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 id="2147483965" r:id="rId2"/>
  </p:sldMasterIdLst>
  <p:notesMasterIdLst>
    <p:notesMasterId r:id="rId32"/>
  </p:notesMasterIdLst>
  <p:handoutMasterIdLst>
    <p:handoutMasterId r:id="rId33"/>
  </p:handoutMasterIdLst>
  <p:sldIdLst>
    <p:sldId id="417" r:id="rId3"/>
    <p:sldId id="418" r:id="rId4"/>
    <p:sldId id="419" r:id="rId5"/>
    <p:sldId id="420" r:id="rId6"/>
    <p:sldId id="409" r:id="rId7"/>
    <p:sldId id="413" r:id="rId8"/>
    <p:sldId id="422" r:id="rId9"/>
    <p:sldId id="421" r:id="rId10"/>
    <p:sldId id="351" r:id="rId11"/>
    <p:sldId id="353" r:id="rId12"/>
    <p:sldId id="364" r:id="rId13"/>
    <p:sldId id="365" r:id="rId14"/>
    <p:sldId id="416" r:id="rId15"/>
    <p:sldId id="408" r:id="rId16"/>
    <p:sldId id="414" r:id="rId17"/>
    <p:sldId id="415" r:id="rId18"/>
    <p:sldId id="403" r:id="rId19"/>
    <p:sldId id="394" r:id="rId20"/>
    <p:sldId id="425" r:id="rId21"/>
    <p:sldId id="429" r:id="rId22"/>
    <p:sldId id="345" r:id="rId23"/>
    <p:sldId id="333" r:id="rId24"/>
    <p:sldId id="336" r:id="rId25"/>
    <p:sldId id="337" r:id="rId26"/>
    <p:sldId id="338" r:id="rId27"/>
    <p:sldId id="339" r:id="rId28"/>
    <p:sldId id="340" r:id="rId29"/>
    <p:sldId id="342" r:id="rId30"/>
    <p:sldId id="329" r:id="rId31"/>
  </p:sldIdLst>
  <p:sldSz cx="9144000" cy="6858000" type="screen4x3"/>
  <p:notesSz cx="7010400" cy="9296400"/>
  <p:custDataLst>
    <p:tags r:id="rId34"/>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5" autoAdjust="0"/>
    <p:restoredTop sz="72588" autoAdjust="0"/>
  </p:normalViewPr>
  <p:slideViewPr>
    <p:cSldViewPr>
      <p:cViewPr>
        <p:scale>
          <a:sx n="50" d="100"/>
          <a:sy n="50" d="100"/>
        </p:scale>
        <p:origin x="-1164" y="-420"/>
      </p:cViewPr>
      <p:guideLst>
        <p:guide orient="horz" pos="2160"/>
        <p:guide pos="2880"/>
      </p:guideLst>
    </p:cSldViewPr>
  </p:slideViewPr>
  <p:outlineViewPr>
    <p:cViewPr>
      <p:scale>
        <a:sx n="33" d="100"/>
        <a:sy n="33" d="100"/>
      </p:scale>
      <p:origin x="0" y="20664"/>
    </p:cViewPr>
  </p:outlineViewPr>
  <p:notesTextViewPr>
    <p:cViewPr>
      <p:scale>
        <a:sx n="100" d="100"/>
        <a:sy n="100" d="100"/>
      </p:scale>
      <p:origin x="0" y="0"/>
    </p:cViewPr>
  </p:notesTextViewPr>
  <p:sorterViewPr>
    <p:cViewPr>
      <p:scale>
        <a:sx n="100" d="100"/>
        <a:sy n="100" d="100"/>
      </p:scale>
      <p:origin x="0" y="5880"/>
    </p:cViewPr>
  </p:sorterViewPr>
  <p:notesViewPr>
    <p:cSldViewPr>
      <p:cViewPr varScale="1">
        <p:scale>
          <a:sx n="61" d="100"/>
          <a:sy n="61" d="100"/>
        </p:scale>
        <p:origin x="-162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41EF936C-5489-4418-B46D-111FE5DF2A06}" type="slidenum">
              <a:rPr lang="en-US"/>
              <a:pPr>
                <a:defRPr/>
              </a:pPr>
              <a:t>‹#›</a:t>
            </a:fld>
            <a:endParaRPr lang="en-US"/>
          </a:p>
        </p:txBody>
      </p:sp>
    </p:spTree>
    <p:extLst>
      <p:ext uri="{BB962C8B-B14F-4D97-AF65-F5344CB8AC3E}">
        <p14:creationId xmlns:p14="http://schemas.microsoft.com/office/powerpoint/2010/main" val="1053096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171"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7174"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175"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19394C56-F294-4FE4-BAFE-315EAE571681}" type="slidenum">
              <a:rPr lang="en-US"/>
              <a:pPr>
                <a:defRPr/>
              </a:pPr>
              <a:t>‹#›</a:t>
            </a:fld>
            <a:endParaRPr lang="en-US"/>
          </a:p>
        </p:txBody>
      </p:sp>
    </p:spTree>
    <p:extLst>
      <p:ext uri="{BB962C8B-B14F-4D97-AF65-F5344CB8AC3E}">
        <p14:creationId xmlns:p14="http://schemas.microsoft.com/office/powerpoint/2010/main" val="2666027157"/>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Arial" charset="0"/>
        <a:ea typeface="+mn-ea"/>
        <a:cs typeface="+mn-cs"/>
      </a:defRPr>
    </a:lvl1pPr>
    <a:lvl2pPr marL="273050" algn="l" rtl="0" eaLnBrk="0" fontAlgn="base" hangingPunct="0">
      <a:spcBef>
        <a:spcPct val="0"/>
      </a:spcBef>
      <a:spcAft>
        <a:spcPct val="0"/>
      </a:spcAft>
      <a:defRPr sz="1200" kern="1200">
        <a:solidFill>
          <a:schemeClr val="tx1"/>
        </a:solidFill>
        <a:latin typeface="Arial" charset="0"/>
        <a:ea typeface="+mn-ea"/>
        <a:cs typeface="+mn-cs"/>
      </a:defRPr>
    </a:lvl2pPr>
    <a:lvl3pPr marL="4572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ncbi.nlm.nih.gov/pubmed/17848448"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7333D86-C32B-4FDD-8B10-61D55E768DDB}" type="slidenum">
              <a:rPr lang="en-US" smtClean="0"/>
              <a:pPr/>
              <a:t>1</a:t>
            </a:fld>
            <a:endParaRPr lang="en-US" smtClean="0"/>
          </a:p>
        </p:txBody>
      </p:sp>
      <p:sp>
        <p:nvSpPr>
          <p:cNvPr id="37891" name="Rectangle 2"/>
          <p:cNvSpPr>
            <a:spLocks noGrp="1" noRot="1" noChangeAspect="1" noChangeArrowheads="1" noTextEdit="1"/>
          </p:cNvSpPr>
          <p:nvPr>
            <p:ph type="sldImg"/>
          </p:nvPr>
        </p:nvSpPr>
        <p:spPr>
          <a:xfrm>
            <a:off x="1181100" y="655638"/>
            <a:ext cx="4648200" cy="3486150"/>
          </a:xfrm>
          <a:ln/>
        </p:spPr>
      </p:sp>
      <p:sp>
        <p:nvSpPr>
          <p:cNvPr id="37892" name="Rectangle 3"/>
          <p:cNvSpPr>
            <a:spLocks noGrp="1" noChangeArrowheads="1"/>
          </p:cNvSpPr>
          <p:nvPr>
            <p:ph type="body" idx="1"/>
          </p:nvPr>
        </p:nvSpPr>
        <p:spPr>
          <a:noFill/>
        </p:spPr>
        <p:txBody>
          <a:bodyPr/>
          <a:lstStyle/>
          <a:p>
            <a:pPr eaLnBrk="1" hangingPunct="1"/>
            <a:r>
              <a:rPr lang="en-US" dirty="0" smtClean="0">
                <a:latin typeface="Arial" pitchFamily="34" charset="0"/>
              </a:rPr>
              <a:t>Welcome to the Maintaining and Enhancing Improvements Unit.  This unit is from the Fundamentals of Health Workflow Process Analysis and Redesign component. This unit focuses on helping the student develop the skills to recognize and access changes that can be maintained.  It will also enable the student to develop alternative processes and methods needed to keep the practice running if the EHR system fails and apply to these activities an understanding of health IT, meaningful use, and the challenges practice settings will encounter in sustaining and enhancing the quality improvements that are being made.   </a:t>
            </a:r>
          </a:p>
          <a:p>
            <a:pPr eaLnBrk="1" hangingPunct="1"/>
            <a:endParaRPr lang="en-US" dirty="0" smtClean="0">
              <a:latin typeface="Arial" pitchFamily="34" charset="0"/>
            </a:endParaRPr>
          </a:p>
          <a:p>
            <a:pPr eaLnBrk="1" hangingPunct="1"/>
            <a:r>
              <a:rPr lang="en-US" dirty="0" smtClean="0">
                <a:latin typeface="Arial" pitchFamily="34" charset="0"/>
              </a:rPr>
              <a:t>Because workflow analysts will encounter organizations and people that have experience with quality improvement as describe in unit 8 an awareness of the methods for maintaining and enhancing improvements is critical.  This Unit introduces students to these elements.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miter lim="800000"/>
            <a:headEnd/>
            <a:tailEnd/>
          </a:ln>
        </p:spPr>
        <p:txBody>
          <a:bodyPr/>
          <a:lstStyle/>
          <a:p>
            <a:fld id="{4D1E7888-5F5A-4073-9EA6-5576CD038A01}" type="slidenum">
              <a:rPr lang="en-US" smtClean="0"/>
              <a:pPr/>
              <a:t>10</a:t>
            </a:fld>
            <a:endParaRPr lang="en-US" smtClean="0"/>
          </a:p>
        </p:txBody>
      </p:sp>
      <p:sp>
        <p:nvSpPr>
          <p:cNvPr id="47107"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p:txBody>
          <a:bodyPr/>
          <a:lstStyle/>
          <a:p>
            <a:pPr eaLnBrk="1" hangingPunct="1">
              <a:spcBef>
                <a:spcPts val="0"/>
              </a:spcBef>
              <a:defRPr/>
            </a:pPr>
            <a:r>
              <a:rPr lang="en-US" dirty="0" smtClean="0">
                <a:latin typeface="Arial" pitchFamily="34" charset="0"/>
              </a:rPr>
              <a:t>It is also helpful to maintain and make available to all participants Improvement  Worksheets that include the following topics:</a:t>
            </a:r>
          </a:p>
          <a:p>
            <a:pPr marL="274320" indent="-171450" eaLnBrk="1" hangingPunct="1">
              <a:spcBef>
                <a:spcPts val="0"/>
              </a:spcBef>
              <a:buFont typeface="Arial" pitchFamily="34" charset="0"/>
              <a:buChar char="•"/>
              <a:defRPr/>
            </a:pPr>
            <a:r>
              <a:rPr lang="en-US" dirty="0" smtClean="0">
                <a:latin typeface="Arial" pitchFamily="34" charset="0"/>
              </a:rPr>
              <a:t>Primary goal and completion date, as well as </a:t>
            </a:r>
          </a:p>
          <a:p>
            <a:pPr marL="628650" lvl="1" indent="-171450" eaLnBrk="1" hangingPunct="1">
              <a:spcBef>
                <a:spcPts val="0"/>
              </a:spcBef>
              <a:buFont typeface="Arial" pitchFamily="34" charset="0"/>
              <a:buChar char="-"/>
              <a:defRPr/>
            </a:pPr>
            <a:r>
              <a:rPr lang="en-US" dirty="0" smtClean="0">
                <a:latin typeface="Arial" pitchFamily="34" charset="0"/>
              </a:rPr>
              <a:t>Secondary goals and completion dates.</a:t>
            </a:r>
          </a:p>
          <a:p>
            <a:pPr marL="274320" indent="-171450" eaLnBrk="1" hangingPunct="1">
              <a:spcBef>
                <a:spcPts val="0"/>
              </a:spcBef>
              <a:buFont typeface="Arial" pitchFamily="34" charset="0"/>
              <a:buChar char="•"/>
              <a:defRPr/>
            </a:pPr>
            <a:r>
              <a:rPr lang="en-US" dirty="0" smtClean="0">
                <a:latin typeface="Arial" pitchFamily="34" charset="0"/>
              </a:rPr>
              <a:t>Process problem areas to address (n) which will include but not be limited to:</a:t>
            </a:r>
          </a:p>
          <a:p>
            <a:pPr marL="628650" lvl="1" indent="-171450" eaLnBrk="1" hangingPunct="1">
              <a:spcBef>
                <a:spcPts val="0"/>
              </a:spcBef>
              <a:buFont typeface="Arial" pitchFamily="34" charset="0"/>
              <a:buChar char="-"/>
              <a:defRPr/>
            </a:pPr>
            <a:r>
              <a:rPr lang="en-US" dirty="0" smtClean="0">
                <a:latin typeface="Arial" pitchFamily="34" charset="0"/>
              </a:rPr>
              <a:t>Potential causes for the process problems or inefficiencies,</a:t>
            </a:r>
          </a:p>
          <a:p>
            <a:pPr marL="628650" lvl="1" indent="-171450" eaLnBrk="1" hangingPunct="1">
              <a:spcBef>
                <a:spcPts val="0"/>
              </a:spcBef>
              <a:buFont typeface="Arial" pitchFamily="34" charset="0"/>
              <a:buChar char="-"/>
              <a:defRPr/>
            </a:pPr>
            <a:r>
              <a:rPr lang="en-US" dirty="0" smtClean="0">
                <a:latin typeface="Arial" pitchFamily="34" charset="0"/>
              </a:rPr>
              <a:t>The Most likely causes, and </a:t>
            </a:r>
          </a:p>
          <a:p>
            <a:pPr marL="628650" lvl="1" indent="-171450" eaLnBrk="1" hangingPunct="1">
              <a:spcBef>
                <a:spcPts val="0"/>
              </a:spcBef>
              <a:buFont typeface="Arial" pitchFamily="34" charset="0"/>
              <a:buChar char="-"/>
              <a:defRPr/>
            </a:pPr>
            <a:r>
              <a:rPr lang="en-US" dirty="0" smtClean="0">
                <a:latin typeface="Arial" pitchFamily="34" charset="0"/>
              </a:rPr>
              <a:t>The Root cause.  </a:t>
            </a:r>
          </a:p>
          <a:p>
            <a:pPr marL="457200" lvl="1" eaLnBrk="1" hangingPunct="1">
              <a:spcBef>
                <a:spcPts val="0"/>
              </a:spcBef>
              <a:buFont typeface="Arial" pitchFamily="34" charset="0"/>
              <a:buNone/>
              <a:defRPr/>
            </a:pPr>
            <a:endParaRPr lang="en-US" dirty="0" smtClean="0">
              <a:latin typeface="Arial" pitchFamily="34" charset="0"/>
            </a:endParaRPr>
          </a:p>
          <a:p>
            <a:pPr eaLnBrk="1" hangingPunct="1">
              <a:spcBef>
                <a:spcPts val="0"/>
              </a:spcBef>
              <a:buFont typeface="Arial" pitchFamily="34" charset="0"/>
              <a:buNone/>
              <a:defRPr/>
            </a:pPr>
            <a:r>
              <a:rPr lang="en-US" dirty="0" smtClean="0">
                <a:latin typeface="Arial" pitchFamily="34" charset="0"/>
              </a:rPr>
              <a:t>Other </a:t>
            </a:r>
            <a:r>
              <a:rPr lang="en-US" smtClean="0">
                <a:latin typeface="Arial" pitchFamily="34" charset="0"/>
              </a:rPr>
              <a:t>worksheet topics include ways </a:t>
            </a:r>
            <a:r>
              <a:rPr lang="en-US" dirty="0" smtClean="0">
                <a:latin typeface="Arial" pitchFamily="34" charset="0"/>
              </a:rPr>
              <a:t>to streamline the process, and ways you can modify the process to improve the efficiency of the healthcare setting and the safety of the patients. </a:t>
            </a:r>
          </a:p>
          <a:p>
            <a:pPr eaLnBrk="1" hangingPunct="1">
              <a:spcBef>
                <a:spcPts val="0"/>
              </a:spcBef>
              <a:buFont typeface="Arial" pitchFamily="34" charset="0"/>
              <a:buNone/>
              <a:defRPr/>
            </a:pPr>
            <a:endParaRPr lang="en-US"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pPr eaLnBrk="1" hangingPunct="1"/>
            <a:r>
              <a:rPr lang="en-US" smtClean="0">
                <a:latin typeface="Arial" pitchFamily="34" charset="0"/>
              </a:rPr>
              <a:t>More seamless data systems that automatically capture and track key clinical information would make the QI process more efficient and potentially less costly. The challenge is that these systems typically require significant initial financial and social investment.  Shields reported in 2007 that 26% of health centers report electronic health record capacity and only 13% meet requirements for a minimal set of functionalities (</a:t>
            </a:r>
            <a:r>
              <a:rPr lang="en-US" smtClean="0">
                <a:latin typeface="Arial" pitchFamily="34" charset="0"/>
                <a:hlinkClick r:id="rId3"/>
              </a:rPr>
              <a:t>Shields et al., 2007</a:t>
            </a:r>
            <a:r>
              <a:rPr lang="en-US" smtClean="0">
                <a:latin typeface="Arial" pitchFamily="34" charset="0"/>
              </a:rPr>
              <a:t>). </a:t>
            </a:r>
          </a:p>
          <a:p>
            <a:pPr eaLnBrk="1" hangingPunct="1"/>
            <a:endParaRPr lang="en-US" smtClean="0">
              <a:latin typeface="Arial" pitchFamily="34" charset="0"/>
            </a:endParaRPr>
          </a:p>
          <a:p>
            <a:pPr eaLnBrk="1" hangingPunct="1"/>
            <a:r>
              <a:rPr lang="en-US" smtClean="0">
                <a:latin typeface="Arial" pitchFamily="34" charset="0"/>
              </a:rPr>
              <a:t>Thus, while implementing a successful EHR is seen as quality improvement in the healthcare setting; the EHR itself can promote and support additional quality improvement in the clinic.  </a:t>
            </a:r>
          </a:p>
          <a:p>
            <a:pPr eaLnBrk="1" hangingPunct="1"/>
            <a:endParaRPr lang="en-US" smtClean="0">
              <a:latin typeface="Arial" pitchFamily="34" charset="0"/>
            </a:endParaRPr>
          </a:p>
        </p:txBody>
      </p:sp>
      <p:sp>
        <p:nvSpPr>
          <p:cNvPr id="48132" name="Slide Number Placeholder 3"/>
          <p:cNvSpPr>
            <a:spLocks noGrp="1"/>
          </p:cNvSpPr>
          <p:nvPr>
            <p:ph type="sldNum" sz="quarter" idx="5"/>
          </p:nvPr>
        </p:nvSpPr>
        <p:spPr>
          <a:noFill/>
          <a:ln>
            <a:miter lim="800000"/>
            <a:headEnd/>
            <a:tailEnd/>
          </a:ln>
        </p:spPr>
        <p:txBody>
          <a:bodyPr/>
          <a:lstStyle/>
          <a:p>
            <a:fld id="{2AA39478-B9F3-4910-80E5-8D6C4A4EF196}"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pPr>
              <a:buFont typeface="Symbol" pitchFamily="18" charset="2"/>
              <a:buNone/>
            </a:pPr>
            <a:r>
              <a:rPr lang="en-US" smtClean="0">
                <a:latin typeface="Arial" pitchFamily="34" charset="0"/>
                <a:cs typeface="Arial" pitchFamily="34" charset="0"/>
              </a:rPr>
              <a:t>A Quality Council may be formed to:</a:t>
            </a:r>
          </a:p>
          <a:p>
            <a:pPr lvl="1" indent="-171450">
              <a:buFontTx/>
              <a:buChar char="•"/>
            </a:pPr>
            <a:r>
              <a:rPr lang="en-US" smtClean="0">
                <a:latin typeface="Arial" pitchFamily="34" charset="0"/>
                <a:cs typeface="Arial" pitchFamily="34" charset="0"/>
              </a:rPr>
              <a:t>Establish core quality standards,</a:t>
            </a:r>
          </a:p>
          <a:p>
            <a:pPr lvl="1" indent="-171450">
              <a:buClr>
                <a:srgbClr val="0000FF"/>
              </a:buClr>
              <a:buFontTx/>
              <a:buChar char="•"/>
            </a:pPr>
            <a:r>
              <a:rPr lang="en-US" smtClean="0">
                <a:latin typeface="Arial" pitchFamily="34" charset="0"/>
                <a:cs typeface="Arial" pitchFamily="34" charset="0"/>
              </a:rPr>
              <a:t>Identify quality metrics,</a:t>
            </a:r>
          </a:p>
          <a:p>
            <a:pPr lvl="1" indent="-171450">
              <a:buFontTx/>
              <a:buChar char="•"/>
            </a:pPr>
            <a:r>
              <a:rPr lang="en-US" smtClean="0">
                <a:latin typeface="Arial" pitchFamily="34" charset="0"/>
                <a:cs typeface="Arial" pitchFamily="34" charset="0"/>
              </a:rPr>
              <a:t>Identify and define quality requirements,</a:t>
            </a:r>
          </a:p>
          <a:p>
            <a:pPr lvl="1" indent="-171450">
              <a:buClr>
                <a:srgbClr val="0000FF"/>
              </a:buClr>
              <a:buFontTx/>
              <a:buChar char="•"/>
            </a:pPr>
            <a:r>
              <a:rPr lang="en-US" smtClean="0">
                <a:latin typeface="Arial" pitchFamily="34" charset="0"/>
                <a:cs typeface="Arial" pitchFamily="34" charset="0"/>
              </a:rPr>
              <a:t>Clarify which performance measures are key to gauging actual quality improvement performance,</a:t>
            </a:r>
          </a:p>
          <a:p>
            <a:pPr lvl="1" indent="-171450">
              <a:buClr>
                <a:srgbClr val="0000FF"/>
              </a:buClr>
              <a:buFontTx/>
              <a:buChar char="•"/>
            </a:pPr>
            <a:r>
              <a:rPr lang="en-US" smtClean="0">
                <a:latin typeface="Arial" pitchFamily="34" charset="0"/>
                <a:cs typeface="Arial" pitchFamily="34" charset="0"/>
              </a:rPr>
              <a:t>Collect and analyze data to understand key variables and process drivers,</a:t>
            </a:r>
          </a:p>
          <a:p>
            <a:pPr lvl="1" indent="-171450">
              <a:buFontTx/>
              <a:buChar char="•"/>
            </a:pPr>
            <a:r>
              <a:rPr lang="en-US" smtClean="0">
                <a:latin typeface="Arial" pitchFamily="34" charset="0"/>
                <a:cs typeface="Arial" pitchFamily="34" charset="0"/>
              </a:rPr>
              <a:t>Legitimize value of QI to ensure best use of resources and measure improvement associated with these activities,</a:t>
            </a:r>
          </a:p>
          <a:p>
            <a:pPr lvl="1" indent="-171450">
              <a:buClr>
                <a:srgbClr val="0000FF"/>
              </a:buClr>
              <a:buFontTx/>
              <a:buChar char="•"/>
            </a:pPr>
            <a:r>
              <a:rPr lang="en-US" smtClean="0">
                <a:latin typeface="Arial" pitchFamily="34" charset="0"/>
                <a:cs typeface="Arial" pitchFamily="34" charset="0"/>
              </a:rPr>
              <a:t>Standardize collection and analysis of quality trends, and </a:t>
            </a:r>
          </a:p>
          <a:p>
            <a:pPr lvl="1" indent="-171450">
              <a:buClr>
                <a:srgbClr val="0000FF"/>
              </a:buClr>
              <a:buFontTx/>
              <a:buChar char="•"/>
            </a:pPr>
            <a:r>
              <a:rPr lang="en-US" smtClean="0">
                <a:latin typeface="Arial" pitchFamily="34" charset="0"/>
                <a:cs typeface="Arial" pitchFamily="34" charset="0"/>
              </a:rPr>
              <a:t>Educate organization and train key staff.</a:t>
            </a:r>
          </a:p>
          <a:p>
            <a:pPr>
              <a:buFont typeface="Symbol" pitchFamily="18" charset="2"/>
              <a:buNone/>
            </a:pPr>
            <a:endParaRPr lang="en-US" smtClean="0">
              <a:latin typeface="Times New Roman" pitchFamily="18" charset="0"/>
            </a:endParaRPr>
          </a:p>
          <a:p>
            <a:pPr>
              <a:buFont typeface="Symbol" pitchFamily="18" charset="2"/>
              <a:buChar char="·"/>
            </a:pPr>
            <a:endParaRPr lang="en-US" smtClean="0">
              <a:latin typeface="Times New Roman" pitchFamily="18" charset="0"/>
            </a:endParaRPr>
          </a:p>
          <a:p>
            <a:pPr>
              <a:buFont typeface="Symbol" pitchFamily="18" charset="2"/>
              <a:buChar char="·"/>
            </a:pPr>
            <a:endParaRPr lang="en-US" smtClean="0">
              <a:latin typeface="Times New Roman" pitchFamily="18"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
        <p:nvSpPr>
          <p:cNvPr id="49156" name="Slide Number Placeholder 3"/>
          <p:cNvSpPr>
            <a:spLocks noGrp="1"/>
          </p:cNvSpPr>
          <p:nvPr>
            <p:ph type="sldNum" sz="quarter" idx="5"/>
          </p:nvPr>
        </p:nvSpPr>
        <p:spPr>
          <a:noFill/>
          <a:ln>
            <a:miter lim="800000"/>
            <a:headEnd/>
            <a:tailEnd/>
          </a:ln>
        </p:spPr>
        <p:txBody>
          <a:bodyPr/>
          <a:lstStyle/>
          <a:p>
            <a:fld id="{AB004D95-BC0B-4849-9175-D500ABAFCD47}"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219200" y="685800"/>
            <a:ext cx="4649788" cy="3486150"/>
          </a:xfrm>
          <a:ln/>
        </p:spPr>
      </p:sp>
      <p:sp>
        <p:nvSpPr>
          <p:cNvPr id="50179" name="Notes Placeholder 2"/>
          <p:cNvSpPr>
            <a:spLocks noGrp="1"/>
          </p:cNvSpPr>
          <p:nvPr>
            <p:ph type="body" idx="1"/>
          </p:nvPr>
        </p:nvSpPr>
        <p:spPr>
          <a:noFill/>
        </p:spPr>
        <p:txBody>
          <a:bodyPr/>
          <a:lstStyle/>
          <a:p>
            <a:pPr eaLnBrk="1" hangingPunct="1"/>
            <a:r>
              <a:rPr lang="en-US" smtClean="0">
                <a:latin typeface="Arial" pitchFamily="34" charset="0"/>
              </a:rPr>
              <a:t>To be more successful at continuous improvement in health care we must recognize that it encompasses a range of disciplines from PC/SPC to human psychology. Given that the majority of our healthcare professionals have not been exposed to CQI, we may need to provide education and training. </a:t>
            </a:r>
          </a:p>
          <a:p>
            <a:pPr eaLnBrk="1" hangingPunct="1"/>
            <a:endParaRPr lang="en-US" b="1" smtClean="0">
              <a:solidFill>
                <a:srgbClr val="0D0D0D"/>
              </a:solidFill>
              <a:latin typeface="Arial" pitchFamily="34" charset="0"/>
            </a:endParaRPr>
          </a:p>
          <a:p>
            <a:pPr eaLnBrk="1" hangingPunct="1"/>
            <a:r>
              <a:rPr lang="en-US" b="1" smtClean="0">
                <a:solidFill>
                  <a:srgbClr val="0D0D0D"/>
                </a:solidFill>
                <a:latin typeface="Arial" pitchFamily="34" charset="0"/>
              </a:rPr>
              <a:t>Process control</a:t>
            </a:r>
            <a:r>
              <a:rPr lang="en-US" smtClean="0">
                <a:solidFill>
                  <a:srgbClr val="0D0D0D"/>
                </a:solidFill>
                <a:latin typeface="Arial" pitchFamily="34" charset="0"/>
              </a:rPr>
              <a:t> is a statistics and engineering discipline that deals with architectures, mechanisms, and algorithms for controlling the output of a specific process. </a:t>
            </a:r>
          </a:p>
          <a:p>
            <a:pPr eaLnBrk="1" hangingPunct="1"/>
            <a:endParaRPr lang="en-US" b="1" smtClean="0">
              <a:latin typeface="Arial" pitchFamily="34" charset="0"/>
            </a:endParaRPr>
          </a:p>
          <a:p>
            <a:pPr eaLnBrk="1" hangingPunct="1"/>
            <a:r>
              <a:rPr lang="en-US" b="1" smtClean="0">
                <a:latin typeface="Arial" pitchFamily="34" charset="0"/>
              </a:rPr>
              <a:t>Statistical process control (SPC)</a:t>
            </a:r>
            <a:r>
              <a:rPr lang="en-US" smtClean="0">
                <a:latin typeface="Arial" pitchFamily="34" charset="0"/>
              </a:rPr>
              <a:t> is the application of statistical methods to the monitoring and control of a process to ensure that it operates at its full potential to produce a conforming product. </a:t>
            </a:r>
          </a:p>
        </p:txBody>
      </p:sp>
      <p:sp>
        <p:nvSpPr>
          <p:cNvPr id="50180" name="Slide Number Placeholder 3"/>
          <p:cNvSpPr>
            <a:spLocks noGrp="1"/>
          </p:cNvSpPr>
          <p:nvPr>
            <p:ph type="sldNum" sz="quarter" idx="5"/>
          </p:nvPr>
        </p:nvSpPr>
        <p:spPr>
          <a:noFill/>
          <a:ln>
            <a:miter lim="800000"/>
            <a:headEnd/>
            <a:tailEnd/>
          </a:ln>
        </p:spPr>
        <p:txBody>
          <a:bodyPr/>
          <a:lstStyle/>
          <a:p>
            <a:fld id="{505114F8-24D7-4E36-87FC-07AB9D1C96FA}"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p:txBody>
          <a:bodyPr/>
          <a:lstStyle/>
          <a:p>
            <a:pPr eaLnBrk="1" hangingPunct="1">
              <a:spcBef>
                <a:spcPts val="0"/>
              </a:spcBef>
              <a:defRPr/>
            </a:pPr>
            <a:r>
              <a:rPr lang="en-US" dirty="0" smtClean="0">
                <a:latin typeface="Arial" pitchFamily="34" charset="0"/>
              </a:rPr>
              <a:t>There is evidence that SPC is being increasingly applied in health care</a:t>
            </a:r>
          </a:p>
          <a:p>
            <a:pPr eaLnBrk="1" hangingPunct="1">
              <a:spcBef>
                <a:spcPts val="0"/>
              </a:spcBef>
              <a:defRPr/>
            </a:pPr>
            <a:endParaRPr lang="en-US" dirty="0" smtClean="0">
              <a:latin typeface="Arial" pitchFamily="34" charset="0"/>
            </a:endParaRPr>
          </a:p>
          <a:p>
            <a:pPr eaLnBrk="1" hangingPunct="1">
              <a:spcBef>
                <a:spcPts val="0"/>
              </a:spcBef>
              <a:defRPr/>
            </a:pPr>
            <a:r>
              <a:rPr lang="en-US" dirty="0" smtClean="0">
                <a:latin typeface="Arial" pitchFamily="34" charset="0"/>
              </a:rPr>
              <a:t>So, why was it not adopted earlier? </a:t>
            </a:r>
          </a:p>
          <a:p>
            <a:pPr marL="457200" indent="-228600" eaLnBrk="1" hangingPunct="1">
              <a:spcBef>
                <a:spcPts val="0"/>
              </a:spcBef>
              <a:buFont typeface="+mj-lt"/>
              <a:buAutoNum type="arabicPeriod"/>
              <a:defRPr/>
            </a:pPr>
            <a:r>
              <a:rPr lang="en-US" dirty="0" smtClean="0">
                <a:latin typeface="Arial" pitchFamily="34" charset="0"/>
              </a:rPr>
              <a:t>SPC was first used in manufacturing industry so there is a reluctance to accept that an approach for improving the quality of “widgets” can be legitimately applied to health care. </a:t>
            </a:r>
          </a:p>
          <a:p>
            <a:pPr marL="457200" indent="-228600" eaLnBrk="1" hangingPunct="1">
              <a:spcBef>
                <a:spcPts val="0"/>
              </a:spcBef>
              <a:buFont typeface="+mj-lt"/>
              <a:buAutoNum type="arabicPeriod"/>
              <a:defRPr/>
            </a:pPr>
            <a:r>
              <a:rPr lang="en-US" dirty="0" smtClean="0">
                <a:latin typeface="Arial" pitchFamily="34" charset="0"/>
              </a:rPr>
              <a:t>In health care we have medical statistics and unfortunately, SPC is not frequently included in the most popular books on medical statistics. </a:t>
            </a:r>
          </a:p>
          <a:p>
            <a:pPr marL="457200" indent="-228600" eaLnBrk="1" hangingPunct="1">
              <a:spcBef>
                <a:spcPts val="0"/>
              </a:spcBef>
              <a:buFont typeface="+mj-lt"/>
              <a:buAutoNum type="arabicPeriod"/>
              <a:defRPr/>
            </a:pPr>
            <a:r>
              <a:rPr lang="en-US" dirty="0" smtClean="0">
                <a:latin typeface="Arial" pitchFamily="34" charset="0"/>
              </a:rPr>
              <a:t>Ultimately, SPC is a way of thinking which challenges many of our fundamental assumptions about how to deliver improvement documented by Deming as referenced in unit 1 - for example, management by objectives, futility of performance related pay, increased quality means increased costs and less production, local optimization results in global optimization. </a:t>
            </a:r>
          </a:p>
          <a:p>
            <a:pPr eaLnBrk="1" hangingPunct="1">
              <a:spcBef>
                <a:spcPts val="0"/>
              </a:spcBef>
              <a:defRPr/>
            </a:pPr>
            <a:endParaRPr lang="en-US" dirty="0" smtClean="0">
              <a:latin typeface="Arial" pitchFamily="34" charset="0"/>
            </a:endParaRPr>
          </a:p>
          <a:p>
            <a:pPr eaLnBrk="1" hangingPunct="1">
              <a:spcBef>
                <a:spcPts val="0"/>
              </a:spcBef>
              <a:defRPr/>
            </a:pPr>
            <a:r>
              <a:rPr lang="en-US" dirty="0" smtClean="0">
                <a:latin typeface="Arial" pitchFamily="34" charset="0"/>
              </a:rPr>
              <a:t>Past attempts to introduce SPC into health care have failed - not on the statistical arguments but on the reluctance to face the challenges that SPC makes to the overall management approach in healthcare. </a:t>
            </a:r>
          </a:p>
        </p:txBody>
      </p:sp>
      <p:sp>
        <p:nvSpPr>
          <p:cNvPr id="51204" name="Slide Number Placeholder 3"/>
          <p:cNvSpPr>
            <a:spLocks noGrp="1"/>
          </p:cNvSpPr>
          <p:nvPr>
            <p:ph type="sldNum" sz="quarter" idx="5"/>
          </p:nvPr>
        </p:nvSpPr>
        <p:spPr>
          <a:noFill/>
          <a:ln>
            <a:miter lim="800000"/>
            <a:headEnd/>
            <a:tailEnd/>
          </a:ln>
        </p:spPr>
        <p:txBody>
          <a:bodyPr/>
          <a:lstStyle/>
          <a:p>
            <a:fld id="{4E59F73B-2D06-404D-9B34-7382B986581D}"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pPr eaLnBrk="1" hangingPunct="1"/>
            <a:r>
              <a:rPr lang="en-US" smtClean="0">
                <a:latin typeface="Arial" pitchFamily="34" charset="0"/>
              </a:rPr>
              <a:t>Key tools in SPC are control charts and a focus on both continuous improvement and designed experiments.</a:t>
            </a:r>
          </a:p>
          <a:p>
            <a:pPr eaLnBrk="1" hangingPunct="1"/>
            <a:endParaRPr lang="en-US" smtClean="0">
              <a:latin typeface="Arial" pitchFamily="34" charset="0"/>
            </a:endParaRPr>
          </a:p>
          <a:p>
            <a:pPr eaLnBrk="1" hangingPunct="1"/>
            <a:r>
              <a:rPr lang="en-US" smtClean="0">
                <a:latin typeface="Arial" pitchFamily="34" charset="0"/>
              </a:rPr>
              <a:t>Much of the power of SPC lies in the ability to examine a process and the sources of variation in that process using tools that give weight to objective analysis over subjective opinions.  SPC also allows the strength of each source to be determined numerically.</a:t>
            </a:r>
          </a:p>
          <a:p>
            <a:pPr eaLnBrk="1" hangingPunct="1"/>
            <a:endParaRPr lang="en-US" smtClean="0">
              <a:latin typeface="Arial" pitchFamily="34" charset="0"/>
            </a:endParaRPr>
          </a:p>
          <a:p>
            <a:pPr eaLnBrk="1" hangingPunct="1"/>
            <a:r>
              <a:rPr lang="en-US" smtClean="0">
                <a:latin typeface="Arial" pitchFamily="34" charset="0"/>
              </a:rPr>
              <a:t>In addition to reducing waste, SPC can lead to a reduction in the time required to produce the product or service, such as a health care visit, from end to end. This may  result from using SPC data to identify bottlenecks, wait times, and other sources of delays within the process. Process cycle time reductions coupled with improvements in yield have made SPC a valuable tool from both a cost reduction and a customer satisfaction standpoint.</a:t>
            </a:r>
          </a:p>
          <a:p>
            <a:pPr eaLnBrk="1" hangingPunct="1"/>
            <a:endParaRPr lang="en-US" smtClean="0">
              <a:latin typeface="Arial" pitchFamily="34" charset="0"/>
            </a:endParaRPr>
          </a:p>
          <a:p>
            <a:pPr eaLnBrk="1" hangingPunct="1"/>
            <a:r>
              <a:rPr lang="en-US" smtClean="0">
                <a:latin typeface="Arial" pitchFamily="34" charset="0"/>
              </a:rPr>
              <a:t>Shewhart created the basis for the control chart and the concept of a state of statistical control by carefully designed experiments.</a:t>
            </a:r>
          </a:p>
          <a:p>
            <a:endParaRPr lang="en-US" smtClean="0">
              <a:latin typeface="Arial" pitchFamily="34" charset="0"/>
            </a:endParaRPr>
          </a:p>
        </p:txBody>
      </p:sp>
      <p:sp>
        <p:nvSpPr>
          <p:cNvPr id="52228" name="Slide Number Placeholder 3"/>
          <p:cNvSpPr>
            <a:spLocks noGrp="1"/>
          </p:cNvSpPr>
          <p:nvPr>
            <p:ph type="sldNum" sz="quarter" idx="5"/>
          </p:nvPr>
        </p:nvSpPr>
        <p:spPr>
          <a:noFill/>
          <a:ln>
            <a:miter lim="800000"/>
            <a:headEnd/>
            <a:tailEnd/>
          </a:ln>
        </p:spPr>
        <p:txBody>
          <a:bodyPr/>
          <a:lstStyle/>
          <a:p>
            <a:fld id="{55721FE4-8512-4AE2-BACC-F5826C128C96}"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pPr eaLnBrk="1" hangingPunct="1"/>
            <a:r>
              <a:rPr lang="en-US" smtClean="0">
                <a:latin typeface="Arial" pitchFamily="34" charset="0"/>
              </a:rPr>
              <a:t>Statistical Process Control may be broadly broken down into three sets of activities: understanding the process; understanding the causes of variation; and elimination of the sources of special cause variation.</a:t>
            </a:r>
          </a:p>
          <a:p>
            <a:pPr eaLnBrk="1" hangingPunct="1"/>
            <a:endParaRPr lang="en-US" smtClean="0">
              <a:latin typeface="Arial" pitchFamily="34" charset="0"/>
            </a:endParaRPr>
          </a:p>
          <a:p>
            <a:pPr eaLnBrk="1" hangingPunct="1"/>
            <a:r>
              <a:rPr lang="en-US" smtClean="0">
                <a:latin typeface="Arial" pitchFamily="34" charset="0"/>
              </a:rPr>
              <a:t>The process is monitored using control charts to identify variation that may be due to special causes, and to free the user from concern over variation due to common causes. This is a continuous, ongoing activity.  </a:t>
            </a:r>
          </a:p>
          <a:p>
            <a:pPr eaLnBrk="1" hangingPunct="1"/>
            <a:endParaRPr lang="en-US" smtClean="0">
              <a:latin typeface="Arial" pitchFamily="34" charset="0"/>
            </a:endParaRPr>
          </a:p>
          <a:p>
            <a:pPr eaLnBrk="1" hangingPunct="1"/>
            <a:r>
              <a:rPr lang="en-US" smtClean="0">
                <a:latin typeface="Arial" pitchFamily="34" charset="0"/>
              </a:rPr>
              <a:t>When excessive variation is identified by the control chart detection rules, additional effort is exerted to determine causes of that variance. The tools used include designed experiments and Pareto charts.</a:t>
            </a:r>
          </a:p>
        </p:txBody>
      </p:sp>
      <p:sp>
        <p:nvSpPr>
          <p:cNvPr id="53252" name="Slide Number Placeholder 3"/>
          <p:cNvSpPr>
            <a:spLocks noGrp="1"/>
          </p:cNvSpPr>
          <p:nvPr>
            <p:ph type="sldNum" sz="quarter" idx="5"/>
          </p:nvPr>
        </p:nvSpPr>
        <p:spPr>
          <a:noFill/>
          <a:ln>
            <a:miter lim="800000"/>
            <a:headEnd/>
            <a:tailEnd/>
          </a:ln>
        </p:spPr>
        <p:txBody>
          <a:bodyPr/>
          <a:lstStyle/>
          <a:p>
            <a:fld id="{AF600254-2902-4ECC-9809-7C09578D6B19}"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pPr eaLnBrk="1" hangingPunct="1"/>
            <a:r>
              <a:rPr lang="en-US" smtClean="0">
                <a:latin typeface="Arial" pitchFamily="34" charset="0"/>
              </a:rPr>
              <a:t>The simplicity of the control chart has inevitably led to its widespread and successful application in manufacturing and service industries.</a:t>
            </a:r>
          </a:p>
          <a:p>
            <a:pPr eaLnBrk="1" hangingPunct="1"/>
            <a:endParaRPr lang="en-US" baseline="30000" smtClean="0">
              <a:latin typeface="Arial" pitchFamily="34" charset="0"/>
            </a:endParaRPr>
          </a:p>
          <a:p>
            <a:pPr eaLnBrk="1" hangingPunct="1"/>
            <a:r>
              <a:rPr lang="en-US" smtClean="0">
                <a:latin typeface="Arial" pitchFamily="34" charset="0"/>
              </a:rPr>
              <a:t>However, behind this apparent simplicity underlies some important concepts. </a:t>
            </a:r>
          </a:p>
          <a:p>
            <a:pPr eaLnBrk="1" hangingPunct="1"/>
            <a:endParaRPr lang="en-US" smtClean="0">
              <a:latin typeface="Arial" pitchFamily="34" charset="0"/>
            </a:endParaRPr>
          </a:p>
          <a:p>
            <a:pPr eaLnBrk="1" hangingPunct="1"/>
            <a:r>
              <a:rPr lang="en-US" smtClean="0">
                <a:latin typeface="Arial" pitchFamily="34" charset="0"/>
              </a:rPr>
              <a:t>For instance, the control chart retains the information in the data by plotting (with respect to order, where appropriate) on a graph and so enjoys the ease of communication associated with (good) graphs while incorporating statistical thinking. </a:t>
            </a:r>
          </a:p>
          <a:p>
            <a:pPr eaLnBrk="1" hangingPunct="1"/>
            <a:endParaRPr lang="en-US" smtClean="0">
              <a:latin typeface="Arial" pitchFamily="34" charset="0"/>
            </a:endParaRPr>
          </a:p>
          <a:p>
            <a:pPr eaLnBrk="1" hangingPunct="1"/>
            <a:r>
              <a:rPr lang="en-US" smtClean="0">
                <a:latin typeface="Arial" pitchFamily="34" charset="0"/>
              </a:rPr>
              <a:t>The control chart is a guide to continual action—for common and special cause variation. </a:t>
            </a:r>
          </a:p>
          <a:p>
            <a:pPr eaLnBrk="1" hangingPunct="1"/>
            <a:endParaRPr lang="en-US" smtClean="0">
              <a:latin typeface="Arial" pitchFamily="34" charset="0"/>
            </a:endParaRPr>
          </a:p>
          <a:p>
            <a:pPr eaLnBrk="1" hangingPunct="1"/>
            <a:r>
              <a:rPr lang="en-US" smtClean="0">
                <a:latin typeface="Arial" pitchFamily="34" charset="0"/>
              </a:rPr>
              <a:t>The control limits continually remind us that the major improvement gains lie in reducing common cause variation by allowing for the play of chance and not ranking the data, control charts overcome the fundamental limitations and negative consequences of  comparison with standards. </a:t>
            </a:r>
          </a:p>
          <a:p>
            <a:pPr eaLnBrk="1" hangingPunct="1"/>
            <a:endParaRPr lang="en-US" i="1" smtClean="0">
              <a:latin typeface="Arial" pitchFamily="34" charset="0"/>
            </a:endParaRPr>
          </a:p>
          <a:p>
            <a:pPr eaLnBrk="1" hangingPunct="1"/>
            <a:r>
              <a:rPr lang="en-US" i="1" smtClean="0">
                <a:latin typeface="Arial" pitchFamily="34" charset="0"/>
              </a:rPr>
              <a:t>It is one of very few statistical methods that complete the hypothesis generation–hypothesis testing cycle of the scientific method, which is one reason for its popularity with practitioners. </a:t>
            </a:r>
            <a:endParaRPr lang="en-US" smtClean="0">
              <a:latin typeface="Arial" pitchFamily="34" charset="0"/>
            </a:endParaRPr>
          </a:p>
        </p:txBody>
      </p:sp>
      <p:sp>
        <p:nvSpPr>
          <p:cNvPr id="54276" name="Slide Number Placeholder 3"/>
          <p:cNvSpPr>
            <a:spLocks noGrp="1"/>
          </p:cNvSpPr>
          <p:nvPr>
            <p:ph type="sldNum" sz="quarter" idx="5"/>
          </p:nvPr>
        </p:nvSpPr>
        <p:spPr>
          <a:noFill/>
          <a:ln>
            <a:miter lim="800000"/>
            <a:headEnd/>
            <a:tailEnd/>
          </a:ln>
        </p:spPr>
        <p:txBody>
          <a:bodyPr/>
          <a:lstStyle/>
          <a:p>
            <a:fld id="{7DFA9E6B-1DCF-4AAF-A6D8-E3D5B0EAFC71}"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pPr eaLnBrk="1" hangingPunct="1"/>
            <a:r>
              <a:rPr lang="en-US" smtClean="0">
                <a:latin typeface="Arial" pitchFamily="34" charset="0"/>
              </a:rPr>
              <a:t>The following two slides provide examples of control charts.</a:t>
            </a:r>
          </a:p>
        </p:txBody>
      </p:sp>
      <p:sp>
        <p:nvSpPr>
          <p:cNvPr id="55300" name="Slide Number Placeholder 3"/>
          <p:cNvSpPr>
            <a:spLocks noGrp="1"/>
          </p:cNvSpPr>
          <p:nvPr>
            <p:ph type="sldNum" sz="quarter" idx="5"/>
          </p:nvPr>
        </p:nvSpPr>
        <p:spPr>
          <a:noFill/>
          <a:ln>
            <a:miter lim="800000"/>
            <a:headEnd/>
            <a:tailEnd/>
          </a:ln>
        </p:spPr>
        <p:txBody>
          <a:bodyPr/>
          <a:lstStyle/>
          <a:p>
            <a:fld id="{A3F1786C-D5E4-4EE6-BABE-947D853D028D}"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85725" eaLnBrk="1" hangingPunct="1">
              <a:tabLst>
                <a:tab pos="723900" algn="l"/>
                <a:tab pos="1447800" algn="l"/>
                <a:tab pos="2171700" algn="l"/>
                <a:tab pos="2895600" algn="l"/>
                <a:tab pos="3619500" algn="l"/>
                <a:tab pos="4343400" algn="l"/>
                <a:tab pos="5067300" algn="l"/>
              </a:tabLst>
              <a:defRPr/>
            </a:pPr>
            <a:r>
              <a:rPr lang="en-US" dirty="0" smtClean="0">
                <a:solidFill>
                  <a:srgbClr val="000000"/>
                </a:solidFill>
                <a:latin typeface="Arial" pitchFamily="34" charset="0"/>
              </a:rPr>
              <a:t>This chart shows surgeon specific mortality rates after colorectal cancer surgery. </a:t>
            </a:r>
          </a:p>
          <a:p>
            <a:pPr indent="-85725" eaLnBrk="1" hangingPunct="1">
              <a:tabLst>
                <a:tab pos="723900" algn="l"/>
                <a:tab pos="1447800" algn="l"/>
                <a:tab pos="2171700" algn="l"/>
                <a:tab pos="2895600" algn="l"/>
                <a:tab pos="3619500" algn="l"/>
                <a:tab pos="4343400" algn="l"/>
                <a:tab pos="5067300" algn="l"/>
              </a:tabLst>
              <a:defRPr/>
            </a:pPr>
            <a:endParaRPr lang="en-US" dirty="0" smtClean="0">
              <a:solidFill>
                <a:srgbClr val="000000"/>
              </a:solidFill>
              <a:latin typeface="Arial" pitchFamily="34" charset="0"/>
            </a:endParaRPr>
          </a:p>
          <a:p>
            <a:pPr indent="-85725" eaLnBrk="1" hangingPunct="1">
              <a:tabLst>
                <a:tab pos="723900" algn="l"/>
                <a:tab pos="1447800" algn="l"/>
                <a:tab pos="2171700" algn="l"/>
                <a:tab pos="2895600" algn="l"/>
                <a:tab pos="3619500" algn="l"/>
                <a:tab pos="4343400" algn="l"/>
                <a:tab pos="5067300" algn="l"/>
              </a:tabLst>
              <a:defRPr/>
            </a:pPr>
            <a:r>
              <a:rPr lang="en-US" dirty="0" smtClean="0">
                <a:solidFill>
                  <a:srgbClr val="000000"/>
                </a:solidFill>
                <a:latin typeface="Arial" pitchFamily="34" charset="0"/>
              </a:rPr>
              <a:t>Ranking the mortality rates or the adjusted hazard ratios, with or without statistical tests, invites the interpretation that some surgeons are better than others. </a:t>
            </a:r>
          </a:p>
          <a:p>
            <a:pPr indent="-85725" eaLnBrk="1" hangingPunct="1">
              <a:tabLst>
                <a:tab pos="723900" algn="l"/>
                <a:tab pos="1447800" algn="l"/>
                <a:tab pos="2171700" algn="l"/>
                <a:tab pos="2895600" algn="l"/>
                <a:tab pos="3619500" algn="l"/>
                <a:tab pos="4343400" algn="l"/>
                <a:tab pos="5067300" algn="l"/>
              </a:tabLst>
              <a:defRPr/>
            </a:pPr>
            <a:endParaRPr lang="en-US" dirty="0" smtClean="0">
              <a:solidFill>
                <a:srgbClr val="000000"/>
              </a:solidFill>
              <a:latin typeface="Arial" pitchFamily="34" charset="0"/>
            </a:endParaRPr>
          </a:p>
          <a:p>
            <a:pPr>
              <a:defRPr/>
            </a:pPr>
            <a:endParaRPr lang="en-US" dirty="0"/>
          </a:p>
        </p:txBody>
      </p:sp>
      <p:sp>
        <p:nvSpPr>
          <p:cNvPr id="56324" name="Slide Number Placeholder 3"/>
          <p:cNvSpPr>
            <a:spLocks noGrp="1"/>
          </p:cNvSpPr>
          <p:nvPr>
            <p:ph type="sldNum" sz="quarter" idx="5"/>
          </p:nvPr>
        </p:nvSpPr>
        <p:spPr>
          <a:noFill/>
          <a:ln>
            <a:miter lim="800000"/>
            <a:headEnd/>
            <a:tailEnd/>
          </a:ln>
        </p:spPr>
        <p:txBody>
          <a:bodyPr/>
          <a:lstStyle/>
          <a:p>
            <a:fld id="{BC6B45F0-C82A-4A41-9CB0-DD038817ED79}"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pPr eaLnBrk="1" hangingPunct="1"/>
            <a:r>
              <a:rPr lang="en-US" sz="1400" smtClean="0">
                <a:latin typeface="Arial" pitchFamily="34" charset="0"/>
              </a:rPr>
              <a:t>Upon successful completion of this component the student will be able to design control strategies for clinic processes, develop and present a sustainability and continuous improvement plan for a healthcare setting, work with practice staff to develop a set of plans to keep the practice running if the EHR system fails, and work with practice staff to evaluate the new processes as implemented and identify problems and changes that are needed. </a:t>
            </a:r>
          </a:p>
          <a:p>
            <a:pPr eaLnBrk="1" hangingPunct="1"/>
            <a:endParaRPr lang="en-US" smtClean="0">
              <a:latin typeface="Arial" pitchFamily="34" charset="0"/>
            </a:endParaRPr>
          </a:p>
        </p:txBody>
      </p:sp>
      <p:sp>
        <p:nvSpPr>
          <p:cNvPr id="38916" name="Slide Number Placeholder 3"/>
          <p:cNvSpPr>
            <a:spLocks noGrp="1"/>
          </p:cNvSpPr>
          <p:nvPr>
            <p:ph type="sldNum" sz="quarter" idx="5"/>
          </p:nvPr>
        </p:nvSpPr>
        <p:spPr>
          <a:noFill/>
          <a:ln>
            <a:miter lim="800000"/>
            <a:headEnd/>
            <a:tailEnd/>
          </a:ln>
        </p:spPr>
        <p:txBody>
          <a:bodyPr/>
          <a:lstStyle/>
          <a:p>
            <a:fld id="{F466484C-F5F5-4410-96F4-52BB3C880007}"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r>
              <a:rPr lang="en-GB" smtClean="0">
                <a:solidFill>
                  <a:srgbClr val="000000"/>
                </a:solidFill>
                <a:latin typeface="Arial" pitchFamily="34" charset="0"/>
                <a:ea typeface="msgothic"/>
                <a:cs typeface="msgothic"/>
              </a:rPr>
              <a:t>This is an example control chart showing the ratio of cases of non-small cell lung cancer undergoing surgery to cases not undergoing surgery (number of cases minus number of procedures) for all persons. The axes are both on a square root scale and each data point represents a primary care trust (PCT). The control limits are based on the mean for all PCTs in Norfolk, Suffolk, and Cambridgeshire of 9% cases undergoing surgery.</a:t>
            </a:r>
          </a:p>
          <a:p>
            <a:endParaRPr lang="en-US" smtClean="0">
              <a:latin typeface="Arial" pitchFamily="34" charset="0"/>
            </a:endParaRPr>
          </a:p>
        </p:txBody>
      </p:sp>
      <p:sp>
        <p:nvSpPr>
          <p:cNvPr id="57348" name="Slide Number Placeholder 3"/>
          <p:cNvSpPr>
            <a:spLocks noGrp="1"/>
          </p:cNvSpPr>
          <p:nvPr>
            <p:ph type="sldNum" sz="quarter" idx="5"/>
          </p:nvPr>
        </p:nvSpPr>
        <p:spPr>
          <a:noFill/>
          <a:ln>
            <a:miter lim="800000"/>
            <a:headEnd/>
            <a:tailEnd/>
          </a:ln>
        </p:spPr>
        <p:txBody>
          <a:bodyPr/>
          <a:lstStyle/>
          <a:p>
            <a:fld id="{44326D72-0614-4D00-8C42-EC1038B05660}" type="slidenum">
              <a:rPr lang="en-US" smtClean="0">
                <a:solidFill>
                  <a:srgbClr val="000000"/>
                </a:solidFill>
              </a:rPr>
              <a:pPr/>
              <a:t>20</a:t>
            </a:fld>
            <a:endParaRPr lang="en-US" smtClean="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pPr eaLnBrk="1" hangingPunct="1"/>
            <a:r>
              <a:rPr lang="en-US" smtClean="0">
                <a:latin typeface="Arial" pitchFamily="34" charset="0"/>
              </a:rPr>
              <a:t>The Business Dictionary defines the Business Continuity Plan as a:  </a:t>
            </a:r>
          </a:p>
          <a:p>
            <a:pPr eaLnBrk="1" hangingPunct="1"/>
            <a:endParaRPr lang="en-US" smtClean="0">
              <a:latin typeface="Arial" pitchFamily="34" charset="0"/>
            </a:endParaRPr>
          </a:p>
          <a:p>
            <a:pPr eaLnBrk="1" hangingPunct="1">
              <a:lnSpc>
                <a:spcPct val="90000"/>
              </a:lnSpc>
            </a:pPr>
            <a:r>
              <a:rPr lang="en-US" smtClean="0">
                <a:solidFill>
                  <a:schemeClr val="tx2"/>
                </a:solidFill>
                <a:latin typeface="Arial" pitchFamily="34" charset="0"/>
              </a:rPr>
              <a:t>“Set of documents, instructions, and procedures which enable a business to respond to accidents, disasters, emergencies, and/or threats without any stoppage or hindrance in its key operations.”</a:t>
            </a:r>
            <a:r>
              <a:rPr lang="en-US" baseline="30000" smtClean="0">
                <a:solidFill>
                  <a:schemeClr val="tx2"/>
                </a:solidFill>
                <a:latin typeface="Arial" pitchFamily="34" charset="0"/>
              </a:rPr>
              <a:t> 4</a:t>
            </a:r>
            <a:endParaRPr lang="en-US" smtClean="0">
              <a:solidFill>
                <a:schemeClr val="tx2"/>
              </a:solidFill>
              <a:latin typeface="Arial" pitchFamily="34" charset="0"/>
            </a:endParaRPr>
          </a:p>
          <a:p>
            <a:pPr eaLnBrk="1" hangingPunct="1">
              <a:lnSpc>
                <a:spcPct val="90000"/>
              </a:lnSpc>
            </a:pPr>
            <a:endParaRPr lang="en-US" smtClean="0">
              <a:solidFill>
                <a:schemeClr val="tx2"/>
              </a:solidFill>
              <a:latin typeface="Arial" pitchFamily="34" charset="0"/>
            </a:endParaRPr>
          </a:p>
          <a:p>
            <a:pPr eaLnBrk="1" hangingPunct="1">
              <a:lnSpc>
                <a:spcPct val="90000"/>
              </a:lnSpc>
            </a:pPr>
            <a:r>
              <a:rPr lang="en-US" smtClean="0">
                <a:solidFill>
                  <a:schemeClr val="tx2"/>
                </a:solidFill>
                <a:latin typeface="Arial" pitchFamily="34" charset="0"/>
              </a:rPr>
              <a:t>It p</a:t>
            </a:r>
            <a:r>
              <a:rPr lang="en-US" smtClean="0">
                <a:latin typeface="Arial" pitchFamily="34" charset="0"/>
              </a:rPr>
              <a:t>rovides guidance for times when the organization experiences l</a:t>
            </a:r>
            <a:r>
              <a:rPr lang="en-US" smtClean="0">
                <a:solidFill>
                  <a:schemeClr val="tx2"/>
                </a:solidFill>
                <a:latin typeface="Arial" pitchFamily="34" charset="0"/>
              </a:rPr>
              <a:t>oss of use of its facility, loss of its vital equipment and systems, and/or loss of key personnel.</a:t>
            </a:r>
          </a:p>
          <a:p>
            <a:pPr eaLnBrk="1" hangingPunct="1"/>
            <a:endParaRPr lang="en-US" smtClean="0">
              <a:solidFill>
                <a:schemeClr val="tx2"/>
              </a:solidFill>
              <a:latin typeface="Arial" pitchFamily="34" charset="0"/>
            </a:endParaRPr>
          </a:p>
          <a:p>
            <a:pPr eaLnBrk="1" hangingPunct="1"/>
            <a:r>
              <a:rPr lang="en-US" smtClean="0">
                <a:solidFill>
                  <a:schemeClr val="tx2"/>
                </a:solidFill>
                <a:latin typeface="Arial" pitchFamily="34" charset="0"/>
              </a:rPr>
              <a:t>Thus, it follows that the BCP is a tool that may be quite helpful in maintaining the improvements in the organization in times of extreme stress such as natural disasters including tornados, fire, hurricanes as well as in the case of complete or near complete computer outages in organizations where the majority of the operations are automated. </a:t>
            </a:r>
          </a:p>
          <a:p>
            <a:pPr eaLnBrk="1" hangingPunct="1"/>
            <a:r>
              <a:rPr lang="en-US" smtClean="0">
                <a:latin typeface="Arial" pitchFamily="34" charset="0"/>
              </a:rPr>
              <a:t/>
            </a:r>
            <a:br>
              <a:rPr lang="en-US" smtClean="0">
                <a:latin typeface="Arial" pitchFamily="34" charset="0"/>
              </a:rPr>
            </a:br>
            <a:endParaRPr lang="en-US" smtClean="0">
              <a:latin typeface="Arial" pitchFamily="34" charset="0"/>
            </a:endParaRPr>
          </a:p>
          <a:p>
            <a:pPr eaLnBrk="1" hangingPunct="1"/>
            <a:endParaRPr lang="en-US" smtClean="0">
              <a:latin typeface="Arial" pitchFamily="34" charset="0"/>
            </a:endParaRPr>
          </a:p>
        </p:txBody>
      </p:sp>
      <p:sp>
        <p:nvSpPr>
          <p:cNvPr id="58372" name="Slide Number Placeholder 3"/>
          <p:cNvSpPr>
            <a:spLocks noGrp="1"/>
          </p:cNvSpPr>
          <p:nvPr>
            <p:ph type="sldNum" sz="quarter" idx="5"/>
          </p:nvPr>
        </p:nvSpPr>
        <p:spPr>
          <a:noFill/>
          <a:ln>
            <a:miter lim="800000"/>
            <a:headEnd/>
            <a:tailEnd/>
          </a:ln>
        </p:spPr>
        <p:txBody>
          <a:bodyPr/>
          <a:lstStyle/>
          <a:p>
            <a:fld id="{3C419C1A-AD1C-458F-9204-9B8BE7E04238}"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miter lim="800000"/>
            <a:headEnd/>
            <a:tailEnd/>
          </a:ln>
        </p:spPr>
        <p:txBody>
          <a:bodyPr/>
          <a:lstStyle/>
          <a:p>
            <a:fld id="{9AD1508E-A516-4412-B92E-4F561613F56C}" type="slidenum">
              <a:rPr lang="en-US" smtClean="0"/>
              <a:pPr/>
              <a:t>22</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r>
              <a:rPr lang="en-US" smtClean="0">
                <a:latin typeface="Arial" pitchFamily="34" charset="0"/>
              </a:rPr>
              <a:t>Business continuity planning is the task of identifying, developing, acquiring, documenting, and testing that will ensure the continuity of the organization’s key operations in the event of an accident, disaster and/or threat. It involves reducing possibility of the occurrence of adverse events and ensuring continued operation in the aftermath of a disaster.  In other words, it is the effort to assure that the capability exists to continue essential functions across a wide range of potential emergencies.</a:t>
            </a:r>
          </a:p>
          <a:p>
            <a:endParaRPr lang="en-US" smtClean="0">
              <a:latin typeface="Arial" pitchFamily="34" charset="0"/>
            </a:endParaRPr>
          </a:p>
          <a:p>
            <a:pPr eaLnBrk="1" hangingPunct="1"/>
            <a:r>
              <a:rPr lang="en-US" smtClean="0">
                <a:latin typeface="Arial" pitchFamily="34" charset="0"/>
              </a:rPr>
              <a:t>Business continuity planning consists of:</a:t>
            </a:r>
          </a:p>
          <a:p>
            <a:pPr lvl="1" indent="-171450" eaLnBrk="1" hangingPunct="1">
              <a:buFontTx/>
              <a:buChar char="•"/>
            </a:pPr>
            <a:r>
              <a:rPr lang="en-US" smtClean="0">
                <a:latin typeface="Arial" pitchFamily="34" charset="0"/>
              </a:rPr>
              <a:t>Developing the Business Continuity Plan,</a:t>
            </a:r>
          </a:p>
          <a:p>
            <a:pPr lvl="1" indent="-171450" eaLnBrk="1" hangingPunct="1">
              <a:buFontTx/>
              <a:buChar char="•"/>
            </a:pPr>
            <a:r>
              <a:rPr lang="en-US" smtClean="0">
                <a:latin typeface="Arial" pitchFamily="34" charset="0"/>
              </a:rPr>
              <a:t>Forming a BCP Team to write the plan and in some cases to be activated in case of an emergency,</a:t>
            </a:r>
          </a:p>
          <a:p>
            <a:pPr lvl="1" indent="-171450" eaLnBrk="1" hangingPunct="1">
              <a:buFontTx/>
              <a:buChar char="•"/>
            </a:pPr>
            <a:r>
              <a:rPr lang="en-US" smtClean="0">
                <a:latin typeface="Arial" pitchFamily="34" charset="0"/>
              </a:rPr>
              <a:t>Identifying the BCP Objectives,</a:t>
            </a:r>
          </a:p>
          <a:p>
            <a:pPr lvl="1" indent="-171450" eaLnBrk="1" hangingPunct="1">
              <a:buFontTx/>
              <a:buChar char="•"/>
            </a:pPr>
            <a:r>
              <a:rPr lang="en-US" smtClean="0">
                <a:latin typeface="Arial" pitchFamily="34" charset="0"/>
              </a:rPr>
              <a:t>Defining the BCP Goals,</a:t>
            </a:r>
          </a:p>
          <a:p>
            <a:pPr lvl="1" indent="-171450" eaLnBrk="1" hangingPunct="1">
              <a:buFontTx/>
              <a:buChar char="•"/>
            </a:pPr>
            <a:r>
              <a:rPr lang="en-US" smtClean="0">
                <a:latin typeface="Arial" pitchFamily="34" charset="0"/>
              </a:rPr>
              <a:t>Identifying Essential Functions and Critical Processes that must be restored for the organization to resume operations after the event, and</a:t>
            </a:r>
          </a:p>
          <a:p>
            <a:pPr lvl="1" indent="-171450" eaLnBrk="1" hangingPunct="1">
              <a:buFontTx/>
              <a:buChar char="•"/>
            </a:pPr>
            <a:r>
              <a:rPr lang="en-US" smtClean="0">
                <a:latin typeface="Arial" pitchFamily="34" charset="0"/>
              </a:rPr>
              <a:t>Developing Exercises and a timetable for testing the plan to ensure that all perform as expected in the case where the BCP needs to be activated.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miter lim="800000"/>
            <a:headEnd/>
            <a:tailEnd/>
          </a:ln>
        </p:spPr>
        <p:txBody>
          <a:bodyPr/>
          <a:lstStyle/>
          <a:p>
            <a:fld id="{C0A00FCB-1A85-4FFF-825B-B228E3D6D4BF}" type="slidenum">
              <a:rPr lang="en-US" smtClean="0"/>
              <a:pPr/>
              <a:t>23</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spcBef>
                <a:spcPts val="1200"/>
              </a:spcBef>
              <a:buSzPct val="80000"/>
            </a:pPr>
            <a:r>
              <a:rPr lang="en-US" smtClean="0">
                <a:latin typeface="Arial" pitchFamily="34" charset="0"/>
              </a:rPr>
              <a:t>An initial step is to assemble a Core Team to oversee BCP development, identify Points-of-Contact for organizational units, define the overarching BCP program, and develop a BCP timeline for implementation.  </a:t>
            </a:r>
            <a:r>
              <a:rPr lang="en-US" dirty="0" smtClean="0">
                <a:latin typeface="Arial" pitchFamily="34" charset="0"/>
              </a:rPr>
              <a:t>Often this same team is expanded to direct the implementation and continued testing of the plan.</a:t>
            </a:r>
          </a:p>
          <a:p>
            <a:pPr eaLnBrk="1" hangingPunct="1"/>
            <a:endParaRPr lang="en-US" dirty="0"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miter lim="800000"/>
            <a:headEnd/>
            <a:tailEnd/>
          </a:ln>
        </p:spPr>
        <p:txBody>
          <a:bodyPr/>
          <a:lstStyle/>
          <a:p>
            <a:fld id="{701B8EF3-8F13-45FD-A2C6-DD9503AF1190}" type="slidenum">
              <a:rPr lang="en-US" smtClean="0"/>
              <a:pPr/>
              <a:t>24</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smtClean="0">
                <a:latin typeface="Arial" pitchFamily="34" charset="0"/>
              </a:rPr>
              <a:t>Typical objectives of BCP plans include:</a:t>
            </a:r>
          </a:p>
          <a:p>
            <a:pPr lvl="1" indent="-171450" eaLnBrk="1" hangingPunct="1">
              <a:spcBef>
                <a:spcPts val="600"/>
              </a:spcBef>
              <a:buSzPct val="80000"/>
              <a:buFontTx/>
              <a:buChar char="•"/>
            </a:pPr>
            <a:r>
              <a:rPr lang="en-US" smtClean="0">
                <a:solidFill>
                  <a:schemeClr val="tx2"/>
                </a:solidFill>
                <a:latin typeface="Arial" pitchFamily="34" charset="0"/>
              </a:rPr>
              <a:t>Ensuring continuous performance of an organization’s mission essential functions in an emergency and safety of employees,</a:t>
            </a:r>
          </a:p>
          <a:p>
            <a:pPr lvl="1" indent="-171450" eaLnBrk="1" hangingPunct="1">
              <a:spcBef>
                <a:spcPts val="600"/>
              </a:spcBef>
              <a:buSzPct val="80000"/>
              <a:buFontTx/>
              <a:buChar char="•"/>
            </a:pPr>
            <a:r>
              <a:rPr lang="en-US" smtClean="0">
                <a:solidFill>
                  <a:schemeClr val="tx2"/>
                </a:solidFill>
                <a:latin typeface="Arial" pitchFamily="34" charset="0"/>
              </a:rPr>
              <a:t>Protecting essential equipment, records, and other assets,</a:t>
            </a:r>
          </a:p>
          <a:p>
            <a:pPr lvl="1" indent="-171450" eaLnBrk="1" hangingPunct="1">
              <a:spcBef>
                <a:spcPts val="600"/>
              </a:spcBef>
              <a:buSzPct val="80000"/>
              <a:buFontTx/>
              <a:buChar char="•"/>
            </a:pPr>
            <a:r>
              <a:rPr lang="en-US" smtClean="0">
                <a:solidFill>
                  <a:schemeClr val="tx2"/>
                </a:solidFill>
                <a:latin typeface="Arial" pitchFamily="34" charset="0"/>
              </a:rPr>
              <a:t>Reducing disruptions to operations,</a:t>
            </a:r>
          </a:p>
          <a:p>
            <a:pPr lvl="1" indent="-171450" eaLnBrk="1" hangingPunct="1">
              <a:spcBef>
                <a:spcPts val="600"/>
              </a:spcBef>
              <a:buSzPct val="80000"/>
              <a:buFontTx/>
              <a:buChar char="•"/>
            </a:pPr>
            <a:r>
              <a:rPr lang="en-US" smtClean="0">
                <a:solidFill>
                  <a:schemeClr val="tx2"/>
                </a:solidFill>
                <a:latin typeface="Arial" pitchFamily="34" charset="0"/>
              </a:rPr>
              <a:t>Minimizing damage and losses,</a:t>
            </a:r>
          </a:p>
          <a:p>
            <a:pPr lvl="1" indent="-171450" eaLnBrk="1" hangingPunct="1">
              <a:spcBef>
                <a:spcPts val="600"/>
              </a:spcBef>
              <a:buSzPct val="80000"/>
              <a:buFontTx/>
              <a:buChar char="•"/>
            </a:pPr>
            <a:r>
              <a:rPr lang="en-US" smtClean="0">
                <a:solidFill>
                  <a:schemeClr val="tx2"/>
                </a:solidFill>
                <a:latin typeface="Arial" pitchFamily="34" charset="0"/>
              </a:rPr>
              <a:t>Achieving an orderly recovery from emergency operations, and</a:t>
            </a:r>
          </a:p>
          <a:p>
            <a:pPr lvl="1" indent="-171450" eaLnBrk="1" hangingPunct="1">
              <a:spcBef>
                <a:spcPts val="600"/>
              </a:spcBef>
              <a:buSzPct val="80000"/>
              <a:buFontTx/>
              <a:buChar char="•"/>
            </a:pPr>
            <a:r>
              <a:rPr lang="en-US" smtClean="0">
                <a:solidFill>
                  <a:schemeClr val="tx2"/>
                </a:solidFill>
                <a:latin typeface="Arial" pitchFamily="34" charset="0"/>
              </a:rPr>
              <a:t>Identifying alternate locations and ensuring operational and managerial requirements are met before an emergency occurs.</a:t>
            </a:r>
          </a:p>
          <a:p>
            <a:pPr eaLnBrk="1" hangingPunct="1"/>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miter lim="800000"/>
            <a:headEnd/>
            <a:tailEnd/>
          </a:ln>
        </p:spPr>
        <p:txBody>
          <a:bodyPr/>
          <a:lstStyle/>
          <a:p>
            <a:fld id="{4E0D4992-AE11-4423-B8B4-0F3805037B23}" type="slidenum">
              <a:rPr lang="en-US" smtClean="0"/>
              <a:pPr/>
              <a:t>25</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lnSpc>
                <a:spcPct val="90000"/>
              </a:lnSpc>
              <a:spcBef>
                <a:spcPts val="600"/>
              </a:spcBef>
              <a:buClr>
                <a:srgbClr val="009999"/>
              </a:buClr>
              <a:buSzPct val="125000"/>
            </a:pPr>
            <a:r>
              <a:rPr lang="en-US" smtClean="0">
                <a:latin typeface="Arial" pitchFamily="34" charset="0"/>
              </a:rPr>
              <a:t>Key goals will likely include:</a:t>
            </a:r>
          </a:p>
          <a:p>
            <a:pPr lvl="1" indent="-171450" eaLnBrk="1" hangingPunct="1">
              <a:lnSpc>
                <a:spcPct val="90000"/>
              </a:lnSpc>
              <a:spcBef>
                <a:spcPts val="600"/>
              </a:spcBef>
              <a:buSzPct val="125000"/>
              <a:buFontTx/>
              <a:buChar char="•"/>
            </a:pPr>
            <a:r>
              <a:rPr lang="en-US" smtClean="0">
                <a:latin typeface="Arial" pitchFamily="34" charset="0"/>
              </a:rPr>
              <a:t>Essential organizational functions, vital systems, data and information identified and prioritized,</a:t>
            </a:r>
          </a:p>
          <a:p>
            <a:pPr lvl="1" indent="-171450" eaLnBrk="1" hangingPunct="1">
              <a:lnSpc>
                <a:spcPct val="90000"/>
              </a:lnSpc>
              <a:spcBef>
                <a:spcPts val="600"/>
              </a:spcBef>
              <a:buSzPct val="125000"/>
              <a:buFontTx/>
              <a:buChar char="•"/>
            </a:pPr>
            <a:r>
              <a:rPr lang="en-US" smtClean="0">
                <a:latin typeface="Arial" pitchFamily="34" charset="0"/>
              </a:rPr>
              <a:t>Critical elements capable of being recovered quickly to resume operations,</a:t>
            </a:r>
          </a:p>
          <a:p>
            <a:pPr lvl="1" indent="-171450" eaLnBrk="1" hangingPunct="1">
              <a:lnSpc>
                <a:spcPct val="90000"/>
              </a:lnSpc>
              <a:spcBef>
                <a:spcPts val="600"/>
              </a:spcBef>
              <a:buSzPct val="125000"/>
              <a:buFontTx/>
              <a:buChar char="•"/>
            </a:pPr>
            <a:r>
              <a:rPr lang="en-US" smtClean="0">
                <a:latin typeface="Arial" pitchFamily="34" charset="0"/>
              </a:rPr>
              <a:t>People know who is in charge,</a:t>
            </a:r>
          </a:p>
          <a:p>
            <a:pPr lvl="1" indent="-171450" eaLnBrk="1" hangingPunct="1">
              <a:lnSpc>
                <a:spcPct val="90000"/>
              </a:lnSpc>
              <a:spcBef>
                <a:spcPts val="600"/>
              </a:spcBef>
              <a:buSzPct val="125000"/>
              <a:buFontTx/>
              <a:buChar char="•"/>
            </a:pPr>
            <a:r>
              <a:rPr lang="en-US" smtClean="0">
                <a:latin typeface="Arial" pitchFamily="34" charset="0"/>
              </a:rPr>
              <a:t>Back-up personnel are trained,</a:t>
            </a:r>
          </a:p>
          <a:p>
            <a:pPr lvl="1" indent="-171450" eaLnBrk="1" hangingPunct="1">
              <a:lnSpc>
                <a:spcPct val="90000"/>
              </a:lnSpc>
              <a:spcBef>
                <a:spcPts val="600"/>
              </a:spcBef>
              <a:buSzPct val="125000"/>
              <a:buFontTx/>
              <a:buChar char="•"/>
            </a:pPr>
            <a:r>
              <a:rPr lang="en-US" smtClean="0">
                <a:latin typeface="Arial" pitchFamily="34" charset="0"/>
              </a:rPr>
              <a:t>Alternate work locations are predefined, and</a:t>
            </a:r>
          </a:p>
          <a:p>
            <a:pPr lvl="1" indent="-171450" eaLnBrk="1" hangingPunct="1">
              <a:lnSpc>
                <a:spcPct val="90000"/>
              </a:lnSpc>
              <a:spcBef>
                <a:spcPts val="600"/>
              </a:spcBef>
              <a:buSzPct val="125000"/>
              <a:buFontTx/>
              <a:buChar char="•"/>
            </a:pPr>
            <a:r>
              <a:rPr lang="en-US" smtClean="0">
                <a:latin typeface="Arial" pitchFamily="34" charset="0"/>
              </a:rPr>
              <a:t>Checklists are predefined to guide the organization in responding to an emergency.</a:t>
            </a:r>
          </a:p>
          <a:p>
            <a:pPr eaLnBrk="1" hangingPunct="1">
              <a:buFontTx/>
              <a:buChar char="•"/>
            </a:pPr>
            <a:endParaRPr lang="en-US" smtClean="0">
              <a:latin typeface="Arial" pitchFamily="34" charset="0"/>
            </a:endParaRPr>
          </a:p>
          <a:p>
            <a:pPr eaLnBrk="1" hangingPunct="1">
              <a:buFontTx/>
              <a:buChar char="•"/>
            </a:pPr>
            <a:endParaRPr 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miter lim="800000"/>
            <a:headEnd/>
            <a:tailEnd/>
          </a:ln>
        </p:spPr>
        <p:txBody>
          <a:bodyPr/>
          <a:lstStyle/>
          <a:p>
            <a:fld id="{BD943F2C-8F7A-4CF2-87D1-1CDCC4A4F523}" type="slidenum">
              <a:rPr lang="en-US" smtClean="0"/>
              <a:pPr/>
              <a:t>26</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smtClean="0">
                <a:latin typeface="Arial" pitchFamily="34" charset="0"/>
              </a:rPr>
              <a:t>Essential functions are functions that </a:t>
            </a:r>
            <a:r>
              <a:rPr lang="en-US" u="sng" smtClean="0">
                <a:latin typeface="Arial" pitchFamily="34" charset="0"/>
              </a:rPr>
              <a:t>MUST</a:t>
            </a:r>
            <a:r>
              <a:rPr lang="en-US" smtClean="0">
                <a:latin typeface="Arial" pitchFamily="34" charset="0"/>
              </a:rPr>
              <a:t> be performed to achieve the organization’s mission.  Some examples of essential functions to address include:</a:t>
            </a:r>
          </a:p>
          <a:p>
            <a:pPr marL="273050" lvl="2" indent="-171450" eaLnBrk="1" hangingPunct="1">
              <a:spcBef>
                <a:spcPts val="1200"/>
              </a:spcBef>
              <a:buSzPct val="80000"/>
              <a:buFontTx/>
              <a:buChar char="•"/>
            </a:pPr>
            <a:r>
              <a:rPr lang="en-US" smtClean="0">
                <a:latin typeface="Arial" pitchFamily="34" charset="0"/>
              </a:rPr>
              <a:t>Communications,</a:t>
            </a:r>
          </a:p>
          <a:p>
            <a:pPr marL="273050" lvl="2" indent="-171450" eaLnBrk="1" hangingPunct="1">
              <a:spcBef>
                <a:spcPts val="1200"/>
              </a:spcBef>
              <a:buSzPct val="80000"/>
              <a:buFontTx/>
              <a:buChar char="•"/>
            </a:pPr>
            <a:r>
              <a:rPr lang="en-US" smtClean="0">
                <a:latin typeface="Arial" pitchFamily="34" charset="0"/>
              </a:rPr>
              <a:t>Vital Records, Systems and Equipment,</a:t>
            </a:r>
          </a:p>
          <a:p>
            <a:pPr marL="273050" lvl="2" indent="-171450" eaLnBrk="1" hangingPunct="1">
              <a:spcBef>
                <a:spcPts val="1200"/>
              </a:spcBef>
              <a:buSzPct val="80000"/>
              <a:buFontTx/>
              <a:buChar char="•"/>
            </a:pPr>
            <a:r>
              <a:rPr lang="en-US" smtClean="0">
                <a:latin typeface="Arial" pitchFamily="34" charset="0"/>
              </a:rPr>
              <a:t>Key Personnel,</a:t>
            </a:r>
          </a:p>
          <a:p>
            <a:pPr marL="273050" lvl="2" indent="-171450" eaLnBrk="1" hangingPunct="1">
              <a:spcBef>
                <a:spcPts val="1200"/>
              </a:spcBef>
              <a:buSzPct val="80000"/>
              <a:buFontTx/>
              <a:buChar char="•"/>
            </a:pPr>
            <a:r>
              <a:rPr lang="en-US" smtClean="0">
                <a:latin typeface="Arial" pitchFamily="34" charset="0"/>
              </a:rPr>
              <a:t>Alternate Work Sites, and</a:t>
            </a:r>
          </a:p>
          <a:p>
            <a:pPr marL="273050" lvl="2" indent="-171450" eaLnBrk="1" hangingPunct="1">
              <a:spcBef>
                <a:spcPts val="1200"/>
              </a:spcBef>
              <a:buSzPct val="80000"/>
              <a:buFontTx/>
              <a:buChar char="•"/>
            </a:pPr>
            <a:r>
              <a:rPr lang="en-US" smtClean="0">
                <a:latin typeface="Arial" pitchFamily="34" charset="0"/>
              </a:rPr>
              <a:t>Testing, Training &amp; Exercises.</a:t>
            </a:r>
          </a:p>
          <a:p>
            <a:pPr marL="628650" lvl="1" indent="-171450" eaLnBrk="1" hangingPunct="1">
              <a:buFontTx/>
              <a:buChar char="•"/>
            </a:pPr>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miter lim="800000"/>
            <a:headEnd/>
            <a:tailEnd/>
          </a:ln>
        </p:spPr>
        <p:txBody>
          <a:bodyPr/>
          <a:lstStyle/>
          <a:p>
            <a:fld id="{C2F860F7-3653-4A44-91D4-DD3F67D8D5EF}" type="slidenum">
              <a:rPr lang="en-US" smtClean="0"/>
              <a:pPr/>
              <a:t>27</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buSzPct val="80000"/>
            </a:pPr>
            <a:r>
              <a:rPr lang="en-US" smtClean="0">
                <a:latin typeface="Arial" pitchFamily="34" charset="0"/>
              </a:rPr>
              <a:t>Critical processes are those p</a:t>
            </a:r>
            <a:r>
              <a:rPr lang="en-US" smtClean="0">
                <a:solidFill>
                  <a:schemeClr val="tx2"/>
                </a:solidFill>
                <a:latin typeface="Arial" pitchFamily="34" charset="0"/>
              </a:rPr>
              <a:t>rocesses or services that must be recovered </a:t>
            </a:r>
            <a:r>
              <a:rPr lang="en-US" u="sng" smtClean="0">
                <a:solidFill>
                  <a:schemeClr val="tx2"/>
                </a:solidFill>
                <a:latin typeface="Arial" pitchFamily="34" charset="0"/>
              </a:rPr>
              <a:t>within 24 hours</a:t>
            </a:r>
            <a:r>
              <a:rPr lang="en-US" smtClean="0">
                <a:solidFill>
                  <a:schemeClr val="tx2"/>
                </a:solidFill>
                <a:latin typeface="Arial" pitchFamily="34" charset="0"/>
              </a:rPr>
              <a:t> after a disruption to ensure resumption of the essential function.</a:t>
            </a:r>
          </a:p>
          <a:p>
            <a:pPr eaLnBrk="1" hangingPunct="1">
              <a:buSzPct val="80000"/>
            </a:pPr>
            <a:endParaRPr lang="en-US" smtClean="0">
              <a:solidFill>
                <a:schemeClr val="tx2"/>
              </a:solidFill>
              <a:latin typeface="Arial" pitchFamily="34" charset="0"/>
            </a:endParaRPr>
          </a:p>
          <a:p>
            <a:pPr eaLnBrk="1" hangingPunct="1">
              <a:buSzPct val="80000"/>
            </a:pPr>
            <a:r>
              <a:rPr lang="en-US" smtClean="0">
                <a:solidFill>
                  <a:schemeClr val="tx2"/>
                </a:solidFill>
                <a:latin typeface="Arial" pitchFamily="34" charset="0"/>
              </a:rPr>
              <a:t>They include </a:t>
            </a:r>
            <a:r>
              <a:rPr lang="en-US" u="sng" smtClean="0">
                <a:solidFill>
                  <a:schemeClr val="tx2"/>
                </a:solidFill>
                <a:latin typeface="Arial" pitchFamily="34" charset="0"/>
              </a:rPr>
              <a:t>all resources</a:t>
            </a:r>
            <a:r>
              <a:rPr lang="en-US" smtClean="0">
                <a:solidFill>
                  <a:schemeClr val="tx2"/>
                </a:solidFill>
                <a:latin typeface="Arial" pitchFamily="34" charset="0"/>
              </a:rPr>
              <a:t> necessary to carry out the critical process:</a:t>
            </a:r>
          </a:p>
          <a:p>
            <a:pPr marL="444500" lvl="1" indent="-171450" eaLnBrk="1" hangingPunct="1">
              <a:spcBef>
                <a:spcPts val="600"/>
              </a:spcBef>
              <a:buFontTx/>
              <a:buChar char="•"/>
            </a:pPr>
            <a:r>
              <a:rPr lang="en-US" smtClean="0">
                <a:latin typeface="Arial" pitchFamily="34" charset="0"/>
              </a:rPr>
              <a:t>Personnel,</a:t>
            </a:r>
          </a:p>
          <a:p>
            <a:pPr marL="444500" lvl="1" indent="-171450" eaLnBrk="1" hangingPunct="1">
              <a:spcBef>
                <a:spcPts val="600"/>
              </a:spcBef>
              <a:buFontTx/>
              <a:buChar char="•"/>
            </a:pPr>
            <a:r>
              <a:rPr lang="en-US" smtClean="0">
                <a:latin typeface="Arial" pitchFamily="34" charset="0"/>
              </a:rPr>
              <a:t>Data or vital records, and</a:t>
            </a:r>
          </a:p>
          <a:p>
            <a:pPr marL="444500" lvl="1" indent="-171450" eaLnBrk="1" hangingPunct="1">
              <a:spcBef>
                <a:spcPts val="600"/>
              </a:spcBef>
              <a:buFontTx/>
              <a:buChar char="•"/>
            </a:pPr>
            <a:r>
              <a:rPr lang="en-US" smtClean="0">
                <a:latin typeface="Arial" pitchFamily="34" charset="0"/>
              </a:rPr>
              <a:t>Systems and equipment.</a:t>
            </a:r>
          </a:p>
          <a:p>
            <a:pPr eaLnBrk="1" hangingPunct="1"/>
            <a:endParaRPr 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miter lim="800000"/>
            <a:headEnd/>
            <a:tailEnd/>
          </a:ln>
        </p:spPr>
        <p:txBody>
          <a:bodyPr/>
          <a:lstStyle/>
          <a:p>
            <a:fld id="{5AE862FE-4A82-4A32-9E4C-EE9B8429D6F6}" type="slidenum">
              <a:rPr lang="en-US" smtClean="0"/>
              <a:pPr/>
              <a:t>28</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buSzPct val="80000"/>
            </a:pPr>
            <a:r>
              <a:rPr lang="en-US" smtClean="0">
                <a:latin typeface="Arial" pitchFamily="34" charset="0"/>
              </a:rPr>
              <a:t>Without proper testing, the plan may fail you when you need it the most. Exercises are events that allow participants to apply their skills and knowledge to improve operational readiness.  The goal of the exercises is to prepare for a real incident involving BCP activation.  </a:t>
            </a:r>
          </a:p>
          <a:p>
            <a:pPr eaLnBrk="1" hangingPunct="1">
              <a:buSzPct val="80000"/>
            </a:pPr>
            <a:endParaRPr lang="en-US" smtClean="0">
              <a:latin typeface="Arial" pitchFamily="34" charset="0"/>
            </a:endParaRPr>
          </a:p>
          <a:p>
            <a:pPr eaLnBrk="1" hangingPunct="1">
              <a:buSzPct val="80000"/>
            </a:pPr>
            <a:r>
              <a:rPr lang="en-US" smtClean="0">
                <a:latin typeface="Arial" pitchFamily="34" charset="0"/>
              </a:rPr>
              <a:t>There are three types of exercises,</a:t>
            </a:r>
          </a:p>
          <a:p>
            <a:pPr marL="444500" lvl="1" indent="-171450" eaLnBrk="1" hangingPunct="1">
              <a:buFontTx/>
              <a:buChar char="•"/>
            </a:pPr>
            <a:r>
              <a:rPr lang="en-US" smtClean="0">
                <a:latin typeface="Arial" pitchFamily="34" charset="0"/>
              </a:rPr>
              <a:t>Tabletop,</a:t>
            </a:r>
          </a:p>
          <a:p>
            <a:pPr marL="444500" lvl="1" indent="-171450" eaLnBrk="1" hangingPunct="1">
              <a:buFontTx/>
              <a:buChar char="•"/>
            </a:pPr>
            <a:r>
              <a:rPr lang="en-US" smtClean="0">
                <a:latin typeface="Arial" pitchFamily="34" charset="0"/>
              </a:rPr>
              <a:t>Functional, and </a:t>
            </a:r>
          </a:p>
          <a:p>
            <a:pPr marL="444500" lvl="1" indent="-171450" eaLnBrk="1" hangingPunct="1">
              <a:buFontTx/>
              <a:buChar char="•"/>
            </a:pPr>
            <a:r>
              <a:rPr lang="en-US" smtClean="0">
                <a:latin typeface="Arial" pitchFamily="34" charset="0"/>
              </a:rPr>
              <a:t>Full-scale which are self defining.  </a:t>
            </a:r>
          </a:p>
          <a:p>
            <a:pPr eaLnBrk="1" hangingPunct="1"/>
            <a:endParaRPr 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miter lim="800000"/>
            <a:headEnd/>
            <a:tailEnd/>
          </a:ln>
        </p:spPr>
        <p:txBody>
          <a:bodyPr/>
          <a:lstStyle/>
          <a:p>
            <a:fld id="{79FBD79D-B46C-4881-BB11-EBAE6AD39A8F}" type="slidenum">
              <a:rPr lang="en-US" smtClean="0"/>
              <a:pPr/>
              <a:t>29</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r>
              <a:rPr lang="en-US" smtClean="0">
                <a:latin typeface="Arial" pitchFamily="34" charset="0"/>
              </a:rPr>
              <a:t>These references were used in this unit.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miter lim="800000"/>
            <a:headEnd/>
            <a:tailEnd/>
          </a:ln>
        </p:spPr>
        <p:txBody>
          <a:bodyPr/>
          <a:lstStyle/>
          <a:p>
            <a:fld id="{C0CB7EEB-4B71-4E25-AA6A-0C7150DEA9BC}" type="slidenum">
              <a:rPr lang="en-US" smtClean="0"/>
              <a:pPr/>
              <a:t>3</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US" sz="1400" smtClean="0">
                <a:latin typeface="Arial" pitchFamily="34" charset="0"/>
              </a:rPr>
              <a:t>The topics covered in Unit 11 of the Fundamentals of Health Workflow Process Analysis and Redesign Component include:</a:t>
            </a:r>
          </a:p>
          <a:p>
            <a:pPr lvl="1" eaLnBrk="1" hangingPunct="1">
              <a:lnSpc>
                <a:spcPct val="110000"/>
              </a:lnSpc>
            </a:pPr>
            <a:r>
              <a:rPr lang="en-US" sz="1400" smtClean="0">
                <a:latin typeface="Arial" pitchFamily="34" charset="0"/>
              </a:rPr>
              <a:t>Continuous  Quality Improvement (CQI), </a:t>
            </a:r>
          </a:p>
          <a:p>
            <a:pPr lvl="1" eaLnBrk="1" hangingPunct="1">
              <a:lnSpc>
                <a:spcPct val="110000"/>
              </a:lnSpc>
            </a:pPr>
            <a:r>
              <a:rPr lang="en-US" sz="1400" smtClean="0">
                <a:latin typeface="Arial" pitchFamily="34" charset="0"/>
              </a:rPr>
              <a:t>Process Control, and the</a:t>
            </a:r>
          </a:p>
          <a:p>
            <a:pPr lvl="1" eaLnBrk="1" hangingPunct="1">
              <a:lnSpc>
                <a:spcPct val="110000"/>
              </a:lnSpc>
            </a:pPr>
            <a:r>
              <a:rPr lang="en-US" sz="1400" smtClean="0">
                <a:latin typeface="Arial" pitchFamily="34" charset="0"/>
              </a:rPr>
              <a:t>Business Continuity Plan which should contain plans to address</a:t>
            </a:r>
          </a:p>
          <a:p>
            <a:pPr lvl="2" eaLnBrk="1" hangingPunct="1">
              <a:lnSpc>
                <a:spcPct val="110000"/>
              </a:lnSpc>
            </a:pPr>
            <a:r>
              <a:rPr lang="en-US" sz="1400" smtClean="0">
                <a:latin typeface="Arial" pitchFamily="34" charset="0"/>
              </a:rPr>
              <a:t>Natural Disasters, </a:t>
            </a:r>
          </a:p>
          <a:p>
            <a:pPr lvl="2" eaLnBrk="1" hangingPunct="1">
              <a:lnSpc>
                <a:spcPct val="110000"/>
              </a:lnSpc>
            </a:pPr>
            <a:r>
              <a:rPr lang="en-US" sz="1400" smtClean="0">
                <a:latin typeface="Arial" pitchFamily="34" charset="0"/>
              </a:rPr>
              <a:t>Pandemic, and </a:t>
            </a:r>
          </a:p>
          <a:p>
            <a:pPr lvl="2" eaLnBrk="1" hangingPunct="1">
              <a:lnSpc>
                <a:spcPct val="110000"/>
              </a:lnSpc>
            </a:pPr>
            <a:r>
              <a:rPr lang="en-US" sz="1400" smtClean="0">
                <a:latin typeface="Arial" pitchFamily="34" charset="0"/>
              </a:rPr>
              <a:t>Computer Systems Downtime.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pPr eaLnBrk="1" hangingPunct="1">
              <a:tabLst>
                <a:tab pos="463550" algn="l"/>
              </a:tabLst>
            </a:pPr>
            <a:r>
              <a:rPr lang="en-US" smtClean="0">
                <a:latin typeface="Arial" pitchFamily="34" charset="0"/>
              </a:rPr>
              <a:t>Sustainability of improvements is a very important topic.  To realize the full potential of quality improvement projects one must maintain the changes and enhance the changes with subsequent improvements.  Not enough is known about what is required to sustain the QI at the organizational level.  In this unit we will explore three topics that are useful in tracking, measuring, and encouraging sustainability of the quality improvement.  </a:t>
            </a:r>
          </a:p>
          <a:p>
            <a:pPr eaLnBrk="1" hangingPunct="1">
              <a:tabLst>
                <a:tab pos="463550" algn="l"/>
              </a:tabLst>
            </a:pPr>
            <a:endParaRPr lang="en-US" smtClean="0">
              <a:latin typeface="Arial" pitchFamily="34" charset="0"/>
            </a:endParaRPr>
          </a:p>
          <a:p>
            <a:pPr eaLnBrk="1" hangingPunct="1">
              <a:tabLst>
                <a:tab pos="463550" algn="l"/>
              </a:tabLst>
            </a:pPr>
            <a:endParaRPr lang="en-US" smtClean="0">
              <a:latin typeface="Arial" pitchFamily="34" charset="0"/>
            </a:endParaRPr>
          </a:p>
        </p:txBody>
      </p:sp>
      <p:sp>
        <p:nvSpPr>
          <p:cNvPr id="40964" name="Slide Number Placeholder 3"/>
          <p:cNvSpPr>
            <a:spLocks noGrp="1"/>
          </p:cNvSpPr>
          <p:nvPr>
            <p:ph type="sldNum" sz="quarter" idx="5"/>
          </p:nvPr>
        </p:nvSpPr>
        <p:spPr>
          <a:noFill/>
          <a:ln>
            <a:miter lim="800000"/>
            <a:headEnd/>
            <a:tailEnd/>
          </a:ln>
        </p:spPr>
        <p:txBody>
          <a:bodyPr/>
          <a:lstStyle/>
          <a:p>
            <a:fld id="{DB04D106-0490-4CD6-979D-A6F49ECAAC08}"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pPr eaLnBrk="1" hangingPunct="1"/>
            <a:r>
              <a:rPr lang="en-US" smtClean="0">
                <a:latin typeface="Arial" pitchFamily="34" charset="0"/>
              </a:rPr>
              <a:t>CQI is the philosophy of continual improvement of the processes associated with providing a good or a service that meets or exceeds customer expectations, in this case, the service of quality health care.  It adds an emphasis on understanding and improving the underlying work processes and systems in order to add value.  Shortell, et. al. report that “CQI had come to be widely used in other sectors of the American economy and throughout the world  (Deming 1986, Juran 1988) before it was introduced into health care by Berwick (1989) and Laffel and Blumenthal (1989), who wrote seminal articles on the topic, and by a report on an early demonstration program that matched a health care organization with a commercial counterpart (Berwick, Godfrey, and Roessner 1990).”</a:t>
            </a:r>
            <a:r>
              <a:rPr lang="en-US" baseline="30000" smtClean="0">
                <a:latin typeface="Arial" pitchFamily="34" charset="0"/>
              </a:rPr>
              <a:t>1</a:t>
            </a:r>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
        <p:nvSpPr>
          <p:cNvPr id="41988" name="Slide Number Placeholder 3"/>
          <p:cNvSpPr>
            <a:spLocks noGrp="1"/>
          </p:cNvSpPr>
          <p:nvPr>
            <p:ph type="sldNum" sz="quarter" idx="5"/>
          </p:nvPr>
        </p:nvSpPr>
        <p:spPr>
          <a:noFill/>
          <a:ln>
            <a:miter lim="800000"/>
            <a:headEnd/>
            <a:tailEnd/>
          </a:ln>
        </p:spPr>
        <p:txBody>
          <a:bodyPr/>
          <a:lstStyle/>
          <a:p>
            <a:fld id="{63825E5A-1A76-4FF5-A07E-82640E30A1DE}"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pPr eaLnBrk="1" hangingPunct="1"/>
            <a:r>
              <a:rPr lang="en-US" smtClean="0">
                <a:latin typeface="Arial" pitchFamily="34" charset="0"/>
              </a:rPr>
              <a:t>According to Shortell, research suggests that one-fourth of hospital deaths may be preventable.  Thus, it is obvious that processes are needed to increase the improvements and quality gains.  </a:t>
            </a:r>
          </a:p>
          <a:p>
            <a:pPr eaLnBrk="1" hangingPunct="1"/>
            <a:endParaRPr lang="en-US" smtClean="0">
              <a:latin typeface="Arial" pitchFamily="34" charset="0"/>
            </a:endParaRPr>
          </a:p>
          <a:p>
            <a:pPr eaLnBrk="1" hangingPunct="1"/>
            <a:r>
              <a:rPr lang="en-US" smtClean="0">
                <a:latin typeface="Arial" pitchFamily="34" charset="0"/>
              </a:rPr>
              <a:t>To achieve continuous quality improvement “it is not enough to do your best …”</a:t>
            </a:r>
            <a:r>
              <a:rPr lang="en-US" baseline="30000" smtClean="0">
                <a:latin typeface="Arial" pitchFamily="34" charset="0"/>
              </a:rPr>
              <a:t>1</a:t>
            </a:r>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The need to maintain or enlarge improvements in care raises important questions regarding the sustainability of QI programs. In particular, little is known about what is required to sustain QI at the organizational level.</a:t>
            </a:r>
          </a:p>
          <a:p>
            <a:pPr eaLnBrk="1" hangingPunct="1"/>
            <a:endParaRPr lang="en-US" sz="1000"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
        <p:nvSpPr>
          <p:cNvPr id="43012" name="Slide Number Placeholder 3"/>
          <p:cNvSpPr>
            <a:spLocks noGrp="1"/>
          </p:cNvSpPr>
          <p:nvPr>
            <p:ph type="sldNum" sz="quarter" idx="5"/>
          </p:nvPr>
        </p:nvSpPr>
        <p:spPr>
          <a:noFill/>
          <a:ln>
            <a:miter lim="800000"/>
            <a:headEnd/>
            <a:tailEnd/>
          </a:ln>
        </p:spPr>
        <p:txBody>
          <a:bodyPr/>
          <a:lstStyle/>
          <a:p>
            <a:fld id="{06C1640E-B796-4A4F-8D2C-BD8BFEC682CF}"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pPr eaLnBrk="1" hangingPunct="1"/>
            <a:r>
              <a:rPr lang="en-US" dirty="0" smtClean="0">
                <a:latin typeface="Arial" pitchFamily="34" charset="0"/>
              </a:rPr>
              <a:t>The HDC  (Health Disparities Collaborative) conducted a survey of investigators in 173 health centers in the Midwest and West Central regions (21 states) that had been involved in QI at least one year as of 2003. In 2004, investigators mailed surveys to each health center’s chief executive officer, medical director, HDC team leader, all HDC team members, and up to three staff members (clinical and non-clinical) who were not part of the HDC team.  These were randomly selected from personnel lists. The study of factors of sustainability of QI received responses from one-hundred sixty-five, that is 95%</a:t>
            </a:r>
            <a:r>
              <a:rPr lang="en-US" baseline="0" dirty="0" smtClean="0">
                <a:latin typeface="Arial" pitchFamily="34" charset="0"/>
              </a:rPr>
              <a:t> of the </a:t>
            </a:r>
            <a:r>
              <a:rPr lang="en-US" dirty="0" smtClean="0">
                <a:latin typeface="Arial" pitchFamily="34" charset="0"/>
              </a:rPr>
              <a:t> health centers in the study.   These diverse types of respondents were selected because it was expected that they might have different perceptions of what is needed to sustain QI. After the initial survey, 2 additional waves of the survey were sent to non-respondents and telephone and mail follow-up were used to increase response rates. </a:t>
            </a:r>
          </a:p>
          <a:p>
            <a:pPr eaLnBrk="1" hangingPunct="1"/>
            <a:endParaRPr lang="en-US" dirty="0" smtClean="0">
              <a:latin typeface="Arial" pitchFamily="34" charset="0"/>
            </a:endParaRPr>
          </a:p>
          <a:p>
            <a:pPr eaLnBrk="1" hangingPunct="1"/>
            <a:r>
              <a:rPr lang="en-US" dirty="0" smtClean="0">
                <a:latin typeface="Arial" pitchFamily="34" charset="0"/>
              </a:rPr>
              <a:t>Team members, team leaders, medical directors, and CEOs agreed that more release time (60%) and additional money (39%) would help increase their ability to achieve Quality Improvement goals. </a:t>
            </a:r>
          </a:p>
          <a:p>
            <a:pPr eaLnBrk="1" hangingPunct="1"/>
            <a:endParaRPr lang="en-US" dirty="0" smtClean="0">
              <a:latin typeface="Arial" pitchFamily="34" charset="0"/>
            </a:endParaRPr>
          </a:p>
          <a:p>
            <a:pPr eaLnBrk="1" hangingPunct="1"/>
            <a:r>
              <a:rPr lang="en-US" dirty="0" smtClean="0">
                <a:latin typeface="Arial" pitchFamily="34" charset="0"/>
              </a:rPr>
              <a:t>Other important motivators were improving the quality of care, professional development, personal recognition, and personal satisfaction.</a:t>
            </a:r>
          </a:p>
          <a:p>
            <a:pPr eaLnBrk="1" hangingPunct="1"/>
            <a:endParaRPr lang="en-US" dirty="0" smtClean="0">
              <a:latin typeface="Arial" pitchFamily="34" charset="0"/>
            </a:endParaRPr>
          </a:p>
          <a:p>
            <a:pPr eaLnBrk="1" hangingPunct="1"/>
            <a:r>
              <a:rPr lang="en-US" dirty="0" smtClean="0">
                <a:latin typeface="Arial" pitchFamily="34" charset="0"/>
              </a:rPr>
              <a:t>Relatively few respondents were motivated by career promotion opportunities (10%) or fear of negative consequences (18%).</a:t>
            </a:r>
          </a:p>
          <a:p>
            <a:pPr eaLnBrk="1" hangingPunct="1"/>
            <a:endParaRPr lang="en-US" dirty="0" smtClean="0">
              <a:latin typeface="Arial" pitchFamily="34" charset="0"/>
            </a:endParaRPr>
          </a:p>
        </p:txBody>
      </p:sp>
      <p:sp>
        <p:nvSpPr>
          <p:cNvPr id="44036" name="Slide Number Placeholder 3"/>
          <p:cNvSpPr>
            <a:spLocks noGrp="1"/>
          </p:cNvSpPr>
          <p:nvPr>
            <p:ph type="sldNum" sz="quarter" idx="5"/>
          </p:nvPr>
        </p:nvSpPr>
        <p:spPr>
          <a:noFill/>
          <a:ln>
            <a:miter lim="800000"/>
            <a:headEnd/>
            <a:tailEnd/>
          </a:ln>
        </p:spPr>
        <p:txBody>
          <a:bodyPr/>
          <a:lstStyle/>
          <a:p>
            <a:fld id="{8E4AEE7B-2543-4E3B-9A5D-337AD9CB1D1F}" type="slidenum">
              <a:rPr lang="en-US" smtClean="0">
                <a:latin typeface="Times New Roman" pitchFamily="18" charset="0"/>
              </a:rPr>
              <a:pPr/>
              <a:t>7</a:t>
            </a:fld>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023938" y="696913"/>
            <a:ext cx="4649787" cy="3486150"/>
          </a:xfrm>
          <a:ln/>
        </p:spPr>
      </p:sp>
      <p:sp>
        <p:nvSpPr>
          <p:cNvPr id="54275"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dirty="0" smtClean="0">
                <a:latin typeface="Arial" pitchFamily="34" charset="0"/>
              </a:rPr>
              <a:t>Challenges to maintaining and sustaining the improvements are: </a:t>
            </a:r>
          </a:p>
          <a:p>
            <a:pPr marL="274320" lvl="1" indent="-228600" eaLnBrk="1" hangingPunct="1">
              <a:buFont typeface="Arial" pitchFamily="34" charset="0"/>
              <a:buChar char="•"/>
              <a:defRPr/>
            </a:pPr>
            <a:r>
              <a:rPr lang="en-US" dirty="0" smtClean="0">
                <a:latin typeface="Arial" pitchFamily="34" charset="0"/>
              </a:rPr>
              <a:t>Time and resources to perform quality improvement work,</a:t>
            </a:r>
          </a:p>
          <a:p>
            <a:pPr marL="274320" lvl="1" indent="-228600" eaLnBrk="1" hangingPunct="1">
              <a:buFont typeface="Arial" pitchFamily="34" charset="0"/>
              <a:buChar char="•"/>
              <a:defRPr/>
            </a:pPr>
            <a:r>
              <a:rPr lang="en-US" dirty="0" smtClean="0">
                <a:latin typeface="Arial" pitchFamily="34" charset="0"/>
              </a:rPr>
              <a:t>Additional tools and techniques for improving quality, and </a:t>
            </a:r>
          </a:p>
          <a:p>
            <a:pPr marL="274320" lvl="1" indent="-228600" eaLnBrk="1" hangingPunct="1">
              <a:buFont typeface="Arial" pitchFamily="34" charset="0"/>
              <a:buChar char="•"/>
              <a:defRPr/>
            </a:pPr>
            <a:r>
              <a:rPr lang="en-US" dirty="0" smtClean="0">
                <a:latin typeface="Arial" pitchFamily="34" charset="0"/>
              </a:rPr>
              <a:t>Financial reimbursement implications of providing higher quality care.</a:t>
            </a:r>
          </a:p>
          <a:p>
            <a:pPr marL="171450" indent="-171450" eaLnBrk="1" hangingPunct="1">
              <a:buFont typeface="Arial" pitchFamily="34" charset="0"/>
              <a:buChar char="•"/>
              <a:defRPr/>
            </a:pPr>
            <a:endParaRPr lang="en-US" dirty="0" smtClean="0">
              <a:latin typeface="Arial" pitchFamily="34" charset="0"/>
            </a:endParaRPr>
          </a:p>
          <a:p>
            <a:pPr eaLnBrk="1" hangingPunct="1">
              <a:defRPr/>
            </a:pPr>
            <a:r>
              <a:rPr lang="en-US" dirty="0" smtClean="0">
                <a:latin typeface="Arial" pitchFamily="34" charset="0"/>
              </a:rPr>
              <a:t>Enthusiasm for QI may be high when an intervention begins, but may wither once the staff are involved in the day-to-day work and the organization realizes the expense associated with the effort. </a:t>
            </a:r>
          </a:p>
        </p:txBody>
      </p:sp>
      <p:sp>
        <p:nvSpPr>
          <p:cNvPr id="45060" name="Slide Number Placeholder 3"/>
          <p:cNvSpPr>
            <a:spLocks noGrp="1"/>
          </p:cNvSpPr>
          <p:nvPr>
            <p:ph type="sldNum" sz="quarter" idx="5"/>
          </p:nvPr>
        </p:nvSpPr>
        <p:spPr>
          <a:noFill/>
          <a:ln>
            <a:miter lim="800000"/>
            <a:headEnd/>
            <a:tailEnd/>
          </a:ln>
        </p:spPr>
        <p:txBody>
          <a:bodyPr/>
          <a:lstStyle/>
          <a:p>
            <a:fld id="{9DBE9729-C944-45AC-A466-DB12877AA869}" type="slidenum">
              <a:rPr lang="en-US" smtClean="0">
                <a:latin typeface="Times New Roman" pitchFamily="18" charset="0"/>
              </a:rPr>
              <a:pPr/>
              <a:t>8</a:t>
            </a:fld>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miter lim="800000"/>
            <a:headEnd/>
            <a:tailEnd/>
          </a:ln>
        </p:spPr>
        <p:txBody>
          <a:bodyPr/>
          <a:lstStyle/>
          <a:p>
            <a:fld id="{D10E0092-B812-436D-B68C-D29CAE539FBF}" type="slidenum">
              <a:rPr lang="en-US" smtClean="0"/>
              <a:pPr/>
              <a:t>9</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smtClean="0">
                <a:latin typeface="Arial" pitchFamily="34" charset="0"/>
              </a:rPr>
              <a:t>It is important not to underestimate the people factors, such as culture, in selecting a quality improvement approach. Any improvement (change) takes time to implement, gain acceptance and stabilize as accepted practice. Improvement must allow pauses between implementing new changes so that the change is stabilized and assessed as a real improvement, before the next improvement is made (hence continual improvement, not continuous improvement).</a:t>
            </a:r>
          </a:p>
          <a:p>
            <a:pPr eaLnBrk="1" hangingPunct="1"/>
            <a:endParaRPr lang="en-US" smtClean="0">
              <a:latin typeface="Arial" pitchFamily="34" charset="0"/>
            </a:endParaRPr>
          </a:p>
          <a:p>
            <a:pPr eaLnBrk="1" hangingPunct="1"/>
            <a:r>
              <a:rPr lang="en-US" smtClean="0">
                <a:latin typeface="Arial" pitchFamily="34" charset="0"/>
              </a:rPr>
              <a:t>It is easier and often more effective to work within the existing cultural boundaries and make small improvements (that is Kaizen) than to make major transformational changes. Use of Kaizen in Japan was a major reason for the creation of Japanese industrial and economic strength. </a:t>
            </a:r>
          </a:p>
          <a:p>
            <a:pPr eaLnBrk="1" hangingPunct="1"/>
            <a:endParaRPr lang="en-US" b="1" smtClean="0">
              <a:latin typeface="Arial" pitchFamily="34" charset="0"/>
            </a:endParaRPr>
          </a:p>
          <a:p>
            <a:pPr eaLnBrk="1" hangingPunct="1"/>
            <a:r>
              <a:rPr lang="en-US" smtClean="0">
                <a:latin typeface="Arial" pitchFamily="34" charset="0"/>
              </a:rPr>
              <a:t>Some tips for promoting a culture of quality improvement are:</a:t>
            </a:r>
          </a:p>
          <a:p>
            <a:pPr lvl="1" indent="-171450" eaLnBrk="1" hangingPunct="1">
              <a:buFontTx/>
              <a:buChar char="•"/>
            </a:pPr>
            <a:r>
              <a:rPr lang="en-US" smtClean="0">
                <a:latin typeface="Arial" pitchFamily="34" charset="0"/>
              </a:rPr>
              <a:t>Educate staff about QI and provide them with the skills to participate in QI processes.</a:t>
            </a:r>
          </a:p>
          <a:p>
            <a:pPr lvl="1" indent="-171450" eaLnBrk="1" hangingPunct="1">
              <a:buFontTx/>
              <a:buChar char="•"/>
            </a:pPr>
            <a:r>
              <a:rPr lang="en-US" smtClean="0">
                <a:latin typeface="Arial" pitchFamily="34" charset="0"/>
              </a:rPr>
              <a:t>Set a routine schedule for monitoring and reviewing data.</a:t>
            </a:r>
          </a:p>
          <a:p>
            <a:pPr lvl="1" indent="-171450" eaLnBrk="1" hangingPunct="1">
              <a:buFontTx/>
              <a:buChar char="•"/>
            </a:pPr>
            <a:r>
              <a:rPr lang="en-US" smtClean="0">
                <a:latin typeface="Arial" pitchFamily="34" charset="0"/>
              </a:rPr>
              <a:t>Communicate results from improvement projects throughout the clinic and the</a:t>
            </a:r>
          </a:p>
          <a:p>
            <a:pPr lvl="1" indent="-171450" eaLnBrk="1" hangingPunct="1">
              <a:buFontTx/>
              <a:buChar char="•"/>
            </a:pPr>
            <a:r>
              <a:rPr lang="en-US" smtClean="0">
                <a:latin typeface="Arial" pitchFamily="34" charset="0"/>
              </a:rPr>
              <a:t>Community.</a:t>
            </a:r>
          </a:p>
          <a:p>
            <a:pPr lvl="1" indent="-171450" eaLnBrk="1" hangingPunct="1">
              <a:buFontTx/>
              <a:buChar char="•"/>
            </a:pPr>
            <a:r>
              <a:rPr lang="en-US" smtClean="0">
                <a:latin typeface="Arial" pitchFamily="34" charset="0"/>
              </a:rPr>
              <a:t>Display data where patients can see them.</a:t>
            </a:r>
          </a:p>
          <a:p>
            <a:pPr lvl="1" indent="-171450" eaLnBrk="1" hangingPunct="1">
              <a:buFontTx/>
              <a:buChar char="•"/>
            </a:pPr>
            <a:r>
              <a:rPr lang="en-US" smtClean="0">
                <a:latin typeface="Arial" pitchFamily="34" charset="0"/>
              </a:rPr>
              <a:t>Celebrate successes.</a:t>
            </a:r>
          </a:p>
          <a:p>
            <a:pPr lvl="1" indent="-171450" eaLnBrk="1" hangingPunct="1">
              <a:buFontTx/>
              <a:buChar char="•"/>
            </a:pPr>
            <a:r>
              <a:rPr lang="en-US" smtClean="0">
                <a:latin typeface="Arial" pitchFamily="34" charset="0"/>
              </a:rPr>
              <a:t>Articulate the values of QI in meetings.</a:t>
            </a:r>
          </a:p>
          <a:p>
            <a:pPr lvl="1" indent="-171450" eaLnBrk="1" hangingPunct="1">
              <a:buFontTx/>
              <a:buChar char="•"/>
            </a:pPr>
            <a:r>
              <a:rPr lang="en-US" smtClean="0">
                <a:latin typeface="Arial" pitchFamily="34" charset="0"/>
              </a:rPr>
              <a:t>Provide opportunities for all staff to participate in QI teams, and finally</a:t>
            </a:r>
          </a:p>
          <a:p>
            <a:pPr lvl="1" indent="-171450" eaLnBrk="1" hangingPunct="1">
              <a:buFontTx/>
              <a:buChar char="•"/>
            </a:pPr>
            <a:r>
              <a:rPr lang="en-US" smtClean="0">
                <a:latin typeface="Arial" pitchFamily="34" charset="0"/>
              </a:rPr>
              <a:t>Reward staff members by mentioning their QI contributions in their performance evaluations.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8854" name="Rectangle 2"/>
          <p:cNvSpPr>
            <a:spLocks noGrp="1" noChangeArrowheads="1"/>
          </p:cNvSpPr>
          <p:nvPr>
            <p:ph type="ctrTitle"/>
          </p:nvPr>
        </p:nvSpPr>
        <p:spPr>
          <a:xfrm>
            <a:off x="685800" y="2130425"/>
            <a:ext cx="7772400" cy="1470025"/>
          </a:xfrm>
        </p:spPr>
        <p:txBody>
          <a:bodyPr/>
          <a:lstStyle>
            <a:lvl1pPr>
              <a:defRPr smtClean="0"/>
            </a:lvl1pPr>
          </a:lstStyle>
          <a:p>
            <a:pPr lvl="0"/>
            <a:r>
              <a:rPr lang="en-US" noProof="0" dirty="0" smtClean="0"/>
              <a:t>Click to edit Master title style</a:t>
            </a:r>
          </a:p>
        </p:txBody>
      </p:sp>
      <p:sp>
        <p:nvSpPr>
          <p:cNvPr id="78855" name="Rectangle 3"/>
          <p:cNvSpPr>
            <a:spLocks noGrp="1" noChangeArrowheads="1"/>
          </p:cNvSpPr>
          <p:nvPr>
            <p:ph type="subTitle" idx="1"/>
          </p:nvPr>
        </p:nvSpPr>
        <p:spPr>
          <a:xfrm>
            <a:off x="1371600" y="3886200"/>
            <a:ext cx="6400800" cy="1752600"/>
          </a:xfrm>
        </p:spPr>
        <p:txBody>
          <a:bodyPr/>
          <a:lstStyle>
            <a:lvl1pPr marL="0" indent="0" algn="ctr">
              <a:buFontTx/>
              <a:buNone/>
              <a:defRPr sz="2800" smtClean="0">
                <a:latin typeface="Verdana" pitchFamily="34" charset="0"/>
              </a:defRPr>
            </a:lvl1pPr>
          </a:lstStyle>
          <a:p>
            <a:pPr lvl="0"/>
            <a:r>
              <a:rPr lang="en-US" noProof="0" dirty="0" smtClean="0"/>
              <a:t>Click to edit Master subtitle style</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3276600" y="6477000"/>
            <a:ext cx="2743200" cy="381000"/>
          </a:xfrm>
          <a:prstGeom prst="rect">
            <a:avLst/>
          </a:prstGeom>
          <a:noFill/>
          <a:ln w="9525">
            <a:noFill/>
            <a:miter lim="800000"/>
            <a:headEnd/>
            <a:tailEnd/>
          </a:ln>
          <a:effectLst/>
        </p:spPr>
        <p:txBody>
          <a:bodyPr/>
          <a:lstStyle/>
          <a:p>
            <a:pPr algn="ctr"/>
            <a:r>
              <a:rPr lang="en-US" sz="1000"/>
              <a:t>Health IT Workforce Curriculum</a:t>
            </a:r>
          </a:p>
          <a:p>
            <a:pPr algn="ctr"/>
            <a:r>
              <a:rPr lang="en-US" sz="1000"/>
              <a:t>Version 2.0/Spring 2011</a:t>
            </a:r>
          </a:p>
        </p:txBody>
      </p:sp>
      <p:sp>
        <p:nvSpPr>
          <p:cNvPr id="5" name="Rectangle 8"/>
          <p:cNvSpPr>
            <a:spLocks noChangeArrowheads="1"/>
          </p:cNvSpPr>
          <p:nvPr/>
        </p:nvSpPr>
        <p:spPr bwMode="auto">
          <a:xfrm>
            <a:off x="457200" y="6172200"/>
            <a:ext cx="2133600" cy="476250"/>
          </a:xfrm>
          <a:prstGeom prst="rect">
            <a:avLst/>
          </a:prstGeom>
          <a:noFill/>
          <a:ln w="9525">
            <a:noFill/>
            <a:miter lim="800000"/>
            <a:headEnd/>
            <a:tailEnd/>
          </a:ln>
          <a:effectLst/>
        </p:spPr>
        <p:txBody>
          <a:bodyPr/>
          <a:lstStyle/>
          <a:p>
            <a:endParaRPr lang="en-US" sz="1400"/>
          </a:p>
        </p:txBody>
      </p:sp>
      <p:sp>
        <p:nvSpPr>
          <p:cNvPr id="6" name="Text Box 9"/>
          <p:cNvSpPr txBox="1">
            <a:spLocks noChangeArrowheads="1"/>
          </p:cNvSpPr>
          <p:nvPr userDrawn="1"/>
        </p:nvSpPr>
        <p:spPr bwMode="auto">
          <a:xfrm>
            <a:off x="685800" y="6477000"/>
            <a:ext cx="1493838"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1000" dirty="0" smtClean="0"/>
              <a:t>Component 10/Unit 11</a:t>
            </a:r>
          </a:p>
        </p:txBody>
      </p:sp>
      <p:sp>
        <p:nvSpPr>
          <p:cNvPr id="7" name="Rectangle 10"/>
          <p:cNvSpPr>
            <a:spLocks noChangeArrowheads="1"/>
          </p:cNvSpPr>
          <p:nvPr/>
        </p:nvSpPr>
        <p:spPr bwMode="auto">
          <a:xfrm>
            <a:off x="6477000" y="6381750"/>
            <a:ext cx="2133600" cy="476250"/>
          </a:xfrm>
          <a:prstGeom prst="rect">
            <a:avLst/>
          </a:prstGeom>
          <a:noFill/>
          <a:ln w="9525">
            <a:noFill/>
            <a:miter lim="800000"/>
            <a:headEnd/>
            <a:tailEnd/>
          </a:ln>
          <a:effectLst/>
        </p:spPr>
        <p:txBody>
          <a:bodyPr/>
          <a:lstStyle/>
          <a:p>
            <a:pPr algn="r"/>
            <a:fld id="{1998220C-D46E-4171-BFB0-8CD55A51B463}" type="slidenum">
              <a:rPr lang="en-US" sz="1000"/>
              <a:pPr algn="r"/>
              <a:t>‹#›</a:t>
            </a:fld>
            <a:endParaRPr lang="en-US" sz="1000"/>
          </a:p>
        </p:txBody>
      </p:sp>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800">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8854" name="Rectangle 2"/>
          <p:cNvSpPr>
            <a:spLocks noGrp="1" noChangeArrowheads="1"/>
          </p:cNvSpPr>
          <p:nvPr>
            <p:ph type="ctrTitle"/>
          </p:nvPr>
        </p:nvSpPr>
        <p:spPr>
          <a:xfrm>
            <a:off x="685800" y="2130425"/>
            <a:ext cx="7772400" cy="1470025"/>
          </a:xfrm>
        </p:spPr>
        <p:txBody>
          <a:bodyPr/>
          <a:lstStyle>
            <a:lvl1pPr>
              <a:defRPr smtClean="0"/>
            </a:lvl1pPr>
          </a:lstStyle>
          <a:p>
            <a:pPr lvl="0"/>
            <a:r>
              <a:rPr lang="en-US" noProof="0" smtClean="0"/>
              <a:t>Click to edit Master title style</a:t>
            </a:r>
          </a:p>
        </p:txBody>
      </p:sp>
      <p:sp>
        <p:nvSpPr>
          <p:cNvPr id="78855" name="Rectangle 3"/>
          <p:cNvSpPr>
            <a:spLocks noGrp="1" noChangeArrowheads="1"/>
          </p:cNvSpPr>
          <p:nvPr>
            <p:ph type="subTitle" idx="1"/>
          </p:nvPr>
        </p:nvSpPr>
        <p:spPr>
          <a:xfrm>
            <a:off x="1371600" y="3886200"/>
            <a:ext cx="6400800" cy="1752600"/>
          </a:xfrm>
        </p:spPr>
        <p:txBody>
          <a:bodyPr/>
          <a:lstStyle>
            <a:lvl1pPr marL="0" indent="0" algn="ctr">
              <a:buFontTx/>
              <a:buNone/>
              <a:defRPr sz="2800" smtClean="0">
                <a:latin typeface="Verdana" pitchFamily="34" charset="0"/>
              </a:defRPr>
            </a:lvl1pPr>
          </a:lstStyle>
          <a:p>
            <a:pPr lvl="0"/>
            <a:r>
              <a:rPr lang="en-US" noProof="0" smtClean="0"/>
              <a:t>Click to edit Master subtitle style</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3276600" y="6477000"/>
            <a:ext cx="2743200" cy="381000"/>
          </a:xfrm>
          <a:prstGeom prst="rect">
            <a:avLst/>
          </a:prstGeom>
          <a:noFill/>
          <a:ln w="9525">
            <a:noFill/>
            <a:miter lim="800000"/>
            <a:headEnd/>
            <a:tailEnd/>
          </a:ln>
          <a:effectLst/>
        </p:spPr>
        <p:txBody>
          <a:bodyPr/>
          <a:lstStyle/>
          <a:p>
            <a:pPr algn="ctr"/>
            <a:r>
              <a:rPr lang="en-US" sz="1000">
                <a:solidFill>
                  <a:srgbClr val="000000"/>
                </a:solidFill>
              </a:rPr>
              <a:t>Health IT Workforce Curriculum</a:t>
            </a:r>
          </a:p>
          <a:p>
            <a:pPr algn="ctr"/>
            <a:r>
              <a:rPr lang="en-US" sz="1000">
                <a:solidFill>
                  <a:srgbClr val="000000"/>
                </a:solidFill>
              </a:rPr>
              <a:t>Version 2.0/Spring 2011</a:t>
            </a:r>
          </a:p>
        </p:txBody>
      </p:sp>
      <p:sp>
        <p:nvSpPr>
          <p:cNvPr id="5" name="Rectangle 8"/>
          <p:cNvSpPr>
            <a:spLocks noChangeArrowheads="1"/>
          </p:cNvSpPr>
          <p:nvPr/>
        </p:nvSpPr>
        <p:spPr bwMode="auto">
          <a:xfrm>
            <a:off x="457200" y="6172200"/>
            <a:ext cx="2133600" cy="476250"/>
          </a:xfrm>
          <a:prstGeom prst="rect">
            <a:avLst/>
          </a:prstGeom>
          <a:noFill/>
          <a:ln w="9525">
            <a:noFill/>
            <a:miter lim="800000"/>
            <a:headEnd/>
            <a:tailEnd/>
          </a:ln>
          <a:effectLst/>
        </p:spPr>
        <p:txBody>
          <a:bodyPr/>
          <a:lstStyle/>
          <a:p>
            <a:endParaRPr lang="en-US" sz="1400">
              <a:solidFill>
                <a:srgbClr val="000000"/>
              </a:solidFill>
            </a:endParaRPr>
          </a:p>
        </p:txBody>
      </p:sp>
      <p:sp>
        <p:nvSpPr>
          <p:cNvPr id="6" name="Text Box 9"/>
          <p:cNvSpPr txBox="1">
            <a:spLocks noChangeArrowheads="1"/>
          </p:cNvSpPr>
          <p:nvPr userDrawn="1"/>
        </p:nvSpPr>
        <p:spPr bwMode="auto">
          <a:xfrm>
            <a:off x="685800" y="6477000"/>
            <a:ext cx="1493838"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1000" dirty="0" smtClean="0">
                <a:solidFill>
                  <a:srgbClr val="000000"/>
                </a:solidFill>
              </a:rPr>
              <a:t>Component 10/Unit 11</a:t>
            </a:r>
          </a:p>
        </p:txBody>
      </p:sp>
      <p:sp>
        <p:nvSpPr>
          <p:cNvPr id="7" name="Rectangle 10"/>
          <p:cNvSpPr>
            <a:spLocks noChangeArrowheads="1"/>
          </p:cNvSpPr>
          <p:nvPr/>
        </p:nvSpPr>
        <p:spPr bwMode="auto">
          <a:xfrm>
            <a:off x="6477000" y="6381750"/>
            <a:ext cx="2133600" cy="476250"/>
          </a:xfrm>
          <a:prstGeom prst="rect">
            <a:avLst/>
          </a:prstGeom>
          <a:noFill/>
          <a:ln w="9525">
            <a:noFill/>
            <a:miter lim="800000"/>
            <a:headEnd/>
            <a:tailEnd/>
          </a:ln>
          <a:effectLst/>
        </p:spPr>
        <p:txBody>
          <a:bodyPr/>
          <a:lstStyle/>
          <a:p>
            <a:pPr algn="r"/>
            <a:fld id="{F7FFFFF3-583C-4CE6-95BD-C69A2DD401DC}" type="slidenum">
              <a:rPr lang="en-US" sz="1000">
                <a:solidFill>
                  <a:srgbClr val="000000"/>
                </a:solidFill>
              </a:rPr>
              <a:pPr algn="r"/>
              <a:t>‹#›</a:t>
            </a:fld>
            <a:endParaRPr lang="en-US" sz="1000">
              <a:solidFill>
                <a:srgbClr val="000000"/>
              </a:solidFill>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96" r:id="rId1"/>
    <p:sldLayoutId id="2147483997" r:id="rId2"/>
  </p:sldLayoutIdLst>
  <p:hf sldNum="0"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Verdana" pitchFamily="34" charset="0"/>
        </a:defRPr>
      </a:lvl2pPr>
      <a:lvl3pPr algn="ctr" rtl="0" eaLnBrk="0" fontAlgn="base" hangingPunct="0">
        <a:spcBef>
          <a:spcPct val="0"/>
        </a:spcBef>
        <a:spcAft>
          <a:spcPct val="0"/>
        </a:spcAft>
        <a:defRPr sz="4000">
          <a:solidFill>
            <a:schemeClr val="tx2"/>
          </a:solidFill>
          <a:latin typeface="Verdana" pitchFamily="34" charset="0"/>
        </a:defRPr>
      </a:lvl3pPr>
      <a:lvl4pPr algn="ctr" rtl="0" eaLnBrk="0" fontAlgn="base" hangingPunct="0">
        <a:spcBef>
          <a:spcPct val="0"/>
        </a:spcBef>
        <a:spcAft>
          <a:spcPct val="0"/>
        </a:spcAft>
        <a:defRPr sz="4000">
          <a:solidFill>
            <a:schemeClr val="tx2"/>
          </a:solidFill>
          <a:latin typeface="Verdana" pitchFamily="34" charset="0"/>
        </a:defRPr>
      </a:lvl4pPr>
      <a:lvl5pPr algn="ctr" rtl="0" eaLnBrk="0" fontAlgn="base" hangingPunct="0">
        <a:spcBef>
          <a:spcPct val="0"/>
        </a:spcBef>
        <a:spcAft>
          <a:spcPct val="0"/>
        </a:spcAft>
        <a:defRPr sz="4000">
          <a:solidFill>
            <a:schemeClr val="tx2"/>
          </a:solidFill>
          <a:latin typeface="Verdana"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98" r:id="rId1"/>
    <p:sldLayoutId id="2147483999" r:id="rId2"/>
  </p:sldLayoutIdLst>
  <p:hf sldNum="0"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Verdana" pitchFamily="34" charset="0"/>
        </a:defRPr>
      </a:lvl2pPr>
      <a:lvl3pPr algn="ctr" rtl="0" eaLnBrk="0" fontAlgn="base" hangingPunct="0">
        <a:spcBef>
          <a:spcPct val="0"/>
        </a:spcBef>
        <a:spcAft>
          <a:spcPct val="0"/>
        </a:spcAft>
        <a:defRPr sz="4000">
          <a:solidFill>
            <a:schemeClr val="tx2"/>
          </a:solidFill>
          <a:latin typeface="Verdana" pitchFamily="34" charset="0"/>
        </a:defRPr>
      </a:lvl3pPr>
      <a:lvl4pPr algn="ctr" rtl="0" eaLnBrk="0" fontAlgn="base" hangingPunct="0">
        <a:spcBef>
          <a:spcPct val="0"/>
        </a:spcBef>
        <a:spcAft>
          <a:spcPct val="0"/>
        </a:spcAft>
        <a:defRPr sz="4000">
          <a:solidFill>
            <a:schemeClr val="tx2"/>
          </a:solidFill>
          <a:latin typeface="Verdana" pitchFamily="34" charset="0"/>
        </a:defRPr>
      </a:lvl4pPr>
      <a:lvl5pPr algn="ctr" rtl="0" eaLnBrk="0" fontAlgn="base" hangingPunct="0">
        <a:spcBef>
          <a:spcPct val="0"/>
        </a:spcBef>
        <a:spcAft>
          <a:spcPct val="0"/>
        </a:spcAft>
        <a:defRPr sz="4000">
          <a:solidFill>
            <a:schemeClr val="tx2"/>
          </a:solidFill>
          <a:latin typeface="Verdana"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hyperlink" Target="http://commons.wikimedia.org/" TargetMode="External"/><Relationship Id="rId7"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upload.wikimedia.org/wikipedia/commons/6/6a/Thunder_at_Saitama_2.jpg"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upload.wikimedia.org/wikipedia/commons/7/76/FEMA_-_34581_-_FEMA_Community_Relations_Team_%28CR%29_in_a_meeting_in_Georgia.jp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commons.wikimedia.org/" TargetMode="Externa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businessdictionary.com/definition/business-continuity-plan.html#ixzz1385PXd8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2743200"/>
            <a:ext cx="7772400" cy="1470025"/>
          </a:xfrm>
        </p:spPr>
        <p:txBody>
          <a:bodyPr/>
          <a:lstStyle/>
          <a:p>
            <a:pPr eaLnBrk="1" hangingPunct="1"/>
            <a:r>
              <a:rPr lang="en-US" sz="3600"/>
              <a:t>Component 10 – </a:t>
            </a:r>
            <a:r>
              <a:rPr lang="en-US" sz="3600">
                <a:ea typeface="Calibri" pitchFamily="34" charset="0"/>
                <a:cs typeface="Calibri" pitchFamily="34" charset="0"/>
              </a:rPr>
              <a:t>Fundamentals of Health Workflow Process </a:t>
            </a:r>
            <a:br>
              <a:rPr lang="en-US" sz="3600">
                <a:ea typeface="Calibri" pitchFamily="34" charset="0"/>
                <a:cs typeface="Calibri" pitchFamily="34" charset="0"/>
              </a:rPr>
            </a:br>
            <a:r>
              <a:rPr lang="en-US" sz="3600">
                <a:ea typeface="Calibri" pitchFamily="34" charset="0"/>
                <a:cs typeface="Calibri" pitchFamily="34" charset="0"/>
              </a:rPr>
              <a:t>Analysis and Redesign</a:t>
            </a:r>
          </a:p>
        </p:txBody>
      </p:sp>
      <p:sp>
        <p:nvSpPr>
          <p:cNvPr id="16387" name="Rectangle 3"/>
          <p:cNvSpPr>
            <a:spLocks noGrp="1" noChangeArrowheads="1"/>
          </p:cNvSpPr>
          <p:nvPr>
            <p:ph type="subTitle" idx="1"/>
          </p:nvPr>
        </p:nvSpPr>
        <p:spPr>
          <a:xfrm>
            <a:off x="1524000" y="4724400"/>
            <a:ext cx="6400800" cy="1219200"/>
          </a:xfrm>
        </p:spPr>
        <p:txBody>
          <a:bodyPr/>
          <a:lstStyle/>
          <a:p>
            <a:pPr eaLnBrk="1" hangingPunct="1">
              <a:defRPr/>
            </a:pPr>
            <a:r>
              <a:rPr lang="en-US" sz="3200" dirty="0">
                <a:solidFill>
                  <a:srgbClr val="5F5F5F"/>
                </a:solidFill>
                <a:latin typeface="+mj-lt"/>
                <a:cs typeface="Calibri" pitchFamily="34" charset="0"/>
              </a:rPr>
              <a:t>Unit 11</a:t>
            </a:r>
            <a:r>
              <a:rPr lang="en-US" sz="3200" dirty="0">
                <a:latin typeface="+mj-lt"/>
                <a:cs typeface="Calibri" pitchFamily="34" charset="0"/>
              </a:rPr>
              <a:t> </a:t>
            </a:r>
            <a:r>
              <a:rPr lang="en-US" sz="3200" dirty="0">
                <a:solidFill>
                  <a:schemeClr val="bg1">
                    <a:lumMod val="50000"/>
                  </a:schemeClr>
                </a:solidFill>
                <a:latin typeface="+mj-lt"/>
                <a:cs typeface="Calibri" pitchFamily="34" charset="0"/>
              </a:rPr>
              <a:t>– Maintaining and Enhancing Improvements</a:t>
            </a:r>
          </a:p>
        </p:txBody>
      </p:sp>
      <p:sp>
        <p:nvSpPr>
          <p:cNvPr id="7172" name="Rectangle 1"/>
          <p:cNvSpPr>
            <a:spLocks noChangeArrowheads="1"/>
          </p:cNvSpPr>
          <p:nvPr/>
        </p:nvSpPr>
        <p:spPr bwMode="auto">
          <a:xfrm>
            <a:off x="381000" y="6353175"/>
            <a:ext cx="8382000" cy="400050"/>
          </a:xfrm>
          <a:prstGeom prst="rect">
            <a:avLst/>
          </a:prstGeom>
          <a:noFill/>
          <a:ln w="9525">
            <a:noFill/>
            <a:miter lim="800000"/>
            <a:headEnd/>
            <a:tailEnd/>
          </a:ln>
        </p:spPr>
        <p:txBody>
          <a:bodyPr anchor="ctr">
            <a:spAutoFit/>
          </a:bodyPr>
          <a:lstStyle/>
          <a:p>
            <a:pPr algn="ctr"/>
            <a:r>
              <a:rPr lang="en-US" sz="1000" i="1">
                <a:ea typeface="Times New Roman" pitchFamily="18" charset="0"/>
                <a:cs typeface="Arial" pitchFamily="34" charset="0"/>
              </a:rPr>
              <a:t>This material was developed by Duke University, funded by the Department of Health and Human Services, Office of the National Coordinator for Health Information Technology under Award Number </a:t>
            </a:r>
            <a:r>
              <a:rPr lang="en-US" sz="1000" i="1">
                <a:solidFill>
                  <a:srgbClr val="000000"/>
                </a:solidFill>
                <a:ea typeface="Times New Roman" pitchFamily="18" charset="0"/>
                <a:cs typeface="Arial" pitchFamily="34" charset="0"/>
              </a:rPr>
              <a:t>IU24OC000024</a:t>
            </a:r>
            <a:r>
              <a:rPr lang="en-US" sz="1000" i="1">
                <a:ea typeface="Times New Roman" pitchFamily="18" charset="0"/>
                <a:cs typeface="Arial" pitchFamily="34" charset="0"/>
              </a:rPr>
              <a:t>.</a:t>
            </a:r>
            <a:endParaRPr lang="en-US">
              <a:ea typeface="Times New Roman" pitchFamily="18" charset="0"/>
              <a:cs typeface="Arial" pitchFamily="34" charset="0"/>
            </a:endParaRPr>
          </a:p>
        </p:txBody>
      </p:sp>
      <p:pic>
        <p:nvPicPr>
          <p:cNvPr id="7173" name="Picture 2" descr="Curriculum Development Centers Program logo"/>
          <p:cNvPicPr>
            <a:picLocks noChangeAspect="1" noChangeArrowheads="1"/>
          </p:cNvPicPr>
          <p:nvPr/>
        </p:nvPicPr>
        <p:blipFill>
          <a:blip r:embed="rId3" cstate="print"/>
          <a:srcRect/>
          <a:stretch>
            <a:fillRect/>
          </a:stretch>
        </p:blipFill>
        <p:spPr bwMode="auto">
          <a:xfrm>
            <a:off x="2514600" y="0"/>
            <a:ext cx="4419600" cy="2332038"/>
          </a:xfrm>
          <a:prstGeom prst="rect">
            <a:avLst/>
          </a:prstGeom>
          <a:noFill/>
          <a:ln w="9525">
            <a:noFill/>
            <a:miter lim="800000"/>
            <a:headEnd/>
            <a:tailEnd/>
          </a:ln>
        </p:spPr>
      </p:pic>
    </p:spTree>
  </p:cSld>
  <p:clrMapOvr>
    <a:masterClrMapping/>
  </p:clrMapOvr>
  <p:transition advTm="6635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pPr eaLnBrk="1" hangingPunct="1"/>
            <a:r>
              <a:rPr lang="en-US" smtClean="0"/>
              <a:t>Improvement Worksheet Topics</a:t>
            </a:r>
          </a:p>
        </p:txBody>
      </p:sp>
      <p:sp>
        <p:nvSpPr>
          <p:cNvPr id="16387" name="Rectangle 3"/>
          <p:cNvSpPr>
            <a:spLocks noGrp="1" noChangeArrowheads="1"/>
          </p:cNvSpPr>
          <p:nvPr>
            <p:ph type="body" idx="4294967295"/>
          </p:nvPr>
        </p:nvSpPr>
        <p:spPr>
          <a:xfrm>
            <a:off x="457200" y="2057400"/>
            <a:ext cx="8229600" cy="4068763"/>
          </a:xfrm>
        </p:spPr>
        <p:txBody>
          <a:bodyPr/>
          <a:lstStyle/>
          <a:p>
            <a:pPr eaLnBrk="1" hangingPunct="1"/>
            <a:r>
              <a:rPr lang="en-US" sz="2800" smtClean="0"/>
              <a:t>Primary goal and completion date</a:t>
            </a:r>
          </a:p>
          <a:p>
            <a:pPr lvl="1" eaLnBrk="1" hangingPunct="1"/>
            <a:r>
              <a:rPr lang="en-US" sz="2400" smtClean="0"/>
              <a:t>Secondary goals and completion dates</a:t>
            </a:r>
          </a:p>
          <a:p>
            <a:pPr eaLnBrk="1" hangingPunct="1"/>
            <a:r>
              <a:rPr lang="en-US" sz="2800" smtClean="0"/>
              <a:t>Process problem areas to address (n)</a:t>
            </a:r>
          </a:p>
          <a:p>
            <a:pPr lvl="1" eaLnBrk="1" hangingPunct="1"/>
            <a:r>
              <a:rPr lang="en-US" sz="2400" smtClean="0"/>
              <a:t>Potential causes</a:t>
            </a:r>
          </a:p>
          <a:p>
            <a:pPr lvl="1" eaLnBrk="1" hangingPunct="1"/>
            <a:r>
              <a:rPr lang="en-US" sz="2400" smtClean="0"/>
              <a:t>Most likely causes</a:t>
            </a:r>
          </a:p>
          <a:p>
            <a:pPr lvl="1" eaLnBrk="1" hangingPunct="1"/>
            <a:r>
              <a:rPr lang="en-US" sz="2400" smtClean="0"/>
              <a:t>Root cause</a:t>
            </a:r>
          </a:p>
          <a:p>
            <a:pPr lvl="1" eaLnBrk="1" hangingPunct="1"/>
            <a:r>
              <a:rPr lang="en-US" sz="2400" smtClean="0"/>
              <a:t>Ways to streamline the process</a:t>
            </a:r>
          </a:p>
          <a:p>
            <a:pPr lvl="1" eaLnBrk="1" hangingPunct="1"/>
            <a:r>
              <a:rPr lang="en-US" sz="2400" smtClean="0"/>
              <a:t>Ways you can modify the process</a:t>
            </a:r>
          </a:p>
          <a:p>
            <a:pPr lvl="1" eaLnBrk="1" hangingPunct="1"/>
            <a:endParaRPr lang="en-US" sz="2400" smtClean="0"/>
          </a:p>
        </p:txBody>
      </p:sp>
    </p:spTree>
  </p:cSld>
  <p:clrMapOvr>
    <a:masterClrMapping/>
  </p:clrMapOvr>
  <p:transition spd="slow" advTm="49615"/>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457200" y="457200"/>
            <a:ext cx="8229600" cy="1143000"/>
          </a:xfrm>
        </p:spPr>
        <p:txBody>
          <a:bodyPr/>
          <a:lstStyle/>
          <a:p>
            <a:pPr eaLnBrk="1" hangingPunct="1"/>
            <a:r>
              <a:rPr lang="en-US" smtClean="0"/>
              <a:t>EHR and Quality Improvement</a:t>
            </a:r>
          </a:p>
        </p:txBody>
      </p:sp>
      <p:sp>
        <p:nvSpPr>
          <p:cNvPr id="17411" name="Content Placeholder 2"/>
          <p:cNvSpPr>
            <a:spLocks noGrp="1"/>
          </p:cNvSpPr>
          <p:nvPr>
            <p:ph idx="4294967295"/>
          </p:nvPr>
        </p:nvSpPr>
        <p:spPr>
          <a:xfrm>
            <a:off x="533400" y="1828800"/>
            <a:ext cx="8229600" cy="4068763"/>
          </a:xfrm>
        </p:spPr>
        <p:txBody>
          <a:bodyPr/>
          <a:lstStyle/>
          <a:p>
            <a:pPr eaLnBrk="1" hangingPunct="1"/>
            <a:r>
              <a:rPr lang="en-US" sz="2400" dirty="0" smtClean="0"/>
              <a:t>Data systems that automatically capture and track key clinical information, specifically the metrics of improvement and here the “meaningful use” criteria will  make the QI process more efficient and potentially less costly</a:t>
            </a:r>
          </a:p>
          <a:p>
            <a:pPr eaLnBrk="1" hangingPunct="1">
              <a:buFontTx/>
              <a:buNone/>
            </a:pPr>
            <a:endParaRPr lang="en-US" sz="2400" dirty="0" smtClean="0"/>
          </a:p>
          <a:p>
            <a:pPr eaLnBrk="1" hangingPunct="1"/>
            <a:r>
              <a:rPr lang="en-US" sz="2400" dirty="0" smtClean="0"/>
              <a:t>These systems typically require significant initial financial and social investment</a:t>
            </a:r>
            <a:endParaRPr lang="en-US" dirty="0" smtClean="0"/>
          </a:p>
        </p:txBody>
      </p:sp>
    </p:spTree>
  </p:cSld>
  <p:clrMapOvr>
    <a:masterClrMapping/>
  </p:clrMapOvr>
  <p:transition spd="slow" advTm="66611"/>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pPr eaLnBrk="1" hangingPunct="1"/>
            <a:r>
              <a:rPr lang="en-US" smtClean="0"/>
              <a:t>Quality Council</a:t>
            </a:r>
          </a:p>
        </p:txBody>
      </p:sp>
      <p:sp>
        <p:nvSpPr>
          <p:cNvPr id="18435" name="Rectangle 3"/>
          <p:cNvSpPr>
            <a:spLocks noGrp="1" noChangeArrowheads="1"/>
          </p:cNvSpPr>
          <p:nvPr>
            <p:ph type="body" idx="4294967295"/>
          </p:nvPr>
        </p:nvSpPr>
        <p:spPr>
          <a:xfrm>
            <a:off x="457200" y="1524000"/>
            <a:ext cx="8229600" cy="4525963"/>
          </a:xfrm>
        </p:spPr>
        <p:txBody>
          <a:bodyPr/>
          <a:lstStyle/>
          <a:p>
            <a:pPr>
              <a:buClr>
                <a:schemeClr val="tx1"/>
              </a:buClr>
            </a:pPr>
            <a:r>
              <a:rPr lang="en-US" sz="2200" smtClean="0"/>
              <a:t>Establish core quality standards</a:t>
            </a:r>
          </a:p>
          <a:p>
            <a:pPr>
              <a:buClr>
                <a:schemeClr val="tx1"/>
              </a:buClr>
            </a:pPr>
            <a:r>
              <a:rPr lang="en-US" sz="2200" smtClean="0"/>
              <a:t>Identify quality metrics</a:t>
            </a:r>
          </a:p>
          <a:p>
            <a:pPr>
              <a:buClr>
                <a:schemeClr val="tx1"/>
              </a:buClr>
            </a:pPr>
            <a:r>
              <a:rPr lang="en-US" sz="2200" smtClean="0"/>
              <a:t>Identify and define quality requirements</a:t>
            </a:r>
          </a:p>
          <a:p>
            <a:pPr>
              <a:buClr>
                <a:schemeClr val="tx1"/>
              </a:buClr>
            </a:pPr>
            <a:r>
              <a:rPr lang="en-US" sz="2200" smtClean="0"/>
              <a:t>Clarify which performance measures are key to gauging actual quality improvement performance</a:t>
            </a:r>
          </a:p>
          <a:p>
            <a:pPr>
              <a:buClr>
                <a:schemeClr val="tx1"/>
              </a:buClr>
            </a:pPr>
            <a:r>
              <a:rPr lang="en-US" sz="2200" smtClean="0"/>
              <a:t>Collect and analyze data to understand key variables and process drivers</a:t>
            </a:r>
          </a:p>
          <a:p>
            <a:pPr>
              <a:buClr>
                <a:schemeClr val="tx1"/>
              </a:buClr>
            </a:pPr>
            <a:r>
              <a:rPr lang="en-US" sz="2200" smtClean="0"/>
              <a:t>Legitimize value of QI to ensure best use of resources and measure improvement associated with these activities</a:t>
            </a:r>
          </a:p>
          <a:p>
            <a:pPr>
              <a:buClr>
                <a:schemeClr val="tx1"/>
              </a:buClr>
            </a:pPr>
            <a:r>
              <a:rPr lang="en-US" sz="2200" smtClean="0"/>
              <a:t>Standardize collection and analysis of quality trends </a:t>
            </a:r>
          </a:p>
          <a:p>
            <a:pPr>
              <a:buClr>
                <a:schemeClr val="tx1"/>
              </a:buClr>
            </a:pPr>
            <a:r>
              <a:rPr lang="en-US" sz="2200" smtClean="0"/>
              <a:t>Educate organization and train key staff</a:t>
            </a:r>
          </a:p>
        </p:txBody>
      </p:sp>
    </p:spTree>
  </p:cSld>
  <p:clrMapOvr>
    <a:masterClrMapping/>
  </p:clrMapOvr>
  <p:transition spd="slow" advTm="50855"/>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p:txBody>
          <a:bodyPr/>
          <a:lstStyle/>
          <a:p>
            <a:r>
              <a:rPr lang="en-US" smtClean="0"/>
              <a:t>Process Control</a:t>
            </a:r>
          </a:p>
        </p:txBody>
      </p:sp>
      <p:sp>
        <p:nvSpPr>
          <p:cNvPr id="19459" name="Content Placeholder 2"/>
          <p:cNvSpPr>
            <a:spLocks noGrp="1"/>
          </p:cNvSpPr>
          <p:nvPr>
            <p:ph idx="4294967295"/>
          </p:nvPr>
        </p:nvSpPr>
        <p:spPr/>
        <p:txBody>
          <a:bodyPr/>
          <a:lstStyle/>
          <a:p>
            <a:pPr eaLnBrk="1" hangingPunct="1"/>
            <a:r>
              <a:rPr lang="en-US" sz="2800" b="1" dirty="0" smtClean="0">
                <a:solidFill>
                  <a:srgbClr val="0D0D0D"/>
                </a:solidFill>
              </a:rPr>
              <a:t>Process control (PC)</a:t>
            </a:r>
            <a:r>
              <a:rPr lang="en-US" sz="2800" dirty="0" smtClean="0">
                <a:solidFill>
                  <a:srgbClr val="0D0D0D"/>
                </a:solidFill>
              </a:rPr>
              <a:t> is a statistics and engineering discipline that deals with architectures, mechanisms, and algorithms for controlling the output of a specific process</a:t>
            </a:r>
          </a:p>
          <a:p>
            <a:pPr eaLnBrk="1" hangingPunct="1"/>
            <a:r>
              <a:rPr lang="en-US" sz="2800" b="1" dirty="0" smtClean="0">
                <a:solidFill>
                  <a:srgbClr val="0D0D0D"/>
                </a:solidFill>
              </a:rPr>
              <a:t>Statistical process control (SPC)</a:t>
            </a:r>
            <a:r>
              <a:rPr lang="en-US" sz="2800" dirty="0" smtClean="0">
                <a:solidFill>
                  <a:srgbClr val="0D0D0D"/>
                </a:solidFill>
              </a:rPr>
              <a:t> is the application of statistical methods to the monitoring and control of a process to ensure that it operates at its full potential to produce conforming product</a:t>
            </a:r>
          </a:p>
          <a:p>
            <a:endParaRPr lang="en-US" dirty="0" smtClean="0"/>
          </a:p>
        </p:txBody>
      </p:sp>
    </p:spTree>
  </p:cSld>
  <p:clrMapOvr>
    <a:masterClrMapping/>
  </p:clrMapOvr>
  <p:transition spd="slow" advTm="59667"/>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p:txBody>
          <a:bodyPr/>
          <a:lstStyle/>
          <a:p>
            <a:pPr eaLnBrk="1" hangingPunct="1"/>
            <a:r>
              <a:rPr lang="en-US" sz="3600" b="1" smtClean="0"/>
              <a:t/>
            </a:r>
            <a:br>
              <a:rPr lang="en-US" sz="3600" b="1" smtClean="0"/>
            </a:br>
            <a:r>
              <a:rPr lang="en-US" sz="3600" smtClean="0"/>
              <a:t>Challenges to SPC in Healthcare</a:t>
            </a:r>
            <a:r>
              <a:rPr lang="en-US" smtClean="0"/>
              <a:t/>
            </a:r>
            <a:br>
              <a:rPr lang="en-US" smtClean="0"/>
            </a:br>
            <a:endParaRPr lang="en-US" smtClean="0"/>
          </a:p>
        </p:txBody>
      </p:sp>
      <p:sp>
        <p:nvSpPr>
          <p:cNvPr id="20483" name="Content Placeholder 2"/>
          <p:cNvSpPr>
            <a:spLocks noGrp="1"/>
          </p:cNvSpPr>
          <p:nvPr>
            <p:ph idx="4294967295"/>
          </p:nvPr>
        </p:nvSpPr>
        <p:spPr/>
        <p:txBody>
          <a:bodyPr/>
          <a:lstStyle/>
          <a:p>
            <a:pPr eaLnBrk="1" hangingPunct="1"/>
            <a:r>
              <a:rPr lang="en-US" sz="2400" smtClean="0"/>
              <a:t>SPC is now transferring into Healthcare</a:t>
            </a:r>
          </a:p>
          <a:p>
            <a:pPr eaLnBrk="1" hangingPunct="1"/>
            <a:r>
              <a:rPr lang="en-US" sz="2400" smtClean="0"/>
              <a:t>SPC was first used in manufacturing industry </a:t>
            </a:r>
          </a:p>
          <a:p>
            <a:pPr eaLnBrk="1" hangingPunct="1"/>
            <a:r>
              <a:rPr lang="en-US" sz="2400" smtClean="0"/>
              <a:t>SPC is not frequently included in books on medical statistics </a:t>
            </a:r>
          </a:p>
          <a:p>
            <a:pPr eaLnBrk="1" hangingPunct="1"/>
            <a:r>
              <a:rPr lang="en-US" sz="2400" smtClean="0"/>
              <a:t>SPC is a way of thinking which challenges many of our fundamental assumptions about how to deliver improvement</a:t>
            </a:r>
          </a:p>
        </p:txBody>
      </p:sp>
    </p:spTree>
  </p:cSld>
  <p:clrMapOvr>
    <a:masterClrMapping/>
  </p:clrMapOvr>
  <p:transition spd="slow" advTm="88217"/>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p:txBody>
          <a:bodyPr/>
          <a:lstStyle/>
          <a:p>
            <a:r>
              <a:rPr lang="en-US" smtClean="0"/>
              <a:t>Statistical Process Control</a:t>
            </a:r>
          </a:p>
        </p:txBody>
      </p:sp>
      <p:sp>
        <p:nvSpPr>
          <p:cNvPr id="21507" name="Content Placeholder 2"/>
          <p:cNvSpPr>
            <a:spLocks noGrp="1"/>
          </p:cNvSpPr>
          <p:nvPr>
            <p:ph idx="4294967295"/>
          </p:nvPr>
        </p:nvSpPr>
        <p:spPr/>
        <p:txBody>
          <a:bodyPr/>
          <a:lstStyle/>
          <a:p>
            <a:pPr eaLnBrk="1" hangingPunct="1"/>
            <a:r>
              <a:rPr lang="en-US" sz="2400" dirty="0" smtClean="0"/>
              <a:t>Key tools</a:t>
            </a:r>
            <a:r>
              <a:rPr lang="en-US" sz="2400" b="1" dirty="0" smtClean="0"/>
              <a:t> </a:t>
            </a:r>
            <a:r>
              <a:rPr lang="en-US" sz="2400" dirty="0" smtClean="0"/>
              <a:t>in SPC  </a:t>
            </a:r>
          </a:p>
          <a:p>
            <a:pPr lvl="1" eaLnBrk="1" hangingPunct="1"/>
            <a:r>
              <a:rPr lang="en-US" sz="2400" dirty="0" smtClean="0"/>
              <a:t>Control charts</a:t>
            </a:r>
            <a:r>
              <a:rPr lang="en-US" dirty="0" smtClean="0"/>
              <a:t> </a:t>
            </a:r>
          </a:p>
          <a:p>
            <a:pPr lvl="1" eaLnBrk="1" hangingPunct="1"/>
            <a:r>
              <a:rPr lang="en-US" sz="2400" dirty="0" smtClean="0"/>
              <a:t>A focus on continuous improvement  and designed experiments</a:t>
            </a:r>
          </a:p>
          <a:p>
            <a:pPr eaLnBrk="1" hangingPunct="1"/>
            <a:r>
              <a:rPr lang="en-US" sz="2400" dirty="0" smtClean="0"/>
              <a:t>Examines a process and the sources of variation in that process</a:t>
            </a:r>
          </a:p>
          <a:p>
            <a:pPr eaLnBrk="1" hangingPunct="1"/>
            <a:r>
              <a:rPr lang="en-US" sz="2400" dirty="0" smtClean="0"/>
              <a:t>Reduces waste </a:t>
            </a:r>
          </a:p>
          <a:p>
            <a:pPr eaLnBrk="1" hangingPunct="1"/>
            <a:r>
              <a:rPr lang="en-US" sz="2400" dirty="0" smtClean="0"/>
              <a:t>Reduces the time required to produce the product or service from end to end</a:t>
            </a:r>
            <a:endParaRPr lang="en-US" dirty="0" smtClean="0"/>
          </a:p>
        </p:txBody>
      </p:sp>
    </p:spTree>
  </p:cSld>
  <p:clrMapOvr>
    <a:masterClrMapping/>
  </p:clrMapOvr>
  <p:transition spd="slow" advTm="81919"/>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p:txBody>
          <a:bodyPr/>
          <a:lstStyle/>
          <a:p>
            <a:r>
              <a:rPr lang="en-US" smtClean="0"/>
              <a:t>Statistical Process Control</a:t>
            </a:r>
          </a:p>
        </p:txBody>
      </p:sp>
      <p:sp>
        <p:nvSpPr>
          <p:cNvPr id="22531" name="Content Placeholder 2"/>
          <p:cNvSpPr>
            <a:spLocks noGrp="1"/>
          </p:cNvSpPr>
          <p:nvPr>
            <p:ph idx="4294967295"/>
          </p:nvPr>
        </p:nvSpPr>
        <p:spPr/>
        <p:txBody>
          <a:bodyPr/>
          <a:lstStyle/>
          <a:p>
            <a:pPr eaLnBrk="1" hangingPunct="1"/>
            <a:r>
              <a:rPr lang="en-US" sz="2400" dirty="0" smtClean="0"/>
              <a:t>Statistical Process Control activities</a:t>
            </a:r>
          </a:p>
          <a:p>
            <a:pPr lvl="1" eaLnBrk="1" hangingPunct="1"/>
            <a:r>
              <a:rPr lang="en-US" sz="2400" dirty="0" smtClean="0"/>
              <a:t>Understanding the process</a:t>
            </a:r>
          </a:p>
          <a:p>
            <a:pPr lvl="1" eaLnBrk="1" hangingPunct="1"/>
            <a:r>
              <a:rPr lang="en-US" sz="2400" dirty="0" smtClean="0"/>
              <a:t>Understanding the causes of variation </a:t>
            </a:r>
          </a:p>
          <a:p>
            <a:pPr lvl="1" eaLnBrk="1" hangingPunct="1"/>
            <a:r>
              <a:rPr lang="en-US" sz="2400" dirty="0" smtClean="0"/>
              <a:t>Elimination of the sources of special cause variation</a:t>
            </a:r>
          </a:p>
          <a:p>
            <a:pPr eaLnBrk="1" hangingPunct="1"/>
            <a:r>
              <a:rPr lang="en-US" sz="2400" dirty="0" smtClean="0"/>
              <a:t>Monitored using control charts to identify variation due to special causes</a:t>
            </a:r>
          </a:p>
          <a:p>
            <a:pPr eaLnBrk="1" hangingPunct="1"/>
            <a:r>
              <a:rPr lang="en-US" sz="2400" dirty="0" smtClean="0"/>
              <a:t>Causes for excessive variation must be determined</a:t>
            </a:r>
          </a:p>
          <a:p>
            <a:pPr lvl="1" eaLnBrk="1" hangingPunct="1"/>
            <a:r>
              <a:rPr lang="en-US" sz="2000" dirty="0" smtClean="0"/>
              <a:t>Designed experiments</a:t>
            </a:r>
          </a:p>
          <a:p>
            <a:pPr lvl="1" eaLnBrk="1" hangingPunct="1"/>
            <a:r>
              <a:rPr lang="en-US" sz="2000" dirty="0" smtClean="0"/>
              <a:t>Pareto charts</a:t>
            </a:r>
          </a:p>
          <a:p>
            <a:endParaRPr lang="en-US" dirty="0" smtClean="0"/>
          </a:p>
        </p:txBody>
      </p:sp>
    </p:spTree>
  </p:cSld>
  <p:clrMapOvr>
    <a:masterClrMapping/>
  </p:clrMapOvr>
  <p:transition spd="slow" advTm="58824"/>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457200" y="381000"/>
            <a:ext cx="8229600" cy="1143000"/>
          </a:xfrm>
        </p:spPr>
        <p:txBody>
          <a:bodyPr/>
          <a:lstStyle/>
          <a:p>
            <a:pPr eaLnBrk="1" hangingPunct="1"/>
            <a:r>
              <a:rPr lang="en-US" sz="3200" smtClean="0"/>
              <a:t>Features of a Control Chart</a:t>
            </a:r>
            <a:endParaRPr lang="en-US" smtClean="0"/>
          </a:p>
        </p:txBody>
      </p:sp>
      <p:sp>
        <p:nvSpPr>
          <p:cNvPr id="23555" name="Content Placeholder 2"/>
          <p:cNvSpPr>
            <a:spLocks noGrp="1"/>
          </p:cNvSpPr>
          <p:nvPr>
            <p:ph idx="4294967295"/>
          </p:nvPr>
        </p:nvSpPr>
        <p:spPr>
          <a:xfrm>
            <a:off x="533400" y="1447800"/>
            <a:ext cx="8229600" cy="4525963"/>
          </a:xfrm>
        </p:spPr>
        <p:txBody>
          <a:bodyPr/>
          <a:lstStyle/>
          <a:p>
            <a:pPr eaLnBrk="1" hangingPunct="1"/>
            <a:r>
              <a:rPr lang="en-US" sz="2400" dirty="0" smtClean="0"/>
              <a:t>Simplicity</a:t>
            </a:r>
          </a:p>
          <a:p>
            <a:pPr eaLnBrk="1" hangingPunct="1"/>
            <a:r>
              <a:rPr lang="en-US" sz="2400" dirty="0" smtClean="0"/>
              <a:t>Retain information in the data by plotting </a:t>
            </a:r>
          </a:p>
          <a:p>
            <a:pPr lvl="1" eaLnBrk="1" hangingPunct="1"/>
            <a:r>
              <a:rPr lang="en-US" sz="2400" dirty="0" smtClean="0"/>
              <a:t>Ease of communication associated with (good) graphs</a:t>
            </a:r>
          </a:p>
          <a:p>
            <a:pPr lvl="1" eaLnBrk="1" hangingPunct="1"/>
            <a:r>
              <a:rPr lang="en-US" sz="2400" dirty="0" smtClean="0"/>
              <a:t>Incorporating statistical thinking</a:t>
            </a:r>
          </a:p>
          <a:p>
            <a:pPr eaLnBrk="1" hangingPunct="1"/>
            <a:r>
              <a:rPr lang="en-US" sz="2400" dirty="0" smtClean="0"/>
              <a:t>Provide guide for continual action</a:t>
            </a:r>
          </a:p>
          <a:p>
            <a:pPr lvl="1" eaLnBrk="1" hangingPunct="1"/>
            <a:r>
              <a:rPr lang="en-US" sz="2000" dirty="0" smtClean="0"/>
              <a:t>For common and special cause variation. </a:t>
            </a:r>
          </a:p>
          <a:p>
            <a:pPr eaLnBrk="1" hangingPunct="1"/>
            <a:r>
              <a:rPr lang="en-US" sz="2400" dirty="0" smtClean="0"/>
              <a:t>Provide reminder that gains lie in reducing common cause variation </a:t>
            </a:r>
          </a:p>
          <a:p>
            <a:pPr eaLnBrk="1" hangingPunct="1"/>
            <a:r>
              <a:rPr lang="en-US" sz="2400" dirty="0" smtClean="0"/>
              <a:t>Overcome the fundamental limitations and negative consequences of  comparison with standards</a:t>
            </a:r>
          </a:p>
        </p:txBody>
      </p:sp>
    </p:spTree>
  </p:cSld>
  <p:clrMapOvr>
    <a:masterClrMapping/>
  </p:clrMapOvr>
  <p:transition spd="slow" advTm="86544"/>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p:txBody>
          <a:bodyPr/>
          <a:lstStyle/>
          <a:p>
            <a:pPr eaLnBrk="1" hangingPunct="1"/>
            <a:r>
              <a:rPr lang="en-US" sz="3600" b="1" smtClean="0"/>
              <a:t/>
            </a:r>
            <a:br>
              <a:rPr lang="en-US" sz="3600" b="1" smtClean="0"/>
            </a:br>
            <a:r>
              <a:rPr lang="en-US" sz="3600" b="1" smtClean="0"/>
              <a:t/>
            </a:r>
            <a:br>
              <a:rPr lang="en-US" sz="3600" b="1" smtClean="0"/>
            </a:br>
            <a:endParaRPr lang="en-US" sz="3600" smtClean="0"/>
          </a:p>
        </p:txBody>
      </p:sp>
      <p:sp>
        <p:nvSpPr>
          <p:cNvPr id="24579" name="Content Placeholder 2"/>
          <p:cNvSpPr>
            <a:spLocks noGrp="1"/>
          </p:cNvSpPr>
          <p:nvPr>
            <p:ph idx="4294967295"/>
          </p:nvPr>
        </p:nvSpPr>
        <p:spPr/>
        <p:txBody>
          <a:bodyPr/>
          <a:lstStyle/>
          <a:p>
            <a:pPr marL="0" indent="0" algn="ctr" eaLnBrk="1" hangingPunct="1">
              <a:buFontTx/>
              <a:buNone/>
            </a:pPr>
            <a:r>
              <a:rPr lang="en-US" sz="4400" b="1" smtClean="0"/>
              <a:t>Examples of </a:t>
            </a:r>
          </a:p>
          <a:p>
            <a:pPr marL="0" indent="0" algn="ctr" eaLnBrk="1" hangingPunct="1">
              <a:buFontTx/>
              <a:buNone/>
            </a:pPr>
            <a:r>
              <a:rPr lang="en-US" sz="4400" b="1" smtClean="0"/>
              <a:t>CONTROL CHARTS</a:t>
            </a:r>
            <a:endParaRPr lang="en-US" sz="4400" smtClean="0"/>
          </a:p>
        </p:txBody>
      </p:sp>
    </p:spTree>
  </p:cSld>
  <p:clrMapOvr>
    <a:masterClrMapping/>
  </p:clrMapOvr>
  <p:transition spd="slow" advTm="8157"/>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665163" y="19050"/>
            <a:ext cx="7772400" cy="1470025"/>
          </a:xfrm>
        </p:spPr>
        <p:txBody>
          <a:bodyPr/>
          <a:lstStyle/>
          <a:p>
            <a:r>
              <a:rPr lang="en-GB" sz="2800" smtClean="0">
                <a:solidFill>
                  <a:srgbClr val="000000"/>
                </a:solidFill>
                <a:ea typeface="msgothic"/>
                <a:cs typeface="msgothic"/>
              </a:rPr>
              <a:t>Control Chart of Surgeon Specific Hazard Ratios</a:t>
            </a:r>
            <a:r>
              <a:rPr lang="en-GB" sz="2800" baseline="30000" smtClean="0">
                <a:solidFill>
                  <a:srgbClr val="000000"/>
                </a:solidFill>
                <a:ea typeface="msgothic"/>
                <a:cs typeface="msgothic"/>
              </a:rPr>
              <a:t>3</a:t>
            </a:r>
            <a:endParaRPr lang="en-US" smtClean="0"/>
          </a:p>
        </p:txBody>
      </p:sp>
      <p:pic>
        <p:nvPicPr>
          <p:cNvPr id="25603" name="Picture 3" descr="An example Statistical Process Control Chart. The chart displays 13 points, one for each of 13 suegeons. The upper control limit is at 1.6, the lower control limit is at 0.35. The median is at 1.0. The chart shows one special cause for Surgeon H."/>
          <p:cNvPicPr>
            <a:picLocks noChangeAspect="1" noChangeArrowheads="1"/>
          </p:cNvPicPr>
          <p:nvPr/>
        </p:nvPicPr>
        <p:blipFill>
          <a:blip r:embed="rId3" cstate="print"/>
          <a:srcRect/>
          <a:stretch>
            <a:fillRect/>
          </a:stretch>
        </p:blipFill>
        <p:spPr bwMode="auto">
          <a:xfrm>
            <a:off x="633413" y="1295400"/>
            <a:ext cx="7804150" cy="3921125"/>
          </a:xfrm>
          <a:prstGeom prst="rect">
            <a:avLst/>
          </a:prstGeom>
          <a:noFill/>
          <a:ln w="9525">
            <a:noFill/>
            <a:round/>
            <a:headEnd/>
            <a:tailEnd/>
          </a:ln>
          <a:effec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7507" y="5426076"/>
            <a:ext cx="900112" cy="576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413452" y="5879227"/>
            <a:ext cx="8512267" cy="246221"/>
          </a:xfrm>
          <a:prstGeom prst="rect">
            <a:avLst/>
          </a:prstGeom>
          <a:noFill/>
        </p:spPr>
        <p:txBody>
          <a:bodyPr wrap="none" rtlCol="0">
            <a:spAutoFit/>
          </a:bodyPr>
          <a:lstStyle/>
          <a:p>
            <a:r>
              <a:rPr lang="en-US" sz="1000" dirty="0" smtClean="0"/>
              <a:t>Graph from Mohammed M A </a:t>
            </a:r>
            <a:r>
              <a:rPr lang="en-US" sz="1000" dirty="0" err="1" smtClean="0"/>
              <a:t>Qual</a:t>
            </a:r>
            <a:r>
              <a:rPr lang="en-US" sz="1000" dirty="0" smtClean="0"/>
              <a:t> </a:t>
            </a:r>
            <a:r>
              <a:rPr lang="en-US" sz="1000" dirty="0" err="1" smtClean="0"/>
              <a:t>Saf</a:t>
            </a:r>
            <a:r>
              <a:rPr lang="en-US" sz="1000" dirty="0" smtClean="0"/>
              <a:t> Health Care 2004; 13:243-245. Reproduced and distributed with permission from  BMJ Publishing Group Ltd.</a:t>
            </a:r>
            <a:endParaRPr lang="en-US" sz="1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p:txBody>
          <a:bodyPr/>
          <a:lstStyle/>
          <a:p>
            <a:pPr eaLnBrk="1" hangingPunct="1"/>
            <a:r>
              <a:rPr lang="en-US" smtClean="0"/>
              <a:t>Unit Objectives</a:t>
            </a:r>
          </a:p>
        </p:txBody>
      </p:sp>
      <p:sp>
        <p:nvSpPr>
          <p:cNvPr id="8195" name="Rectangle 3"/>
          <p:cNvSpPr>
            <a:spLocks noGrp="1" noChangeArrowheads="1"/>
          </p:cNvSpPr>
          <p:nvPr>
            <p:ph type="body" idx="4294967295"/>
          </p:nvPr>
        </p:nvSpPr>
        <p:spPr/>
        <p:txBody>
          <a:bodyPr/>
          <a:lstStyle/>
          <a:p>
            <a:pPr eaLnBrk="1" hangingPunct="1">
              <a:buFontTx/>
              <a:buNone/>
            </a:pPr>
            <a:r>
              <a:rPr lang="en-US" smtClean="0"/>
              <a:t>Upon successful completion of this unit, you should be able to:</a:t>
            </a:r>
          </a:p>
          <a:p>
            <a:pPr marL="914400" lvl="1" indent="-457200" eaLnBrk="1" hangingPunct="1">
              <a:buFont typeface="Verdana" pitchFamily="34" charset="0"/>
              <a:buAutoNum type="arabicPeriod"/>
            </a:pPr>
            <a:r>
              <a:rPr lang="en-US" sz="2400" smtClean="0"/>
              <a:t>Design control strategies for clinic processes</a:t>
            </a:r>
          </a:p>
          <a:p>
            <a:pPr marL="914400" lvl="1" indent="-457200" eaLnBrk="1" hangingPunct="1">
              <a:buFont typeface="Verdana" pitchFamily="34" charset="0"/>
              <a:buAutoNum type="arabicPeriod"/>
            </a:pPr>
            <a:r>
              <a:rPr lang="en-US" sz="2400" smtClean="0"/>
              <a:t>Develop and present a sustainability and continuous improvement plan for a healthcare setting</a:t>
            </a:r>
          </a:p>
          <a:p>
            <a:pPr marL="914400" lvl="1" indent="-457200" eaLnBrk="1" hangingPunct="1">
              <a:buFont typeface="Verdana" pitchFamily="34" charset="0"/>
              <a:buAutoNum type="arabicPeriod"/>
            </a:pPr>
            <a:r>
              <a:rPr lang="en-US" sz="2400" smtClean="0"/>
              <a:t>Work with practice staff to develop a set of plans to keep the practice running if the EHR system fails.</a:t>
            </a:r>
          </a:p>
          <a:p>
            <a:pPr marL="914400" lvl="1" indent="-457200" eaLnBrk="1" hangingPunct="1">
              <a:buFont typeface="Verdana" pitchFamily="34" charset="0"/>
              <a:buAutoNum type="arabicPeriod"/>
            </a:pPr>
            <a:r>
              <a:rPr lang="en-US" sz="2400" smtClean="0"/>
              <a:t>Work with practice staff to evaluate the new processes as implemented and identify problems and changes that are needed </a:t>
            </a:r>
          </a:p>
        </p:txBody>
      </p:sp>
    </p:spTree>
  </p:cSld>
  <p:clrMapOvr>
    <a:masterClrMapping/>
  </p:clrMapOvr>
  <p:transition spd="slow" advTm="38334"/>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ubtitle 2"/>
          <p:cNvSpPr>
            <a:spLocks noGrp="1"/>
          </p:cNvSpPr>
          <p:nvPr>
            <p:ph type="subTitle" idx="1"/>
          </p:nvPr>
        </p:nvSpPr>
        <p:spPr/>
        <p:txBody>
          <a:bodyPr/>
          <a:lstStyle/>
          <a:p>
            <a:endParaRPr lang="en-US" smtClean="0"/>
          </a:p>
        </p:txBody>
      </p:sp>
      <p:pic>
        <p:nvPicPr>
          <p:cNvPr id="26628" name="Picture 2" descr="JECH Logo"/>
          <p:cNvPicPr>
            <a:picLocks noChangeAspect="1" noChangeArrowheads="1"/>
          </p:cNvPicPr>
          <p:nvPr/>
        </p:nvPicPr>
        <p:blipFill>
          <a:blip r:embed="rId3" cstate="print"/>
          <a:srcRect/>
          <a:stretch>
            <a:fillRect/>
          </a:stretch>
        </p:blipFill>
        <p:spPr bwMode="auto">
          <a:xfrm>
            <a:off x="8067675" y="5943600"/>
            <a:ext cx="815975" cy="522288"/>
          </a:xfrm>
          <a:prstGeom prst="rect">
            <a:avLst/>
          </a:prstGeom>
          <a:noFill/>
          <a:ln w="9525">
            <a:noFill/>
            <a:round/>
            <a:headEnd/>
            <a:tailEnd/>
          </a:ln>
          <a:effectLst/>
        </p:spPr>
      </p:pic>
      <p:sp>
        <p:nvSpPr>
          <p:cNvPr id="26629" name="Text Box 4"/>
          <p:cNvSpPr txBox="1">
            <a:spLocks noChangeArrowheads="1"/>
          </p:cNvSpPr>
          <p:nvPr/>
        </p:nvSpPr>
        <p:spPr bwMode="auto">
          <a:xfrm>
            <a:off x="319088" y="5766594"/>
            <a:ext cx="8247063" cy="446087"/>
          </a:xfrm>
          <a:prstGeom prst="rect">
            <a:avLst/>
          </a:prstGeom>
          <a:noFill/>
          <a:ln w="9525">
            <a:noFill/>
            <a:round/>
            <a:headEnd/>
            <a:tailEnd/>
          </a:ln>
          <a:effectLst/>
        </p:spPr>
        <p:txBody>
          <a:bodyPr lIns="0" tIns="0" rIns="0" bIns="0"/>
          <a:lstStyle/>
          <a:p>
            <a:pPr defTabSz="414338" hangingPunct="0">
              <a:lnSpc>
                <a:spcPct val="93000"/>
              </a:lnSpc>
              <a:buClr>
                <a:srgbClr val="000000"/>
              </a:buClr>
              <a:buSzPct val="45000"/>
              <a:tabLst>
                <a:tab pos="723900" algn="l"/>
                <a:tab pos="1447800" algn="l"/>
                <a:tab pos="2171700" algn="l"/>
                <a:tab pos="2895600" algn="l"/>
                <a:tab pos="3619500" algn="l"/>
              </a:tabLst>
            </a:pPr>
            <a:r>
              <a:rPr lang="en-GB" sz="1300" dirty="0" smtClean="0">
                <a:solidFill>
                  <a:srgbClr val="000000"/>
                </a:solidFill>
                <a:ea typeface="msgothic"/>
                <a:cs typeface="msgothic"/>
              </a:rPr>
              <a:t>Graph from  </a:t>
            </a:r>
            <a:r>
              <a:rPr lang="en-GB" sz="1300" dirty="0" err="1" smtClean="0">
                <a:solidFill>
                  <a:srgbClr val="000000"/>
                </a:solidFill>
                <a:ea typeface="msgothic"/>
                <a:cs typeface="msgothic"/>
              </a:rPr>
              <a:t>Battersby</a:t>
            </a:r>
            <a:r>
              <a:rPr lang="en-GB" sz="1300" dirty="0" smtClean="0">
                <a:solidFill>
                  <a:srgbClr val="000000"/>
                </a:solidFill>
                <a:ea typeface="msgothic"/>
                <a:cs typeface="msgothic"/>
              </a:rPr>
              <a:t> </a:t>
            </a:r>
            <a:r>
              <a:rPr lang="en-GB" sz="1300" dirty="0">
                <a:solidFill>
                  <a:srgbClr val="000000"/>
                </a:solidFill>
                <a:ea typeface="msgothic"/>
                <a:cs typeface="msgothic"/>
              </a:rPr>
              <a:t>J et al. J </a:t>
            </a:r>
            <a:r>
              <a:rPr lang="en-GB" sz="1300" dirty="0" err="1">
                <a:solidFill>
                  <a:srgbClr val="000000"/>
                </a:solidFill>
                <a:ea typeface="msgothic"/>
                <a:cs typeface="msgothic"/>
              </a:rPr>
              <a:t>Epidemiol</a:t>
            </a:r>
            <a:r>
              <a:rPr lang="en-GB" sz="1300" dirty="0">
                <a:solidFill>
                  <a:srgbClr val="000000"/>
                </a:solidFill>
                <a:ea typeface="msgothic"/>
                <a:cs typeface="msgothic"/>
              </a:rPr>
              <a:t> Community Health </a:t>
            </a:r>
            <a:r>
              <a:rPr lang="en-GB" sz="1300" dirty="0" smtClean="0">
                <a:solidFill>
                  <a:srgbClr val="000000"/>
                </a:solidFill>
                <a:ea typeface="msgothic"/>
                <a:cs typeface="msgothic"/>
              </a:rPr>
              <a:t>2004;58:623-625. </a:t>
            </a:r>
            <a:r>
              <a:rPr lang="en-US" sz="1400" dirty="0"/>
              <a:t>Reproduced and distributed with permission from  BMJ Publishing Group Ltd.</a:t>
            </a:r>
          </a:p>
          <a:p>
            <a:pPr defTabSz="414338" hangingPunct="0">
              <a:lnSpc>
                <a:spcPct val="93000"/>
              </a:lnSpc>
              <a:buClr>
                <a:srgbClr val="000000"/>
              </a:buClr>
              <a:buSzPct val="45000"/>
              <a:tabLst>
                <a:tab pos="723900" algn="l"/>
                <a:tab pos="1447800" algn="l"/>
                <a:tab pos="2171700" algn="l"/>
                <a:tab pos="2895600" algn="l"/>
                <a:tab pos="3619500" algn="l"/>
              </a:tabLst>
            </a:pPr>
            <a:endParaRPr lang="en-GB" sz="1300" dirty="0">
              <a:solidFill>
                <a:srgbClr val="000000"/>
              </a:solidFill>
              <a:ea typeface="msgothic"/>
              <a:cs typeface="msgothic"/>
            </a:endParaRPr>
          </a:p>
        </p:txBody>
      </p:sp>
      <p:sp>
        <p:nvSpPr>
          <p:cNvPr id="26630" name="Title 2"/>
          <p:cNvSpPr txBox="1">
            <a:spLocks/>
          </p:cNvSpPr>
          <p:nvPr/>
        </p:nvSpPr>
        <p:spPr bwMode="auto">
          <a:xfrm>
            <a:off x="300038" y="228600"/>
            <a:ext cx="8491537" cy="688975"/>
          </a:xfrm>
          <a:prstGeom prst="rect">
            <a:avLst/>
          </a:prstGeom>
          <a:noFill/>
          <a:ln w="9525">
            <a:noFill/>
            <a:miter lim="800000"/>
            <a:headEnd/>
            <a:tailEnd/>
          </a:ln>
          <a:effectLst/>
        </p:spPr>
        <p:txBody>
          <a:bodyPr anchor="ctr"/>
          <a:lstStyle/>
          <a:p>
            <a:pPr algn="ctr" hangingPunct="0"/>
            <a:r>
              <a:rPr lang="en-GB" sz="2800">
                <a:solidFill>
                  <a:srgbClr val="000000"/>
                </a:solidFill>
                <a:latin typeface="Verdana" pitchFamily="34" charset="0"/>
                <a:ea typeface="msgothic"/>
                <a:cs typeface="msgothic"/>
              </a:rPr>
              <a:t>Control Chart of Surgery to Non-surgery Ratio</a:t>
            </a:r>
            <a:endParaRPr lang="en-US" sz="4000">
              <a:solidFill>
                <a:srgbClr val="000000"/>
              </a:solidFill>
              <a:latin typeface="Verdana" pitchFamily="34" charset="0"/>
            </a:endParaRPr>
          </a:p>
        </p:txBody>
      </p:sp>
      <p:pic>
        <p:nvPicPr>
          <p:cNvPr id="26631" name="Picture 3" descr="An example Statistical Process Control Chart. The chart displays 17 points, each point represents the number of ratio of non-small cell lung cancer cases undergoing surgery to those not undergoing surgery. The chart shows one special cause."/>
          <p:cNvPicPr>
            <a:picLocks noChangeAspect="1" noChangeArrowheads="1"/>
          </p:cNvPicPr>
          <p:nvPr/>
        </p:nvPicPr>
        <p:blipFill>
          <a:blip r:embed="rId4" cstate="print"/>
          <a:srcRect/>
          <a:stretch>
            <a:fillRect/>
          </a:stretch>
        </p:blipFill>
        <p:spPr bwMode="auto">
          <a:xfrm>
            <a:off x="671513" y="884238"/>
            <a:ext cx="7804150" cy="4805363"/>
          </a:xfrm>
          <a:prstGeom prst="rect">
            <a:avLst/>
          </a:prstGeom>
          <a:noFill/>
          <a:ln w="9525">
            <a:noFill/>
            <a:round/>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a:lstStyle/>
          <a:p>
            <a:pPr eaLnBrk="1" hangingPunct="1"/>
            <a:r>
              <a:rPr lang="en-US" smtClean="0"/>
              <a:t>Business Continuity Plan</a:t>
            </a:r>
          </a:p>
        </p:txBody>
      </p:sp>
      <p:sp>
        <p:nvSpPr>
          <p:cNvPr id="2" name="TextBox 1"/>
          <p:cNvSpPr txBox="1"/>
          <p:nvPr/>
        </p:nvSpPr>
        <p:spPr>
          <a:xfrm>
            <a:off x="323851" y="5252145"/>
            <a:ext cx="8362950" cy="923330"/>
          </a:xfrm>
          <a:prstGeom prst="rect">
            <a:avLst/>
          </a:prstGeom>
          <a:noFill/>
        </p:spPr>
        <p:txBody>
          <a:bodyPr wrap="square" rtlCol="0">
            <a:spAutoFit/>
          </a:bodyPr>
          <a:lstStyle/>
          <a:p>
            <a:r>
              <a:rPr lang="en-US" dirty="0" smtClean="0"/>
              <a:t>Public domain photographs, Thunder at Saitama, by </a:t>
            </a:r>
            <a:r>
              <a:rPr lang="en-US" dirty="0" err="1" smtClean="0"/>
              <a:t>masaki</a:t>
            </a:r>
            <a:r>
              <a:rPr lang="en-US" dirty="0" smtClean="0"/>
              <a:t> </a:t>
            </a:r>
            <a:r>
              <a:rPr lang="en-US" dirty="0" err="1" smtClean="0"/>
              <a:t>ikeda</a:t>
            </a:r>
            <a:r>
              <a:rPr lang="en-US" dirty="0" smtClean="0"/>
              <a:t>. </a:t>
            </a:r>
            <a:r>
              <a:rPr lang="en-US" dirty="0"/>
              <a:t>A fire in </a:t>
            </a:r>
            <a:r>
              <a:rPr lang="en-US" dirty="0" err="1" smtClean="0"/>
              <a:t>Massueville</a:t>
            </a:r>
            <a:r>
              <a:rPr lang="en-US" dirty="0" smtClean="0"/>
              <a:t>, by  </a:t>
            </a:r>
            <a:r>
              <a:rPr lang="en-US" dirty="0"/>
              <a:t>Sylvain </a:t>
            </a:r>
            <a:r>
              <a:rPr lang="en-US" dirty="0" err="1" smtClean="0"/>
              <a:t>Pedneault</a:t>
            </a:r>
            <a:r>
              <a:rPr lang="en-US" dirty="0" smtClean="0"/>
              <a:t>, and </a:t>
            </a:r>
            <a:r>
              <a:rPr lang="en-US" dirty="0"/>
              <a:t>Union City Ok tornado  by Steve </a:t>
            </a:r>
            <a:r>
              <a:rPr lang="en-US" dirty="0" err="1" smtClean="0"/>
              <a:t>Tegtmeier</a:t>
            </a:r>
            <a:r>
              <a:rPr lang="en-US" dirty="0" smtClean="0"/>
              <a:t>  Obtained from </a:t>
            </a:r>
            <a:r>
              <a:rPr lang="en-US" dirty="0" smtClean="0">
                <a:hlinkClick r:id="rId3"/>
              </a:rPr>
              <a:t>http</a:t>
            </a:r>
            <a:r>
              <a:rPr lang="en-US" dirty="0">
                <a:hlinkClick r:id="rId3"/>
              </a:rPr>
              <a:t>://</a:t>
            </a:r>
            <a:r>
              <a:rPr lang="en-US" dirty="0" smtClean="0">
                <a:hlinkClick r:id="rId3"/>
              </a:rPr>
              <a:t>commons.wikimedia.org/</a:t>
            </a:r>
            <a:r>
              <a:rPr lang="en-US" dirty="0" smtClean="0"/>
              <a:t>. </a:t>
            </a:r>
            <a:endParaRPr lang="en-US"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1085" y="1815703"/>
            <a:ext cx="287437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4200" y="2591423"/>
            <a:ext cx="3116436" cy="222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File:Thunder at Saitama 2.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850" y="1935956"/>
            <a:ext cx="3028950" cy="20256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66914"/>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a:lstStyle/>
          <a:p>
            <a:pPr eaLnBrk="1" hangingPunct="1"/>
            <a:r>
              <a:rPr lang="en-US" smtClean="0"/>
              <a:t>Business Continuity </a:t>
            </a:r>
          </a:p>
        </p:txBody>
      </p:sp>
      <p:sp>
        <p:nvSpPr>
          <p:cNvPr id="28675" name="Rectangle 3"/>
          <p:cNvSpPr>
            <a:spLocks noGrp="1" noChangeArrowheads="1"/>
          </p:cNvSpPr>
          <p:nvPr>
            <p:ph type="body" idx="4294967295"/>
          </p:nvPr>
        </p:nvSpPr>
        <p:spPr/>
        <p:txBody>
          <a:bodyPr/>
          <a:lstStyle/>
          <a:p>
            <a:pPr eaLnBrk="1" hangingPunct="1"/>
            <a:r>
              <a:rPr lang="en-US" sz="2400" smtClean="0"/>
              <a:t>Business Continuity Plan</a:t>
            </a:r>
          </a:p>
          <a:p>
            <a:pPr eaLnBrk="1" hangingPunct="1"/>
            <a:r>
              <a:rPr lang="en-US" sz="2400" smtClean="0"/>
              <a:t>BCP Team</a:t>
            </a:r>
          </a:p>
          <a:p>
            <a:pPr eaLnBrk="1" hangingPunct="1"/>
            <a:r>
              <a:rPr lang="en-US" sz="2400" smtClean="0"/>
              <a:t>BCP Objectives</a:t>
            </a:r>
          </a:p>
          <a:p>
            <a:pPr eaLnBrk="1" hangingPunct="1"/>
            <a:r>
              <a:rPr lang="en-US" sz="2400" smtClean="0"/>
              <a:t>BCP Goals</a:t>
            </a:r>
          </a:p>
          <a:p>
            <a:pPr eaLnBrk="1" hangingPunct="1"/>
            <a:r>
              <a:rPr lang="en-US" sz="2400" smtClean="0"/>
              <a:t>Essential Functions </a:t>
            </a:r>
          </a:p>
          <a:p>
            <a:pPr eaLnBrk="1" hangingPunct="1"/>
            <a:r>
              <a:rPr lang="en-US" sz="2400" smtClean="0"/>
              <a:t>Critical Processes</a:t>
            </a:r>
          </a:p>
          <a:p>
            <a:pPr eaLnBrk="1" hangingPunct="1"/>
            <a:r>
              <a:rPr lang="en-US" sz="2400" smtClean="0"/>
              <a:t>Exercises for Success</a:t>
            </a:r>
          </a:p>
        </p:txBody>
      </p:sp>
    </p:spTree>
  </p:cSld>
  <p:clrMapOvr>
    <a:masterClrMapping/>
  </p:clrMapOvr>
  <p:transition spd="slow" advTm="86938"/>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pPr eaLnBrk="1" hangingPunct="1"/>
            <a:r>
              <a:rPr lang="en-US" smtClean="0"/>
              <a:t>BCP Team</a:t>
            </a:r>
          </a:p>
        </p:txBody>
      </p:sp>
      <p:sp>
        <p:nvSpPr>
          <p:cNvPr id="29699" name="Rectangle 3"/>
          <p:cNvSpPr>
            <a:spLocks noGrp="1" noChangeArrowheads="1"/>
          </p:cNvSpPr>
          <p:nvPr>
            <p:ph type="body" idx="4294967295"/>
          </p:nvPr>
        </p:nvSpPr>
        <p:spPr>
          <a:xfrm>
            <a:off x="3984625" y="1642268"/>
            <a:ext cx="5159375" cy="4525963"/>
          </a:xfrm>
        </p:spPr>
        <p:txBody>
          <a:bodyPr/>
          <a:lstStyle/>
          <a:p>
            <a:pPr eaLnBrk="1" hangingPunct="1">
              <a:spcBef>
                <a:spcPts val="1200"/>
              </a:spcBef>
              <a:buSzPct val="115000"/>
            </a:pPr>
            <a:r>
              <a:rPr lang="en-US" sz="2500" dirty="0" smtClean="0"/>
              <a:t>Assemble Core Team to  oversee BCP development </a:t>
            </a:r>
          </a:p>
          <a:p>
            <a:pPr eaLnBrk="1" hangingPunct="1">
              <a:spcBef>
                <a:spcPts val="1200"/>
              </a:spcBef>
              <a:buSzPct val="115000"/>
            </a:pPr>
            <a:r>
              <a:rPr lang="en-US" sz="2500" dirty="0" smtClean="0"/>
              <a:t>Identify BCP </a:t>
            </a:r>
            <a:br>
              <a:rPr lang="en-US" sz="2500" dirty="0" smtClean="0"/>
            </a:br>
            <a:r>
              <a:rPr lang="en-US" sz="2500" dirty="0" smtClean="0"/>
              <a:t>Points-of-Contact </a:t>
            </a:r>
            <a:br>
              <a:rPr lang="en-US" sz="2500" dirty="0" smtClean="0"/>
            </a:br>
            <a:r>
              <a:rPr lang="en-US" sz="2500" dirty="0" smtClean="0"/>
              <a:t>for organizational units</a:t>
            </a:r>
          </a:p>
          <a:p>
            <a:pPr eaLnBrk="1" hangingPunct="1">
              <a:spcBef>
                <a:spcPts val="1200"/>
              </a:spcBef>
              <a:buSzPct val="115000"/>
            </a:pPr>
            <a:r>
              <a:rPr lang="en-US" sz="2500" dirty="0" smtClean="0"/>
              <a:t>Define the overarching BCP program</a:t>
            </a:r>
          </a:p>
          <a:p>
            <a:pPr eaLnBrk="1" hangingPunct="1">
              <a:spcBef>
                <a:spcPts val="1200"/>
              </a:spcBef>
              <a:buSzPct val="115000"/>
            </a:pPr>
            <a:r>
              <a:rPr lang="en-US" sz="2500" dirty="0" smtClean="0"/>
              <a:t>Develop a BCP timeline</a:t>
            </a:r>
          </a:p>
          <a:p>
            <a:pPr eaLnBrk="1" hangingPunct="1"/>
            <a:endParaRPr lang="en-US" sz="2800" b="1" dirty="0" smtClean="0"/>
          </a:p>
        </p:txBody>
      </p:sp>
      <p:pic>
        <p:nvPicPr>
          <p:cNvPr id="3074" name="Picture 2" descr="File:FEMA - 34581 - FEMA Community Relations Team (CR) in a meeting in Georgia.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328" b="8540"/>
          <a:stretch/>
        </p:blipFill>
        <p:spPr bwMode="auto">
          <a:xfrm>
            <a:off x="380999" y="1809750"/>
            <a:ext cx="3436363" cy="23050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4801" y="6019800"/>
            <a:ext cx="8362950" cy="369332"/>
          </a:xfrm>
          <a:prstGeom prst="rect">
            <a:avLst/>
          </a:prstGeom>
          <a:noFill/>
        </p:spPr>
        <p:txBody>
          <a:bodyPr wrap="square" rtlCol="0">
            <a:spAutoFit/>
          </a:bodyPr>
          <a:lstStyle/>
          <a:p>
            <a:r>
              <a:rPr lang="en-US" dirty="0" smtClean="0"/>
              <a:t>Public domain photograph obtained from </a:t>
            </a:r>
            <a:r>
              <a:rPr lang="en-US" dirty="0" smtClean="0">
                <a:hlinkClick r:id="rId5"/>
              </a:rPr>
              <a:t>http</a:t>
            </a:r>
            <a:r>
              <a:rPr lang="en-US" dirty="0">
                <a:hlinkClick r:id="rId5"/>
              </a:rPr>
              <a:t>://</a:t>
            </a:r>
            <a:r>
              <a:rPr lang="en-US" dirty="0" smtClean="0">
                <a:hlinkClick r:id="rId5"/>
              </a:rPr>
              <a:t>commons.wikimedia.org/</a:t>
            </a:r>
            <a:r>
              <a:rPr lang="en-US" dirty="0" smtClean="0"/>
              <a:t>. </a:t>
            </a:r>
            <a:endParaRPr lang="en-US" dirty="0"/>
          </a:p>
        </p:txBody>
      </p:sp>
    </p:spTree>
  </p:cSld>
  <p:clrMapOvr>
    <a:masterClrMapping/>
  </p:clrMapOvr>
  <p:transition spd="slow" advTm="31188"/>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533400" y="304800"/>
            <a:ext cx="8229600" cy="1143000"/>
          </a:xfrm>
        </p:spPr>
        <p:txBody>
          <a:bodyPr/>
          <a:lstStyle/>
          <a:p>
            <a:pPr eaLnBrk="1" hangingPunct="1"/>
            <a:r>
              <a:rPr lang="en-US" smtClean="0"/>
              <a:t>BCP Plan Objectives</a:t>
            </a:r>
          </a:p>
        </p:txBody>
      </p:sp>
      <p:sp>
        <p:nvSpPr>
          <p:cNvPr id="30723" name="Rectangle 3"/>
          <p:cNvSpPr>
            <a:spLocks noGrp="1" noChangeArrowheads="1"/>
          </p:cNvSpPr>
          <p:nvPr>
            <p:ph type="body" idx="4294967295"/>
          </p:nvPr>
        </p:nvSpPr>
        <p:spPr/>
        <p:txBody>
          <a:bodyPr/>
          <a:lstStyle/>
          <a:p>
            <a:pPr eaLnBrk="1" hangingPunct="1">
              <a:spcBef>
                <a:spcPts val="600"/>
              </a:spcBef>
              <a:buSzPct val="115000"/>
            </a:pPr>
            <a:r>
              <a:rPr lang="en-US" sz="2400" smtClean="0">
                <a:solidFill>
                  <a:schemeClr val="tx2"/>
                </a:solidFill>
              </a:rPr>
              <a:t>Ensure continuous performance of an organization’s mission essential functions in an emergency</a:t>
            </a:r>
          </a:p>
          <a:p>
            <a:pPr eaLnBrk="1" hangingPunct="1">
              <a:spcBef>
                <a:spcPts val="600"/>
              </a:spcBef>
              <a:buSzPct val="115000"/>
            </a:pPr>
            <a:r>
              <a:rPr lang="en-US" sz="2400" smtClean="0">
                <a:solidFill>
                  <a:schemeClr val="tx2"/>
                </a:solidFill>
              </a:rPr>
              <a:t>Ensure safety of employees</a:t>
            </a:r>
          </a:p>
          <a:p>
            <a:pPr eaLnBrk="1" hangingPunct="1">
              <a:spcBef>
                <a:spcPts val="600"/>
              </a:spcBef>
              <a:buSzPct val="115000"/>
            </a:pPr>
            <a:r>
              <a:rPr lang="en-US" sz="2400" smtClean="0">
                <a:solidFill>
                  <a:schemeClr val="tx2"/>
                </a:solidFill>
              </a:rPr>
              <a:t>Protect essential equipment, records, and other assets</a:t>
            </a:r>
          </a:p>
          <a:p>
            <a:pPr eaLnBrk="1" hangingPunct="1">
              <a:spcBef>
                <a:spcPts val="600"/>
              </a:spcBef>
              <a:buSzPct val="115000"/>
            </a:pPr>
            <a:r>
              <a:rPr lang="en-US" sz="2400" smtClean="0">
                <a:solidFill>
                  <a:schemeClr val="tx2"/>
                </a:solidFill>
              </a:rPr>
              <a:t>Reduce disruptions to operations</a:t>
            </a:r>
          </a:p>
          <a:p>
            <a:pPr eaLnBrk="1" hangingPunct="1">
              <a:spcBef>
                <a:spcPts val="600"/>
              </a:spcBef>
              <a:buSzPct val="115000"/>
            </a:pPr>
            <a:r>
              <a:rPr lang="en-US" sz="2400" smtClean="0">
                <a:solidFill>
                  <a:schemeClr val="tx2"/>
                </a:solidFill>
              </a:rPr>
              <a:t>Minimize damage and losses</a:t>
            </a:r>
          </a:p>
          <a:p>
            <a:pPr eaLnBrk="1" hangingPunct="1">
              <a:spcBef>
                <a:spcPts val="600"/>
              </a:spcBef>
              <a:buSzPct val="115000"/>
            </a:pPr>
            <a:r>
              <a:rPr lang="en-US" sz="2400" smtClean="0">
                <a:solidFill>
                  <a:schemeClr val="tx2"/>
                </a:solidFill>
              </a:rPr>
              <a:t>Achieve an orderly recovery from emergency operations</a:t>
            </a:r>
          </a:p>
          <a:p>
            <a:pPr eaLnBrk="1" hangingPunct="1">
              <a:spcBef>
                <a:spcPts val="600"/>
              </a:spcBef>
              <a:buSzPct val="115000"/>
            </a:pPr>
            <a:r>
              <a:rPr lang="en-US" sz="2400" smtClean="0">
                <a:solidFill>
                  <a:schemeClr val="tx2"/>
                </a:solidFill>
              </a:rPr>
              <a:t>Identify alternate locations and ensure operational and managerial requirements are met before an emergency occurs.</a:t>
            </a:r>
          </a:p>
          <a:p>
            <a:pPr eaLnBrk="1" hangingPunct="1"/>
            <a:endParaRPr lang="en-US" sz="2400" smtClean="0">
              <a:solidFill>
                <a:schemeClr val="tx2"/>
              </a:solidFill>
            </a:endParaRPr>
          </a:p>
        </p:txBody>
      </p:sp>
    </p:spTree>
  </p:cSld>
  <p:clrMapOvr>
    <a:masterClrMapping/>
  </p:clrMapOvr>
  <p:transition spd="slow" advTm="42738"/>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lstStyle/>
          <a:p>
            <a:pPr eaLnBrk="1" hangingPunct="1"/>
            <a:r>
              <a:rPr lang="en-US" smtClean="0"/>
              <a:t>Key BCP Plan Goals</a:t>
            </a:r>
          </a:p>
        </p:txBody>
      </p:sp>
      <p:sp>
        <p:nvSpPr>
          <p:cNvPr id="31747" name="Rectangle 3"/>
          <p:cNvSpPr>
            <a:spLocks noGrp="1" noChangeArrowheads="1"/>
          </p:cNvSpPr>
          <p:nvPr>
            <p:ph type="body" idx="4294967295"/>
          </p:nvPr>
        </p:nvSpPr>
        <p:spPr/>
        <p:txBody>
          <a:bodyPr/>
          <a:lstStyle/>
          <a:p>
            <a:pPr eaLnBrk="1" hangingPunct="1">
              <a:lnSpc>
                <a:spcPct val="90000"/>
              </a:lnSpc>
              <a:spcBef>
                <a:spcPts val="600"/>
              </a:spcBef>
              <a:buClr>
                <a:schemeClr val="tx1"/>
              </a:buClr>
              <a:buSzPct val="115000"/>
            </a:pPr>
            <a:r>
              <a:rPr lang="en-US" sz="2400" smtClean="0">
                <a:solidFill>
                  <a:schemeClr val="tx2"/>
                </a:solidFill>
              </a:rPr>
              <a:t>Essential organizational functions, vital systems, data and information identified and prioritized</a:t>
            </a:r>
          </a:p>
          <a:p>
            <a:pPr eaLnBrk="1" hangingPunct="1">
              <a:lnSpc>
                <a:spcPct val="90000"/>
              </a:lnSpc>
              <a:spcBef>
                <a:spcPts val="600"/>
              </a:spcBef>
              <a:buClr>
                <a:schemeClr val="tx1"/>
              </a:buClr>
              <a:buSzPct val="115000"/>
            </a:pPr>
            <a:r>
              <a:rPr lang="en-US" sz="2400" smtClean="0">
                <a:solidFill>
                  <a:schemeClr val="tx2"/>
                </a:solidFill>
              </a:rPr>
              <a:t>Critical elements capable of being recovered quickly to resume operations</a:t>
            </a:r>
          </a:p>
          <a:p>
            <a:pPr eaLnBrk="1" hangingPunct="1">
              <a:lnSpc>
                <a:spcPct val="90000"/>
              </a:lnSpc>
              <a:spcBef>
                <a:spcPts val="600"/>
              </a:spcBef>
              <a:buClr>
                <a:schemeClr val="tx1"/>
              </a:buClr>
              <a:buSzPct val="115000"/>
            </a:pPr>
            <a:r>
              <a:rPr lang="en-US" sz="2400" smtClean="0">
                <a:solidFill>
                  <a:schemeClr val="tx2"/>
                </a:solidFill>
              </a:rPr>
              <a:t>People know who is in charge</a:t>
            </a:r>
          </a:p>
          <a:p>
            <a:pPr eaLnBrk="1" hangingPunct="1">
              <a:lnSpc>
                <a:spcPct val="90000"/>
              </a:lnSpc>
              <a:spcBef>
                <a:spcPts val="600"/>
              </a:spcBef>
              <a:buClr>
                <a:schemeClr val="tx1"/>
              </a:buClr>
              <a:buSzPct val="115000"/>
            </a:pPr>
            <a:r>
              <a:rPr lang="en-US" sz="2400" smtClean="0">
                <a:solidFill>
                  <a:schemeClr val="tx2"/>
                </a:solidFill>
              </a:rPr>
              <a:t>Back-up personnel are trained</a:t>
            </a:r>
          </a:p>
          <a:p>
            <a:pPr eaLnBrk="1" hangingPunct="1">
              <a:lnSpc>
                <a:spcPct val="90000"/>
              </a:lnSpc>
              <a:spcBef>
                <a:spcPts val="600"/>
              </a:spcBef>
              <a:buClr>
                <a:schemeClr val="tx1"/>
              </a:buClr>
              <a:buSzPct val="115000"/>
            </a:pPr>
            <a:r>
              <a:rPr lang="en-US" sz="2400" smtClean="0">
                <a:solidFill>
                  <a:schemeClr val="tx2"/>
                </a:solidFill>
              </a:rPr>
              <a:t>Alternate work locations are predefined</a:t>
            </a:r>
          </a:p>
          <a:p>
            <a:pPr eaLnBrk="1" hangingPunct="1">
              <a:lnSpc>
                <a:spcPct val="90000"/>
              </a:lnSpc>
              <a:spcBef>
                <a:spcPts val="600"/>
              </a:spcBef>
              <a:buClr>
                <a:schemeClr val="tx1"/>
              </a:buClr>
              <a:buSzPct val="115000"/>
            </a:pPr>
            <a:r>
              <a:rPr lang="en-US" sz="2400" smtClean="0">
                <a:solidFill>
                  <a:schemeClr val="tx2"/>
                </a:solidFill>
              </a:rPr>
              <a:t>Checklists are predefined to guide the organization in responding to an emergency</a:t>
            </a:r>
          </a:p>
          <a:p>
            <a:pPr eaLnBrk="1" hangingPunct="1">
              <a:lnSpc>
                <a:spcPct val="90000"/>
              </a:lnSpc>
              <a:spcBef>
                <a:spcPts val="600"/>
              </a:spcBef>
              <a:buSzPct val="80000"/>
            </a:pPr>
            <a:endParaRPr lang="en-US" sz="2700" b="1" smtClean="0"/>
          </a:p>
          <a:p>
            <a:pPr eaLnBrk="1" hangingPunct="1">
              <a:lnSpc>
                <a:spcPct val="90000"/>
              </a:lnSpc>
            </a:pPr>
            <a:endParaRPr lang="en-US" smtClean="0"/>
          </a:p>
        </p:txBody>
      </p:sp>
    </p:spTree>
  </p:cSld>
  <p:clrMapOvr>
    <a:masterClrMapping/>
  </p:clrMapOvr>
  <p:transition spd="slow" advTm="37728"/>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lstStyle/>
          <a:p>
            <a:pPr eaLnBrk="1" hangingPunct="1"/>
            <a:r>
              <a:rPr lang="en-US" smtClean="0"/>
              <a:t>Essential Functions</a:t>
            </a:r>
          </a:p>
        </p:txBody>
      </p:sp>
      <p:sp>
        <p:nvSpPr>
          <p:cNvPr id="41987" name="Rectangle 3"/>
          <p:cNvSpPr>
            <a:spLocks noGrp="1" noChangeArrowheads="1"/>
          </p:cNvSpPr>
          <p:nvPr>
            <p:ph type="body" idx="4294967295"/>
          </p:nvPr>
        </p:nvSpPr>
        <p:spPr/>
        <p:txBody>
          <a:bodyPr/>
          <a:lstStyle/>
          <a:p>
            <a:pPr marL="0" indent="0" eaLnBrk="1" hangingPunct="1">
              <a:lnSpc>
                <a:spcPct val="95000"/>
              </a:lnSpc>
              <a:buSzPct val="115000"/>
              <a:buFontTx/>
              <a:buNone/>
              <a:defRPr/>
            </a:pPr>
            <a:r>
              <a:rPr lang="en-US" sz="2400" dirty="0" smtClean="0"/>
              <a:t>Functions that must be performed to achieve the organization’s mission</a:t>
            </a:r>
          </a:p>
          <a:p>
            <a:pPr marL="0" indent="0" eaLnBrk="1" hangingPunct="1">
              <a:lnSpc>
                <a:spcPct val="95000"/>
              </a:lnSpc>
              <a:buSzPct val="115000"/>
              <a:buFontTx/>
              <a:buNone/>
              <a:defRPr/>
            </a:pPr>
            <a:endParaRPr lang="en-US" sz="2400" dirty="0" smtClean="0"/>
          </a:p>
          <a:p>
            <a:pPr eaLnBrk="1" hangingPunct="1">
              <a:lnSpc>
                <a:spcPct val="95000"/>
              </a:lnSpc>
              <a:buSzPct val="115000"/>
              <a:defRPr/>
            </a:pPr>
            <a:r>
              <a:rPr lang="en-US" sz="2400" dirty="0" smtClean="0"/>
              <a:t>Essential Functions include:</a:t>
            </a:r>
          </a:p>
          <a:p>
            <a:pPr lvl="1" eaLnBrk="1" hangingPunct="1">
              <a:lnSpc>
                <a:spcPct val="95000"/>
              </a:lnSpc>
              <a:spcBef>
                <a:spcPts val="1200"/>
              </a:spcBef>
              <a:buSzPct val="115000"/>
              <a:defRPr/>
            </a:pPr>
            <a:r>
              <a:rPr lang="en-US" sz="2000" dirty="0" smtClean="0"/>
              <a:t>Communications</a:t>
            </a:r>
          </a:p>
          <a:p>
            <a:pPr lvl="1" eaLnBrk="1" hangingPunct="1">
              <a:lnSpc>
                <a:spcPct val="95000"/>
              </a:lnSpc>
              <a:spcBef>
                <a:spcPts val="1200"/>
              </a:spcBef>
              <a:buSzPct val="115000"/>
              <a:defRPr/>
            </a:pPr>
            <a:r>
              <a:rPr lang="en-US" sz="2000" dirty="0" smtClean="0"/>
              <a:t>Vital Records, Systems and Equipment</a:t>
            </a:r>
          </a:p>
          <a:p>
            <a:pPr lvl="1" eaLnBrk="1" hangingPunct="1">
              <a:lnSpc>
                <a:spcPct val="95000"/>
              </a:lnSpc>
              <a:spcBef>
                <a:spcPts val="1200"/>
              </a:spcBef>
              <a:buSzPct val="115000"/>
              <a:defRPr/>
            </a:pPr>
            <a:r>
              <a:rPr lang="en-US" sz="2000" dirty="0" smtClean="0"/>
              <a:t>Key Personnel</a:t>
            </a:r>
          </a:p>
          <a:p>
            <a:pPr lvl="1" eaLnBrk="1" hangingPunct="1">
              <a:lnSpc>
                <a:spcPct val="95000"/>
              </a:lnSpc>
              <a:spcBef>
                <a:spcPts val="1200"/>
              </a:spcBef>
              <a:buSzPct val="115000"/>
              <a:defRPr/>
            </a:pPr>
            <a:r>
              <a:rPr lang="en-US" sz="2000" dirty="0" smtClean="0"/>
              <a:t>Alternate Work Sites</a:t>
            </a:r>
          </a:p>
          <a:p>
            <a:pPr lvl="1" eaLnBrk="1" hangingPunct="1">
              <a:lnSpc>
                <a:spcPct val="95000"/>
              </a:lnSpc>
              <a:spcBef>
                <a:spcPts val="1200"/>
              </a:spcBef>
              <a:buSzPct val="115000"/>
              <a:defRPr/>
            </a:pPr>
            <a:r>
              <a:rPr lang="en-US" sz="2000" dirty="0" smtClean="0"/>
              <a:t>Testing, Training &amp; Exercises</a:t>
            </a:r>
          </a:p>
          <a:p>
            <a:pPr eaLnBrk="1" hangingPunct="1">
              <a:defRPr/>
            </a:pPr>
            <a:endParaRPr lang="en-US" dirty="0" smtClean="0"/>
          </a:p>
        </p:txBody>
      </p:sp>
    </p:spTree>
  </p:cSld>
  <p:clrMapOvr>
    <a:masterClrMapping/>
  </p:clrMapOvr>
  <p:transition spd="slow" advTm="27884"/>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p:txBody>
          <a:bodyPr/>
          <a:lstStyle/>
          <a:p>
            <a:pPr eaLnBrk="1" hangingPunct="1"/>
            <a:r>
              <a:rPr lang="en-US" smtClean="0"/>
              <a:t>Critical Processes</a:t>
            </a:r>
          </a:p>
        </p:txBody>
      </p:sp>
      <p:sp>
        <p:nvSpPr>
          <p:cNvPr id="33795" name="Rectangle 3"/>
          <p:cNvSpPr>
            <a:spLocks noGrp="1" noChangeArrowheads="1"/>
          </p:cNvSpPr>
          <p:nvPr>
            <p:ph type="body" idx="4294967295"/>
          </p:nvPr>
        </p:nvSpPr>
        <p:spPr/>
        <p:txBody>
          <a:bodyPr/>
          <a:lstStyle/>
          <a:p>
            <a:pPr eaLnBrk="1" hangingPunct="1">
              <a:buSzPct val="80000"/>
            </a:pPr>
            <a:r>
              <a:rPr lang="en-US" sz="2400" dirty="0" smtClean="0">
                <a:solidFill>
                  <a:schemeClr val="tx2"/>
                </a:solidFill>
              </a:rPr>
              <a:t>Processes or services that must be recovered </a:t>
            </a:r>
            <a:r>
              <a:rPr lang="en-US" sz="2400" i="1" dirty="0" smtClean="0">
                <a:solidFill>
                  <a:schemeClr val="tx2"/>
                </a:solidFill>
              </a:rPr>
              <a:t>within 24 hours </a:t>
            </a:r>
            <a:r>
              <a:rPr lang="en-US" sz="2400" dirty="0" smtClean="0">
                <a:solidFill>
                  <a:schemeClr val="tx2"/>
                </a:solidFill>
              </a:rPr>
              <a:t>after a disruption to ensure resumption of the essential function</a:t>
            </a:r>
          </a:p>
          <a:p>
            <a:pPr eaLnBrk="1" hangingPunct="1">
              <a:buSzPct val="80000"/>
            </a:pPr>
            <a:r>
              <a:rPr lang="en-US" sz="2400" dirty="0" smtClean="0">
                <a:solidFill>
                  <a:schemeClr val="tx2"/>
                </a:solidFill>
              </a:rPr>
              <a:t>Includes </a:t>
            </a:r>
            <a:r>
              <a:rPr lang="en-US" sz="2400" i="1" dirty="0" smtClean="0">
                <a:solidFill>
                  <a:schemeClr val="tx2"/>
                </a:solidFill>
              </a:rPr>
              <a:t>all resources </a:t>
            </a:r>
            <a:r>
              <a:rPr lang="en-US" sz="2400" dirty="0" smtClean="0">
                <a:solidFill>
                  <a:schemeClr val="tx2"/>
                </a:solidFill>
              </a:rPr>
              <a:t>necessary to carry out the critical process:</a:t>
            </a:r>
          </a:p>
          <a:p>
            <a:pPr lvl="1" eaLnBrk="1" hangingPunct="1">
              <a:spcBef>
                <a:spcPts val="600"/>
              </a:spcBef>
            </a:pPr>
            <a:r>
              <a:rPr lang="en-US" sz="2500" dirty="0" smtClean="0"/>
              <a:t>Personnel</a:t>
            </a:r>
          </a:p>
          <a:p>
            <a:pPr lvl="1" eaLnBrk="1" hangingPunct="1">
              <a:spcBef>
                <a:spcPts val="600"/>
              </a:spcBef>
            </a:pPr>
            <a:r>
              <a:rPr lang="en-US" sz="2500" dirty="0" smtClean="0"/>
              <a:t>Data or vital records </a:t>
            </a:r>
          </a:p>
          <a:p>
            <a:pPr lvl="1" eaLnBrk="1" hangingPunct="1">
              <a:spcBef>
                <a:spcPts val="600"/>
              </a:spcBef>
            </a:pPr>
            <a:r>
              <a:rPr lang="en-US" sz="2500" dirty="0" smtClean="0"/>
              <a:t>Systems and equipment</a:t>
            </a:r>
            <a:endParaRPr lang="en-US" dirty="0" smtClean="0"/>
          </a:p>
          <a:p>
            <a:pPr eaLnBrk="1" hangingPunct="1"/>
            <a:endParaRPr lang="en-US" dirty="0" smtClean="0"/>
          </a:p>
        </p:txBody>
      </p:sp>
    </p:spTree>
  </p:cSld>
  <p:clrMapOvr>
    <a:masterClrMapping/>
  </p:clrMapOvr>
  <p:transition spd="slow" advTm="36651"/>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pPr eaLnBrk="1" hangingPunct="1"/>
            <a:r>
              <a:rPr lang="en-US" smtClean="0"/>
              <a:t>Exercise for Success</a:t>
            </a:r>
          </a:p>
        </p:txBody>
      </p:sp>
      <p:sp>
        <p:nvSpPr>
          <p:cNvPr id="34819" name="Rectangle 3"/>
          <p:cNvSpPr>
            <a:spLocks noGrp="1" noChangeArrowheads="1"/>
          </p:cNvSpPr>
          <p:nvPr>
            <p:ph type="body" idx="4294967295"/>
          </p:nvPr>
        </p:nvSpPr>
        <p:spPr/>
        <p:txBody>
          <a:bodyPr/>
          <a:lstStyle/>
          <a:p>
            <a:pPr eaLnBrk="1" hangingPunct="1">
              <a:buSzPct val="115000"/>
            </a:pPr>
            <a:r>
              <a:rPr lang="en-US" sz="2400" smtClean="0"/>
              <a:t>Exercises are events that allow participants to apply their skills and knowledge to improve operational readiness</a:t>
            </a:r>
          </a:p>
          <a:p>
            <a:pPr eaLnBrk="1" hangingPunct="1">
              <a:buSzPct val="115000"/>
            </a:pPr>
            <a:r>
              <a:rPr lang="en-US" sz="2400" smtClean="0"/>
              <a:t>Goal of exercises is to prepare for a real incident involving BCP activation</a:t>
            </a:r>
          </a:p>
          <a:p>
            <a:pPr eaLnBrk="1" hangingPunct="1">
              <a:buSzPct val="115000"/>
            </a:pPr>
            <a:r>
              <a:rPr lang="en-US" sz="2400" smtClean="0"/>
              <a:t>Three types of exercises:</a:t>
            </a:r>
          </a:p>
          <a:p>
            <a:pPr lvl="1" eaLnBrk="1" hangingPunct="1"/>
            <a:r>
              <a:rPr lang="en-US" sz="2500" smtClean="0"/>
              <a:t>Tabletop</a:t>
            </a:r>
          </a:p>
          <a:p>
            <a:pPr lvl="1" eaLnBrk="1" hangingPunct="1"/>
            <a:r>
              <a:rPr lang="en-US" sz="2500" smtClean="0"/>
              <a:t>Functional</a:t>
            </a:r>
          </a:p>
          <a:p>
            <a:pPr lvl="1" eaLnBrk="1" hangingPunct="1"/>
            <a:r>
              <a:rPr lang="en-US" sz="2500" smtClean="0"/>
              <a:t>Full-scale</a:t>
            </a:r>
          </a:p>
          <a:p>
            <a:pPr eaLnBrk="1" hangingPunct="1"/>
            <a:endParaRPr lang="en-US" smtClean="0"/>
          </a:p>
        </p:txBody>
      </p:sp>
    </p:spTree>
  </p:cSld>
  <p:clrMapOvr>
    <a:masterClrMapping/>
  </p:clrMapOvr>
  <p:transition spd="slow" advTm="31257"/>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p:txBody>
          <a:bodyPr/>
          <a:lstStyle/>
          <a:p>
            <a:pPr eaLnBrk="1" hangingPunct="1"/>
            <a:r>
              <a:rPr lang="en-US" smtClean="0"/>
              <a:t>References</a:t>
            </a:r>
          </a:p>
        </p:txBody>
      </p:sp>
      <p:sp>
        <p:nvSpPr>
          <p:cNvPr id="35843" name="Rectangle 3"/>
          <p:cNvSpPr>
            <a:spLocks noGrp="1" noChangeArrowheads="1"/>
          </p:cNvSpPr>
          <p:nvPr>
            <p:ph type="body" idx="4294967295"/>
          </p:nvPr>
        </p:nvSpPr>
        <p:spPr>
          <a:xfrm>
            <a:off x="457200" y="1295400"/>
            <a:ext cx="8229600" cy="4525963"/>
          </a:xfrm>
        </p:spPr>
        <p:txBody>
          <a:bodyPr/>
          <a:lstStyle/>
          <a:p>
            <a:pPr marL="609600" indent="-609600" eaLnBrk="1" hangingPunct="1">
              <a:buFontTx/>
              <a:buAutoNum type="arabicPeriod"/>
            </a:pPr>
            <a:r>
              <a:rPr lang="en-US" sz="2000" smtClean="0"/>
              <a:t>Shortell, Stephen M., Bennett, Charles, L. and Byck, Gayle, R.,  Assessing the Impact of Continuous Quality Improvement on Clinical Practice:  What It Will Take to Accelerate Progress.</a:t>
            </a:r>
            <a:endParaRPr lang="en-US" sz="2000" smtClean="0">
              <a:solidFill>
                <a:srgbClr val="FF0000"/>
              </a:solidFill>
            </a:endParaRPr>
          </a:p>
          <a:p>
            <a:pPr marL="609600" indent="-609600" eaLnBrk="1" hangingPunct="1">
              <a:buFontTx/>
              <a:buAutoNum type="arabicPeriod"/>
            </a:pPr>
            <a:r>
              <a:rPr lang="en-US" sz="2000" smtClean="0"/>
              <a:t>Chin, Marshall H., et al, Sustaining Quality Improvement in Community Health Centers: Perceptions of Leaders and Staff, J Ambul Care Manage. 2008; 31(4): 319–329 </a:t>
            </a:r>
          </a:p>
          <a:p>
            <a:pPr marL="609600" indent="-609600" eaLnBrk="1" hangingPunct="1">
              <a:buFontTx/>
              <a:buAutoNum type="arabicPeriod"/>
            </a:pPr>
            <a:r>
              <a:rPr lang="en-US" sz="2000" smtClean="0"/>
              <a:t>Mohammed, M A, </a:t>
            </a:r>
            <a:r>
              <a:rPr lang="en-US" sz="2000" b="1" smtClean="0"/>
              <a:t>Using statistical process control to improve the quality of health care,  </a:t>
            </a:r>
            <a:r>
              <a:rPr lang="en-US" sz="2000" smtClean="0"/>
              <a:t>Editorial in Statistical process control,  </a:t>
            </a:r>
            <a:r>
              <a:rPr lang="en-US" sz="2000" i="1" smtClean="0"/>
              <a:t>Quality and Safety in Health Care 2004;13:243-245</a:t>
            </a:r>
          </a:p>
          <a:p>
            <a:pPr marL="609600" indent="-609600" eaLnBrk="1" hangingPunct="1">
              <a:buFontTx/>
              <a:buAutoNum type="arabicPeriod"/>
            </a:pPr>
            <a:r>
              <a:rPr lang="en-US" sz="2000" smtClean="0">
                <a:hlinkClick r:id="rId3"/>
              </a:rPr>
              <a:t>http://www.businessdictionary.com/definition/business-continuity-plan.html#ixzz1385PXd8E</a:t>
            </a:r>
            <a:endParaRPr lang="en-US" sz="2000" i="1" smtClean="0"/>
          </a:p>
          <a:p>
            <a:pPr marL="609600" indent="-609600" eaLnBrk="1" hangingPunct="1">
              <a:buFontTx/>
              <a:buAutoNum type="arabicPeriod"/>
            </a:pPr>
            <a:r>
              <a:rPr lang="en-US" sz="2000" smtClean="0"/>
              <a:t>Battersby, J., Flowers, J., Harvey, I., </a:t>
            </a:r>
            <a:r>
              <a:rPr lang="en-US" sz="2000" b="1" smtClean="0"/>
              <a:t>An alternative approach to quantifying and addressing inequity in healthcare provision: access to surgery for lung cancer in the east of England </a:t>
            </a:r>
            <a:r>
              <a:rPr lang="en-US" sz="2000" i="1" smtClean="0"/>
              <a:t>Epidemiology and Community Health, </a:t>
            </a:r>
            <a:r>
              <a:rPr lang="en-US" sz="2000" smtClean="0"/>
              <a:t>Theory and methods </a:t>
            </a:r>
            <a:r>
              <a:rPr lang="en-US" sz="2000" i="1" smtClean="0"/>
              <a:t>2004;58:623-625</a:t>
            </a:r>
          </a:p>
          <a:p>
            <a:pPr marL="609600" indent="-609600" eaLnBrk="1" hangingPunct="1">
              <a:buFontTx/>
              <a:buAutoNum type="arabicPeriod"/>
            </a:pPr>
            <a:endParaRPr lang="en-US" smtClean="0">
              <a:solidFill>
                <a:srgbClr val="FF0000"/>
              </a:solidFill>
            </a:endParaRPr>
          </a:p>
        </p:txBody>
      </p:sp>
    </p:spTree>
  </p:cSld>
  <p:clrMapOvr>
    <a:masterClrMapping/>
  </p:clrMapOvr>
  <p:transition advTm="4485"/>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609600" y="427038"/>
            <a:ext cx="8229600" cy="1143000"/>
          </a:xfrm>
        </p:spPr>
        <p:txBody>
          <a:bodyPr/>
          <a:lstStyle/>
          <a:p>
            <a:pPr eaLnBrk="1" hangingPunct="1"/>
            <a:r>
              <a:rPr lang="en-US" smtClean="0"/>
              <a:t>Topics – Unit 10.11</a:t>
            </a:r>
          </a:p>
        </p:txBody>
      </p:sp>
      <p:sp>
        <p:nvSpPr>
          <p:cNvPr id="9219" name="Rectangle 3"/>
          <p:cNvSpPr>
            <a:spLocks noGrp="1" noChangeArrowheads="1"/>
          </p:cNvSpPr>
          <p:nvPr>
            <p:ph type="body" idx="4294967295"/>
          </p:nvPr>
        </p:nvSpPr>
        <p:spPr/>
        <p:txBody>
          <a:bodyPr/>
          <a:lstStyle/>
          <a:p>
            <a:pPr eaLnBrk="1" hangingPunct="1">
              <a:lnSpc>
                <a:spcPct val="110000"/>
              </a:lnSpc>
            </a:pPr>
            <a:r>
              <a:rPr lang="en-US" smtClean="0"/>
              <a:t>CQI </a:t>
            </a:r>
          </a:p>
          <a:p>
            <a:pPr eaLnBrk="1" hangingPunct="1">
              <a:lnSpc>
                <a:spcPct val="110000"/>
              </a:lnSpc>
            </a:pPr>
            <a:r>
              <a:rPr lang="en-US" smtClean="0"/>
              <a:t>Process Control</a:t>
            </a:r>
          </a:p>
          <a:p>
            <a:pPr eaLnBrk="1" hangingPunct="1">
              <a:lnSpc>
                <a:spcPct val="110000"/>
              </a:lnSpc>
            </a:pPr>
            <a:r>
              <a:rPr lang="en-US" smtClean="0"/>
              <a:t>Business Continuity Plan</a:t>
            </a:r>
          </a:p>
          <a:p>
            <a:pPr lvl="1" eaLnBrk="1" hangingPunct="1">
              <a:lnSpc>
                <a:spcPct val="110000"/>
              </a:lnSpc>
            </a:pPr>
            <a:r>
              <a:rPr lang="en-US" sz="3200" smtClean="0"/>
              <a:t>Natural Disaster</a:t>
            </a:r>
          </a:p>
          <a:p>
            <a:pPr lvl="1" eaLnBrk="1" hangingPunct="1">
              <a:lnSpc>
                <a:spcPct val="110000"/>
              </a:lnSpc>
            </a:pPr>
            <a:r>
              <a:rPr lang="en-US" sz="3200" smtClean="0"/>
              <a:t>Pandemic</a:t>
            </a:r>
          </a:p>
          <a:p>
            <a:pPr lvl="1" eaLnBrk="1" hangingPunct="1">
              <a:lnSpc>
                <a:spcPct val="110000"/>
              </a:lnSpc>
            </a:pPr>
            <a:r>
              <a:rPr lang="en-US" sz="3200" smtClean="0"/>
              <a:t>Downtime</a:t>
            </a:r>
          </a:p>
        </p:txBody>
      </p:sp>
    </p:spTree>
  </p:cSld>
  <p:clrMapOvr>
    <a:masterClrMapping/>
  </p:clrMapOvr>
  <p:transition advTm="27325"/>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p:txBody>
          <a:bodyPr/>
          <a:lstStyle/>
          <a:p>
            <a:pPr eaLnBrk="1" hangingPunct="1"/>
            <a:r>
              <a:rPr lang="en-US" smtClean="0"/>
              <a:t>Sustainability</a:t>
            </a:r>
          </a:p>
        </p:txBody>
      </p:sp>
      <p:sp>
        <p:nvSpPr>
          <p:cNvPr id="10243" name="Content Placeholder 2"/>
          <p:cNvSpPr>
            <a:spLocks noGrp="1"/>
          </p:cNvSpPr>
          <p:nvPr>
            <p:ph idx="4294967295"/>
          </p:nvPr>
        </p:nvSpPr>
        <p:spPr>
          <a:xfrm>
            <a:off x="533400" y="1524000"/>
            <a:ext cx="8229600" cy="4525963"/>
          </a:xfrm>
        </p:spPr>
        <p:txBody>
          <a:bodyPr/>
          <a:lstStyle/>
          <a:p>
            <a:pPr eaLnBrk="1" hangingPunct="1">
              <a:tabLst>
                <a:tab pos="463550" algn="l"/>
              </a:tabLst>
            </a:pPr>
            <a:endParaRPr lang="en-US" smtClean="0"/>
          </a:p>
          <a:p>
            <a:pPr eaLnBrk="1" hangingPunct="1">
              <a:tabLst>
                <a:tab pos="463550" algn="l"/>
              </a:tabLst>
            </a:pPr>
            <a:endParaRPr lang="en-US" smtClean="0"/>
          </a:p>
          <a:p>
            <a:pPr eaLnBrk="1" hangingPunct="1">
              <a:tabLst>
                <a:tab pos="463550" algn="l"/>
              </a:tabLst>
            </a:pPr>
            <a:r>
              <a:rPr lang="en-US" smtClean="0"/>
              <a:t>Important</a:t>
            </a:r>
          </a:p>
          <a:p>
            <a:pPr eaLnBrk="1" hangingPunct="1">
              <a:tabLst>
                <a:tab pos="463550" algn="l"/>
              </a:tabLst>
            </a:pPr>
            <a:r>
              <a:rPr lang="en-US" smtClean="0"/>
              <a:t>Realize full potential</a:t>
            </a:r>
          </a:p>
          <a:p>
            <a:pPr eaLnBrk="1" hangingPunct="1">
              <a:tabLst>
                <a:tab pos="463550" algn="l"/>
              </a:tabLst>
            </a:pPr>
            <a:r>
              <a:rPr lang="en-US" smtClean="0"/>
              <a:t>Organizational metrics and methods</a:t>
            </a:r>
            <a:endParaRPr lang="nl-NL" smtClean="0"/>
          </a:p>
          <a:p>
            <a:pPr eaLnBrk="1" hangingPunct="1">
              <a:tabLst>
                <a:tab pos="463550" algn="l"/>
              </a:tabLst>
            </a:pPr>
            <a:endParaRPr lang="nl-NL" sz="2400" smtClean="0"/>
          </a:p>
          <a:p>
            <a:pPr eaLnBrk="1" hangingPunct="1">
              <a:buFontTx/>
              <a:buNone/>
              <a:tabLst>
                <a:tab pos="463550" algn="l"/>
              </a:tabLst>
            </a:pPr>
            <a:endParaRPr lang="en-US" smtClean="0"/>
          </a:p>
        </p:txBody>
      </p:sp>
    </p:spTree>
  </p:cSld>
  <p:clrMapOvr>
    <a:masterClrMapping/>
  </p:clrMapOvr>
  <p:transition spd="slow" advTm="36756"/>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p:txBody>
          <a:bodyPr/>
          <a:lstStyle/>
          <a:p>
            <a:pPr eaLnBrk="1" hangingPunct="1"/>
            <a:r>
              <a:rPr lang="en-US" smtClean="0"/>
              <a:t>CQI</a:t>
            </a:r>
          </a:p>
        </p:txBody>
      </p:sp>
      <p:sp>
        <p:nvSpPr>
          <p:cNvPr id="11267" name="Content Placeholder 2"/>
          <p:cNvSpPr>
            <a:spLocks noGrp="1"/>
          </p:cNvSpPr>
          <p:nvPr>
            <p:ph idx="4294967295"/>
          </p:nvPr>
        </p:nvSpPr>
        <p:spPr/>
        <p:txBody>
          <a:bodyPr/>
          <a:lstStyle/>
          <a:p>
            <a:pPr eaLnBrk="1" hangingPunct="1"/>
            <a:r>
              <a:rPr lang="en-US" sz="2800" smtClean="0"/>
              <a:t>The philosophy of continual improvement of the processes associated with providing a good or a service that meets or exceeds customer expectations, in this case, the service of quality health care </a:t>
            </a:r>
          </a:p>
          <a:p>
            <a:pPr eaLnBrk="1" hangingPunct="1"/>
            <a:r>
              <a:rPr lang="en-US" sz="2800" smtClean="0"/>
              <a:t>Adds an emphasis on understanding and improving the underlying work processes and systems in order to add value</a:t>
            </a:r>
          </a:p>
        </p:txBody>
      </p:sp>
    </p:spTree>
  </p:cSld>
  <p:clrMapOvr>
    <a:masterClrMapping/>
  </p:clrMapOvr>
  <p:transition spd="slow" advTm="62891"/>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p:txBody>
          <a:bodyPr/>
          <a:lstStyle/>
          <a:p>
            <a:pPr eaLnBrk="1" hangingPunct="1"/>
            <a:r>
              <a:rPr lang="en-US" smtClean="0"/>
              <a:t>CQI</a:t>
            </a:r>
          </a:p>
        </p:txBody>
      </p:sp>
      <p:sp>
        <p:nvSpPr>
          <p:cNvPr id="12291" name="Content Placeholder 2"/>
          <p:cNvSpPr>
            <a:spLocks noGrp="1"/>
          </p:cNvSpPr>
          <p:nvPr>
            <p:ph idx="4294967295"/>
          </p:nvPr>
        </p:nvSpPr>
        <p:spPr/>
        <p:txBody>
          <a:bodyPr/>
          <a:lstStyle/>
          <a:p>
            <a:pPr marL="0" indent="0" algn="ctr" eaLnBrk="1" hangingPunct="1">
              <a:buFontTx/>
              <a:buNone/>
            </a:pPr>
            <a:endParaRPr lang="en-US" sz="4000" smtClean="0"/>
          </a:p>
          <a:p>
            <a:pPr marL="0" indent="0" algn="ctr" eaLnBrk="1" hangingPunct="1">
              <a:buFontTx/>
              <a:buNone/>
            </a:pPr>
            <a:r>
              <a:rPr lang="en-US" sz="4000" smtClean="0"/>
              <a:t>To achieve continuous quality improvement “it is not enough to do your best …”</a:t>
            </a:r>
          </a:p>
        </p:txBody>
      </p:sp>
    </p:spTree>
  </p:cSld>
  <p:clrMapOvr>
    <a:masterClrMapping/>
  </p:clrMapOvr>
  <p:transition spd="slow" advTm="45823"/>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p:txBody>
          <a:bodyPr/>
          <a:lstStyle/>
          <a:p>
            <a:pPr eaLnBrk="1" hangingPunct="1">
              <a:tabLst>
                <a:tab pos="509588" algn="l"/>
              </a:tabLst>
            </a:pPr>
            <a:r>
              <a:rPr lang="en-US" sz="3600" smtClean="0"/>
              <a:t>QI Sustainability Motivators</a:t>
            </a:r>
          </a:p>
        </p:txBody>
      </p:sp>
      <p:sp>
        <p:nvSpPr>
          <p:cNvPr id="13315" name="Content Placeholder 2"/>
          <p:cNvSpPr>
            <a:spLocks noGrp="1"/>
          </p:cNvSpPr>
          <p:nvPr>
            <p:ph idx="4294967295"/>
          </p:nvPr>
        </p:nvSpPr>
        <p:spPr/>
        <p:txBody>
          <a:bodyPr/>
          <a:lstStyle/>
          <a:p>
            <a:pPr marL="0" indent="0" eaLnBrk="1" hangingPunct="1">
              <a:buSzPct val="115000"/>
            </a:pPr>
            <a:r>
              <a:rPr lang="en-US" sz="2400" dirty="0" smtClean="0"/>
              <a:t> Increase ability to achieve collaborative goals </a:t>
            </a:r>
          </a:p>
          <a:p>
            <a:pPr lvl="1" eaLnBrk="1" hangingPunct="1"/>
            <a:r>
              <a:rPr lang="en-US" sz="2000" dirty="0" smtClean="0"/>
              <a:t>More release time (60%) </a:t>
            </a:r>
          </a:p>
          <a:p>
            <a:pPr lvl="1" eaLnBrk="1" hangingPunct="1"/>
            <a:r>
              <a:rPr lang="en-US" sz="2000" dirty="0" smtClean="0"/>
              <a:t>Additional money (39%) </a:t>
            </a:r>
          </a:p>
          <a:p>
            <a:pPr marL="0" indent="0" eaLnBrk="1" hangingPunct="1">
              <a:buSzPct val="115000"/>
            </a:pPr>
            <a:r>
              <a:rPr lang="en-US" sz="2400" dirty="0" smtClean="0"/>
              <a:t> Other important motivators were:</a:t>
            </a:r>
          </a:p>
          <a:p>
            <a:pPr lvl="1" eaLnBrk="1" hangingPunct="1"/>
            <a:r>
              <a:rPr lang="en-US" sz="2000" dirty="0" smtClean="0"/>
              <a:t>Improving the quality of care </a:t>
            </a:r>
          </a:p>
          <a:p>
            <a:pPr lvl="1" eaLnBrk="1" hangingPunct="1"/>
            <a:r>
              <a:rPr lang="en-US" sz="2000" dirty="0" smtClean="0"/>
              <a:t>Professional development </a:t>
            </a:r>
          </a:p>
          <a:p>
            <a:pPr lvl="1" eaLnBrk="1" hangingPunct="1"/>
            <a:r>
              <a:rPr lang="en-US" sz="2000" dirty="0" smtClean="0"/>
              <a:t>Personal recognition </a:t>
            </a:r>
          </a:p>
          <a:p>
            <a:pPr lvl="1" eaLnBrk="1" hangingPunct="1"/>
            <a:r>
              <a:rPr lang="en-US" sz="2000" dirty="0" smtClean="0"/>
              <a:t>Personal satisfaction </a:t>
            </a:r>
          </a:p>
          <a:p>
            <a:pPr marL="0" indent="0" eaLnBrk="1" hangingPunct="1">
              <a:buSzPct val="115000"/>
            </a:pPr>
            <a:r>
              <a:rPr lang="en-US" sz="2400" dirty="0" smtClean="0"/>
              <a:t> Relatively few respondents were motivated by:</a:t>
            </a:r>
          </a:p>
          <a:p>
            <a:pPr lvl="1" eaLnBrk="1" hangingPunct="1"/>
            <a:r>
              <a:rPr lang="en-US" sz="2000" dirty="0" smtClean="0"/>
              <a:t>Career promotion opportunities (10%) </a:t>
            </a:r>
          </a:p>
          <a:p>
            <a:pPr lvl="1" eaLnBrk="1" hangingPunct="1"/>
            <a:r>
              <a:rPr lang="en-US" sz="2000" dirty="0" smtClean="0"/>
              <a:t>Fear of negative consequences (18%)</a:t>
            </a:r>
          </a:p>
          <a:p>
            <a:pPr marL="0" indent="0" eaLnBrk="1" hangingPunct="1"/>
            <a:endParaRPr lang="en-US" sz="2800" dirty="0" smtClean="0"/>
          </a:p>
        </p:txBody>
      </p:sp>
    </p:spTree>
  </p:cSld>
  <p:clrMapOvr>
    <a:masterClrMapping/>
  </p:clrMapOvr>
  <p:transition spd="slow" advTm="12254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p:txBody>
          <a:bodyPr/>
          <a:lstStyle/>
          <a:p>
            <a:pPr eaLnBrk="1" hangingPunct="1"/>
            <a:r>
              <a:rPr lang="en-US" smtClean="0"/>
              <a:t>QI Sustainability Challenges</a:t>
            </a:r>
          </a:p>
        </p:txBody>
      </p:sp>
      <p:sp>
        <p:nvSpPr>
          <p:cNvPr id="14339" name="Content Placeholder 2"/>
          <p:cNvSpPr>
            <a:spLocks noGrp="1"/>
          </p:cNvSpPr>
          <p:nvPr>
            <p:ph idx="4294967295"/>
          </p:nvPr>
        </p:nvSpPr>
        <p:spPr/>
        <p:txBody>
          <a:bodyPr/>
          <a:lstStyle/>
          <a:p>
            <a:pPr eaLnBrk="1" hangingPunct="1"/>
            <a:r>
              <a:rPr lang="en-US" smtClean="0"/>
              <a:t>Time burden of collecting data during initial QI implementation</a:t>
            </a:r>
          </a:p>
          <a:p>
            <a:pPr eaLnBrk="1" hangingPunct="1"/>
            <a:r>
              <a:rPr lang="en-US" smtClean="0"/>
              <a:t>Funding </a:t>
            </a:r>
          </a:p>
          <a:p>
            <a:pPr eaLnBrk="1" hangingPunct="1"/>
            <a:r>
              <a:rPr lang="en-US" smtClean="0"/>
              <a:t>Personnel or Staff Turnover (loss of memory of changes)</a:t>
            </a:r>
          </a:p>
          <a:p>
            <a:pPr eaLnBrk="1" hangingPunct="1"/>
            <a:r>
              <a:rPr lang="en-US" smtClean="0"/>
              <a:t>Decreasing interest and enthusiasm over time</a:t>
            </a:r>
          </a:p>
          <a:p>
            <a:pPr eaLnBrk="1" hangingPunct="1"/>
            <a:endParaRPr lang="en-US" smtClean="0"/>
          </a:p>
        </p:txBody>
      </p:sp>
    </p:spTree>
  </p:cSld>
  <p:clrMapOvr>
    <a:masterClrMapping/>
  </p:clrMapOvr>
  <p:transition spd="slow" advTm="42165"/>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lstStyle/>
          <a:p>
            <a:pPr eaLnBrk="1" hangingPunct="1"/>
            <a:r>
              <a:rPr lang="en-US" sz="3600" b="1" smtClean="0"/>
              <a:t/>
            </a:r>
            <a:br>
              <a:rPr lang="en-US" sz="3600" b="1" smtClean="0"/>
            </a:br>
            <a:r>
              <a:rPr lang="en-US" sz="3600" smtClean="0"/>
              <a:t>Tips for promoting a culture of quality improvement</a:t>
            </a:r>
            <a:r>
              <a:rPr lang="en-US" sz="3600" b="1" smtClean="0"/>
              <a:t/>
            </a:r>
            <a:br>
              <a:rPr lang="en-US" sz="3600" b="1" smtClean="0"/>
            </a:br>
            <a:endParaRPr lang="en-US" sz="3600" b="1" smtClean="0"/>
          </a:p>
        </p:txBody>
      </p:sp>
      <p:sp>
        <p:nvSpPr>
          <p:cNvPr id="15363" name="Rectangle 3"/>
          <p:cNvSpPr>
            <a:spLocks noGrp="1" noChangeArrowheads="1"/>
          </p:cNvSpPr>
          <p:nvPr>
            <p:ph type="body" idx="4294967295"/>
          </p:nvPr>
        </p:nvSpPr>
        <p:spPr>
          <a:xfrm>
            <a:off x="533400" y="1828800"/>
            <a:ext cx="8229600" cy="4114800"/>
          </a:xfrm>
        </p:spPr>
        <p:txBody>
          <a:bodyPr/>
          <a:lstStyle/>
          <a:p>
            <a:pPr eaLnBrk="1" hangingPunct="1"/>
            <a:r>
              <a:rPr lang="en-US" sz="2400" smtClean="0"/>
              <a:t>Educate staff about QI</a:t>
            </a:r>
          </a:p>
          <a:p>
            <a:pPr eaLnBrk="1" hangingPunct="1"/>
            <a:r>
              <a:rPr lang="en-US" sz="2400" smtClean="0"/>
              <a:t>Set a routine schedule for reviewing data</a:t>
            </a:r>
          </a:p>
          <a:p>
            <a:pPr eaLnBrk="1" hangingPunct="1"/>
            <a:r>
              <a:rPr lang="en-US" sz="2400" smtClean="0"/>
              <a:t>Communicate results from improvement projects</a:t>
            </a:r>
          </a:p>
          <a:p>
            <a:pPr eaLnBrk="1" hangingPunct="1"/>
            <a:r>
              <a:rPr lang="en-US" sz="2400" smtClean="0"/>
              <a:t>Display data where patients can see them</a:t>
            </a:r>
          </a:p>
          <a:p>
            <a:pPr eaLnBrk="1" hangingPunct="1"/>
            <a:r>
              <a:rPr lang="en-US" sz="2400" smtClean="0"/>
              <a:t>Celebrate successes</a:t>
            </a:r>
          </a:p>
          <a:p>
            <a:pPr eaLnBrk="1" hangingPunct="1"/>
            <a:r>
              <a:rPr lang="en-US" sz="2400" smtClean="0"/>
              <a:t>Articulate the values of QI in meetings</a:t>
            </a:r>
          </a:p>
          <a:p>
            <a:pPr eaLnBrk="1" hangingPunct="1"/>
            <a:r>
              <a:rPr lang="en-US" sz="2400" smtClean="0"/>
              <a:t>Provide opportunities for all staff to participate in QI teams</a:t>
            </a:r>
          </a:p>
          <a:p>
            <a:pPr eaLnBrk="1" hangingPunct="1"/>
            <a:r>
              <a:rPr lang="en-US" sz="2400" smtClean="0"/>
              <a:t>Reward staff members in their performance evaluations</a:t>
            </a:r>
          </a:p>
          <a:p>
            <a:pPr eaLnBrk="1" hangingPunct="1">
              <a:buFontTx/>
              <a:buNone/>
            </a:pPr>
            <a:endParaRPr lang="en-US" sz="2400" smtClean="0"/>
          </a:p>
        </p:txBody>
      </p:sp>
    </p:spTree>
  </p:cSld>
  <p:clrMapOvr>
    <a:masterClrMapping/>
  </p:clrMapOvr>
  <p:transition spd="slow" advTm="124761"/>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TAG_VCONFIG" val="PD94bWwgdmVyc2lvbj0iMS4wIiBlbmNvZGluZz0iVVRGLTgiPz4NPGNvbmZpZ3VyYXRpb24+DQk8YnJhbmRpbmc+DQkJPHVpZm9udCBuYW1lPSJGT05UX05PVEVTX1RFWFQiIHZhbHVlPSJWZXJkYW5hLDksZmFsc2UsZmFsc2UsZmFsc2UiLz4NCTwvYnJhbmRpbmc+DQk8Y29sb3JzPg0JCTx1aWNvbG9yIG5hbWU9InByaW1hcnkiIHZhbHVlPSIweDZGODQ4OCIvPg0JCTx1aWNvbG9yIG5hbWU9Imdsb3ciIHZhbHVlPSIweDM1RDMzNCIvPg0JCTx1aWNvbG9yIG5hbWU9InRleHQiIHZhbHVlPSIweEZGRkZGRiIvPg0JCTx1aWNvbG9yIG5hbWU9ImxpZ2h0IiB2YWx1ZT0iMHg0RTVENjAiLz4NCQk8dWljb2xvciBuYW1lPSJzaGFkb3ciIHZhbHVlPSIweDAwMDAwMCIvPg0gIDx1aWNvbG9yIG5hbWU9ImJhY2tncm91bmQiIHZhbHVlPSIweDcyNzk3MSIvPg0JPC9jb2xvcnM+DTxsYXlvdXQ+DTx1aXNob3cgbmFtZT0icHJlc2VudGF0aW9udGl0bGUiIHZhbHVlPSJ0cnVlIi8+CQkNICA8dWlzaG93IG5hbWU9InByZXNlbnRlcnBob3RvIiB2YWx1ZT0idHJ1ZSIvPg0gIDx1aXNob3cgbmFtZT0icHJlc2VudGVybmFtZSIgdmFsdWU9InRydWUiLz4JCQkNICA8dWlzaG93IG5hbWU9InByZXNlbnRlcnRpdGxlIiB2YWx1ZT0idHJ1ZSIvPgkJCQ0gIDx1aXNob3cgbmFtZT0icHJlc2VudGVyZW1haWwiIHZhbHVlPSJ0cnVlIi8+CQkJDSAgPHVpc2hvdyBuYW1lPSJwcmVzZW50ZXJiaW8iIHZhbHVlPSJ0cnVlIi8+CQkJDSAgPHVpc2hvdyBuYW1lPSJjb21wYW55bG9nbyIgdmFsdWU9InRydWUiLz4JCQkJDSAgPHVpc2hvdyBuYW1lPSJzaWRlYmFyIiB2YWx1ZT0idHJ1ZSIvPgkJCQkJDSAgPHVpc2hvdyBuYW1lPSJvdXRsaW5lIiB2YWx1ZT0idHJ1ZSIvPg0gIDx1aXNob3cgbmFtZT0idGh1bWJuYWlsIiB2YWx1ZT0idHJ1ZSIvPg0gIDx1aXNob3cgbmFtZT0ibm90ZXMiIHZhbHVlPSJ0cnVlIi8+DSAgPHVpc2hvdyBuYW1lPSJzZWFyY2giIHZhbHVlPSJ0cnVlIi8+DSAgPHVpc2hvdyBuYW1lPSJxdWl6IiB2YWx1ZT0idHJ1ZSIvPg0gIDx1aXNob3cgbmFtZT0iYXR0YWNobWVudHMiIHZhbHVlPSJ0cnVlIi8+CQkJCQ0gIDx1aXNob3cgbmFtZT0idXRpbHMiIHZhbHVlPSJ0cnVlIi8+CQkJCQkNICA8dWlzaG93IG5hbWU9InZvbHVtZSIgdmFsdWU9InRydWUiLz4JCQkJCQ0gIDx1aXNob3cgbmFtZT0icGxheWJhciIgdmFsdWU9InRydWUiLz4JCQkJCQ0gIDx1aXNob3cgbmFtZT0idGFsa2luZ2hlYWQiIHZhbHVlPSJ0cnVlIi8+CQkJCQkNICA8dWlzaG93IG5hbWU9InNpZGViYXJvbnJpZ2h0IiB2YWx1ZT0idHJ1ZSIvPgkJCQ0gIDx1aXNob3cgbmFtZT0idmlld2NoYW5nZSIgdmFsdWU9InRydWUiLz4JCQkJDSAgPHVpc2hvdyBuYW1lPSJhbHdheXNTY3J1bmNoIiB2YWx1ZT0iZmFsc2UiLz4JCQkJDSAgPHVpc2hvdyBuYW1lPSJpbml0aWFsZGlzcGxheW1vZGVpc25vcm1hbCIgdmFsdWU9InRydWUiLz4JDSAgPHVpcmVwbGFjZSBuYW1lPSJsb2dvIiB2YWx1ZT0iIi8+DSAgPHVpcmVwbGFjZSBuYW1lPSJiZ2ltYWdlIiB2YWx1ZT0iIi8+DSAgPHVpcmVwbGFjZSBuYW1lPSJpbml0aWFsdGFiIiB2YWx1ZT0ib3V0bGluZSIvPg08L2xheW91dD4NDTwvY29uZmlndXJhdGlvbj4NDQ=="/>
  <p:tag name="MMPROD_UIDATA" val="&lt;database version=&quot;7.0&quot;&gt;&lt;object type=&quot;1&quot; unique_id=&quot;10001&quot;&gt;&lt;property id=&quot;20141&quot; value=&quot;comp10_unit11_lecture_slides&quot;/&gt;&lt;property id=&quot;20148&quot; value=&quot;5&quot;/&gt;&lt;property id=&quot;20224&quot; value=&quot;C:\Duke\Comp 10\10_11&quot;/&gt;&lt;property id=&quot;20250&quot; value=&quot;0&quot;/&gt;&lt;property id=&quot;20251&quot; value=&quot;0&quot;/&gt;&lt;property id=&quot;20259&quot; value=&quot;0&quot;/&gt;&lt;object type=&quot;2&quot; unique_id=&quot;19379&quot;&gt;&lt;object type=&quot;3&quot; unique_id=&quot;24756&quot;&gt;&lt;property id=&quot;20148&quot; value=&quot;5&quot;/&gt;&lt;property id=&quot;20300&quot; value=&quot;Slide 29 - &amp;quot;References&amp;quot;&quot;/&gt;&lt;property id=&quot;20302&quot; value=&quot;1&quot;/&gt;&lt;property id=&quot;20303&quot; value=&quot;-1&quot;/&gt;&lt;property id=&quot;20307&quot; value=&quot;329&quot;/&gt;&lt;property id=&quot;20309&quot; value=&quot;-1&quot;/&gt;&lt;property id=&quot;20312&quot; value=&quot;0&quot;/&gt;&lt;/object&gt;&lt;object type=&quot;3&quot; unique_id=&quot;26077&quot;&gt;&lt;property id=&quot;20148&quot; value=&quot;5&quot;/&gt;&lt;property id=&quot;20300&quot; value=&quot;Slide 22 - &amp;quot;Business Continuity &amp;quot;&quot;/&gt;&lt;property id=&quot;20302&quot; value=&quot;1&quot;/&gt;&lt;property id=&quot;20303&quot; value=&quot;-1&quot;/&gt;&lt;property id=&quot;20307&quot; value=&quot;333&quot;/&gt;&lt;property id=&quot;20309&quot; value=&quot;-1&quot;/&gt;&lt;property id=&quot;20312&quot; value=&quot;0&quot;/&gt;&lt;/object&gt;&lt;object type=&quot;3&quot; unique_id=&quot;26080&quot;&gt;&lt;property id=&quot;20148&quot; value=&quot;5&quot;/&gt;&lt;property id=&quot;20300&quot; value=&quot;Slide 23 - &amp;quot;BCP Team&amp;quot;&quot;/&gt;&lt;property id=&quot;20302&quot; value=&quot;1&quot;/&gt;&lt;property id=&quot;20303&quot; value=&quot;-1&quot;/&gt;&lt;property id=&quot;20307&quot; value=&quot;336&quot;/&gt;&lt;property id=&quot;20309&quot; value=&quot;-1&quot;/&gt;&lt;property id=&quot;20312&quot; value=&quot;0&quot;/&gt;&lt;/object&gt;&lt;object type=&quot;3&quot; unique_id=&quot;26081&quot;&gt;&lt;property id=&quot;20148&quot; value=&quot;5&quot;/&gt;&lt;property id=&quot;20300&quot; value=&quot;Slide 24 - &amp;quot;BCP Plan Objectives&amp;quot;&quot;/&gt;&lt;property id=&quot;20302&quot; value=&quot;1&quot;/&gt;&lt;property id=&quot;20303&quot; value=&quot;-1&quot;/&gt;&lt;property id=&quot;20307&quot; value=&quot;337&quot;/&gt;&lt;property id=&quot;20309&quot; value=&quot;-1&quot;/&gt;&lt;property id=&quot;20312&quot; value=&quot;0&quot;/&gt;&lt;/object&gt;&lt;object type=&quot;3&quot; unique_id=&quot;26082&quot;&gt;&lt;property id=&quot;20148&quot; value=&quot;5&quot;/&gt;&lt;property id=&quot;20300&quot; value=&quot;Slide 25 - &amp;quot;Key BCP Plan Goals&amp;quot;&quot;/&gt;&lt;property id=&quot;20302&quot; value=&quot;1&quot;/&gt;&lt;property id=&quot;20303&quot; value=&quot;-1&quot;/&gt;&lt;property id=&quot;20307&quot; value=&quot;338&quot;/&gt;&lt;property id=&quot;20309&quot; value=&quot;-1&quot;/&gt;&lt;property id=&quot;20312&quot; value=&quot;0&quot;/&gt;&lt;/object&gt;&lt;object type=&quot;3&quot; unique_id=&quot;26083&quot;&gt;&lt;property id=&quot;20148&quot; value=&quot;5&quot;/&gt;&lt;property id=&quot;20300&quot; value=&quot;Slide 26 - &amp;quot;Essential Functions&amp;quot;&quot;/&gt;&lt;property id=&quot;20302&quot; value=&quot;1&quot;/&gt;&lt;property id=&quot;20303&quot; value=&quot;-1&quot;/&gt;&lt;property id=&quot;20307&quot; value=&quot;339&quot;/&gt;&lt;property id=&quot;20309&quot; value=&quot;-1&quot;/&gt;&lt;property id=&quot;20312&quot; value=&quot;0&quot;/&gt;&lt;/object&gt;&lt;object type=&quot;3&quot; unique_id=&quot;26084&quot;&gt;&lt;property id=&quot;20148&quot; value=&quot;5&quot;/&gt;&lt;property id=&quot;20300&quot; value=&quot;Slide 27 - &amp;quot;Critical Processes&amp;quot;&quot;/&gt;&lt;property id=&quot;20302&quot; value=&quot;1&quot;/&gt;&lt;property id=&quot;20303&quot; value=&quot;-1&quot;/&gt;&lt;property id=&quot;20307&quot; value=&quot;340&quot;/&gt;&lt;property id=&quot;20309&quot; value=&quot;-1&quot;/&gt;&lt;property id=&quot;20312&quot; value=&quot;0&quot;/&gt;&lt;/object&gt;&lt;object type=&quot;3&quot; unique_id=&quot;26086&quot;&gt;&lt;property id=&quot;20148&quot; value=&quot;5&quot;/&gt;&lt;property id=&quot;20300&quot; value=&quot;Slide 28 - &amp;quot;Exercise for Success&amp;quot;&quot;/&gt;&lt;property id=&quot;20302&quot; value=&quot;1&quot;/&gt;&lt;property id=&quot;20303&quot; value=&quot;-1&quot;/&gt;&lt;property id=&quot;20307&quot; value=&quot;342&quot;/&gt;&lt;property id=&quot;20309&quot; value=&quot;-1&quot;/&gt;&lt;property id=&quot;20312&quot; value=&quot;0&quot;/&gt;&lt;/object&gt;&lt;object type=&quot;3&quot; unique_id=&quot;26089&quot;&gt;&lt;property id=&quot;20148&quot; value=&quot;5&quot;/&gt;&lt;property id=&quot;20300&quot; value=&quot;Slide 21 - &amp;quot;Business Continuity Plan&amp;quot;&quot;/&gt;&lt;property id=&quot;20302&quot; value=&quot;1&quot;/&gt;&lt;property id=&quot;20303&quot; value=&quot;-1&quot;/&gt;&lt;property id=&quot;20307&quot; value=&quot;345&quot;/&gt;&lt;property id=&quot;20309&quot; value=&quot;-1&quot;/&gt;&lt;property id=&quot;20312&quot; value=&quot;0&quot;/&gt;&lt;/object&gt;&lt;object type=&quot;3&quot; unique_id=&quot;26091&quot;&gt;&lt;property id=&quot;20148&quot; value=&quot;5&quot;/&gt;&lt;property id=&quot;20300&quot; value=&quot;Slide 9 - &amp;quot;&amp;#x0D;&amp;#x0A;Tips for promoting a culture of quality improvement&amp;#x0D;&amp;#x0A;&amp;quot;&quot;/&gt;&lt;property id=&quot;20302&quot; value=&quot;1&quot;/&gt;&lt;property id=&quot;20303&quot; value=&quot;-1&quot;/&gt;&lt;property id=&quot;20307&quot; value=&quot;351&quot;/&gt;&lt;property id=&quot;20309&quot; value=&quot;-1&quot;/&gt;&lt;property id=&quot;20312&quot; value=&quot;0&quot;/&gt;&lt;/object&gt;&lt;object type=&quot;3&quot; unique_id=&quot;27398&quot;&gt;&lt;property id=&quot;20148&quot; value=&quot;5&quot;/&gt;&lt;property id=&quot;20300&quot; value=&quot;Slide 10 - &amp;quot;Improvement Worksheet Topics&amp;quot;&quot;/&gt;&lt;property id=&quot;20302&quot; value=&quot;1&quot;/&gt;&lt;property id=&quot;20303&quot; value=&quot;-1&quot;/&gt;&lt;property id=&quot;20307&quot; value=&quot;353&quot;/&gt;&lt;property id=&quot;20309&quot; value=&quot;-1&quot;/&gt;&lt;property id=&quot;20312&quot; value=&quot;0&quot;/&gt;&lt;/object&gt;&lt;object type=&quot;3&quot; unique_id=&quot;29168&quot;&gt;&lt;property id=&quot;20148&quot; value=&quot;5&quot;/&gt;&lt;property id=&quot;20300&quot; value=&quot;Slide 5 - &amp;quot;CQI&amp;quot;&quot;/&gt;&lt;property id=&quot;20302&quot; value=&quot;1&quot;/&gt;&lt;property id=&quot;20303&quot; value=&quot;-1&quot;/&gt;&lt;property id=&quot;20307&quot; value=&quot;409&quot;/&gt;&lt;property id=&quot;20309&quot; value=&quot;-1&quot;/&gt;&lt;property id=&quot;20312&quot; value=&quot;0&quot;/&gt;&lt;/object&gt;&lt;object type=&quot;3&quot; unique_id=&quot;29175&quot;&gt;&lt;property id=&quot;20148&quot; value=&quot;5&quot;/&gt;&lt;property id=&quot;20300&quot; value=&quot;Slide 11 - &amp;quot;EHR and Quality Improvement&amp;quot;&quot;/&gt;&lt;property id=&quot;20302&quot; value=&quot;1&quot;/&gt;&lt;property id=&quot;20303&quot; value=&quot;-1&quot;/&gt;&lt;property id=&quot;20307&quot; value=&quot;364&quot;/&gt;&lt;property id=&quot;20309&quot; value=&quot;-1&quot;/&gt;&lt;property id=&quot;20312&quot; value=&quot;0&quot;/&gt;&lt;/object&gt;&lt;object type=&quot;3&quot; unique_id=&quot;29176&quot;&gt;&lt;property id=&quot;20148&quot; value=&quot;5&quot;/&gt;&lt;property id=&quot;20300&quot; value=&quot;Slide 12 - &amp;quot;Quality Council&amp;quot;&quot;/&gt;&lt;property id=&quot;20302&quot; value=&quot;1&quot;/&gt;&lt;property id=&quot;20303&quot; value=&quot;-1&quot;/&gt;&lt;property id=&quot;20307&quot; value=&quot;365&quot;/&gt;&lt;property id=&quot;20309&quot; value=&quot;-1&quot;/&gt;&lt;property id=&quot;20312&quot; value=&quot;0&quot;/&gt;&lt;/object&gt;&lt;object type=&quot;3&quot; unique_id=&quot;29179&quot;&gt;&lt;property id=&quot;20148&quot; value=&quot;5&quot;/&gt;&lt;property id=&quot;20300&quot; value=&quot;Slide 17 - &amp;quot;Features of a Control Chart&amp;quot;&quot;/&gt;&lt;property id=&quot;20302&quot; value=&quot;1&quot;/&gt;&lt;property id=&quot;20303&quot; value=&quot;-1&quot;/&gt;&lt;property id=&quot;20307&quot; value=&quot;403&quot;/&gt;&lt;property id=&quot;20309&quot; value=&quot;-1&quot;/&gt;&lt;property id=&quot;20312&quot; value=&quot;0&quot;/&gt;&lt;/object&gt;&lt;object type=&quot;3&quot; unique_id=&quot;29181&quot;&gt;&lt;property id=&quot;20148&quot; value=&quot;5&quot;/&gt;&lt;property id=&quot;20300&quot; value=&quot;Slide 14 - &amp;quot;&amp;#x0D;&amp;#x0A;Challenges to SPC in Healthcare&amp;#x0D;&amp;#x0A;&amp;quot;&quot;/&gt;&lt;property id=&quot;20302&quot; value=&quot;1&quot;/&gt;&lt;property id=&quot;20303&quot; value=&quot;-1&quot;/&gt;&lt;property id=&quot;20307&quot; value=&quot;408&quot;/&gt;&lt;property id=&quot;20309&quot; value=&quot;-1&quot;/&gt;&lt;property id=&quot;20312&quot; value=&quot;0&quot;/&gt;&lt;/object&gt;&lt;object type=&quot;3&quot; unique_id=&quot;29187&quot;&gt;&lt;property id=&quot;20148&quot; value=&quot;5&quot;/&gt;&lt;property id=&quot;20300&quot; value=&quot;Slide 18 - &amp;quot;&amp;#x0D;&amp;#x0A;&amp;#x0D;&amp;#x0A;&amp;quot;&quot;/&gt;&lt;property id=&quot;20302&quot; value=&quot;1&quot;/&gt;&lt;property id=&quot;20303&quot; value=&quot;-1&quot;/&gt;&lt;property id=&quot;20307&quot; value=&quot;394&quot;/&gt;&lt;property id=&quot;20309&quot; value=&quot;-1&quot;/&gt;&lt;property id=&quot;20312&quot; value=&quot;0&quot;/&gt;&lt;/object&gt;&lt;object type=&quot;3&quot; unique_id=&quot;30097&quot;&gt;&lt;property id=&quot;20148&quot; value=&quot;5&quot;/&gt;&lt;property id=&quot;20300&quot; value=&quot;Slide 6 - &amp;quot;CQI&amp;quot;&quot;/&gt;&lt;property id=&quot;20302&quot; value=&quot;1&quot;/&gt;&lt;property id=&quot;20303&quot; value=&quot;-1&quot;/&gt;&lt;property id=&quot;20307&quot; value=&quot;413&quot;/&gt;&lt;property id=&quot;20309&quot; value=&quot;-1&quot;/&gt;&lt;property id=&quot;20312&quot; value=&quot;0&quot;/&gt;&lt;/object&gt;&lt;object type=&quot;3&quot; unique_id=&quot;30390&quot;&gt;&lt;property id=&quot;20148&quot; value=&quot;5&quot;/&gt;&lt;property id=&quot;20300&quot; value=&quot;Slide 13 - &amp;quot;Process Control&amp;quot;&quot;/&gt;&lt;property id=&quot;20302&quot; value=&quot;1&quot;/&gt;&lt;property id=&quot;20303&quot; value=&quot;-1&quot;/&gt;&lt;property id=&quot;20307&quot; value=&quot;416&quot;/&gt;&lt;property id=&quot;20309&quot; value=&quot;-1&quot;/&gt;&lt;property id=&quot;20312&quot; value=&quot;0&quot;/&gt;&lt;/object&gt;&lt;object type=&quot;3&quot; unique_id=&quot;30391&quot;&gt;&lt;property id=&quot;20148&quot; value=&quot;5&quot;/&gt;&lt;property id=&quot;20300&quot; value=&quot;Slide 15 - &amp;quot;Statistical Process Control&amp;quot;&quot;/&gt;&lt;property id=&quot;20302&quot; value=&quot;1&quot;/&gt;&lt;property id=&quot;20303&quot; value=&quot;-1&quot;/&gt;&lt;property id=&quot;20307&quot; value=&quot;414&quot;/&gt;&lt;property id=&quot;20309&quot; value=&quot;-1&quot;/&gt;&lt;property id=&quot;20312&quot; value=&quot;0&quot;/&gt;&lt;/object&gt;&lt;object type=&quot;3&quot; unique_id=&quot;30392&quot;&gt;&lt;property id=&quot;20148&quot; value=&quot;5&quot;/&gt;&lt;property id=&quot;20300&quot; value=&quot;Slide 16 - &amp;quot;Statistical Process Control&amp;quot;&quot;/&gt;&lt;property id=&quot;20302&quot; value=&quot;1&quot;/&gt;&lt;property id=&quot;20303&quot; value=&quot;-1&quot;/&gt;&lt;property id=&quot;20307&quot; value=&quot;415&quot;/&gt;&lt;property id=&quot;20309&quot; value=&quot;-1&quot;/&gt;&lt;property id=&quot;20312&quot; value=&quot;0&quot;/&gt;&lt;/object&gt;&lt;object type=&quot;3&quot; unique_id=&quot;30592&quot;&gt;&lt;property id=&quot;20148&quot; value=&quot;5&quot;/&gt;&lt;property id=&quot;20300&quot; value=&quot;Slide 1 - &amp;quot;Component 10 – Fundamentals of Health Workflow Process &amp;#x0D;&amp;#x0A;Analysis and Redesign&amp;quot;&quot;/&gt;&lt;property id=&quot;20302&quot; value=&quot;1&quot;/&gt;&lt;property id=&quot;20303&quot; value=&quot;-1&quot;/&gt;&lt;property id=&quot;20307&quot; value=&quot;417&quot;/&gt;&lt;property id=&quot;20309&quot; value=&quot;-1&quot;/&gt;&lt;property id=&quot;20312&quot; value=&quot;0&quot;/&gt;&lt;/object&gt;&lt;object type=&quot;3&quot; unique_id=&quot;30593&quot;&gt;&lt;property id=&quot;20148&quot; value=&quot;5&quot;/&gt;&lt;property id=&quot;20300&quot; value=&quot;Slide 2 - &amp;quot;Unit Objectives&amp;quot;&quot;/&gt;&lt;property id=&quot;20302&quot; value=&quot;1&quot;/&gt;&lt;property id=&quot;20303&quot; value=&quot;-1&quot;/&gt;&lt;property id=&quot;20307&quot; value=&quot;418&quot;/&gt;&lt;property id=&quot;20309&quot; value=&quot;-1&quot;/&gt;&lt;property id=&quot;20312&quot; value=&quot;0&quot;/&gt;&lt;/object&gt;&lt;object type=&quot;3&quot; unique_id=&quot;30594&quot;&gt;&lt;property id=&quot;20148&quot; value=&quot;5&quot;/&gt;&lt;property id=&quot;20300&quot; value=&quot;Slide 3 - &amp;quot;Topics – Unit 10.11&amp;quot;&quot;/&gt;&lt;property id=&quot;20302&quot; value=&quot;1&quot;/&gt;&lt;property id=&quot;20303&quot; value=&quot;-1&quot;/&gt;&lt;property id=&quot;20307&quot; value=&quot;419&quot;/&gt;&lt;property id=&quot;20309&quot; value=&quot;-1&quot;/&gt;&lt;property id=&quot;20312&quot; value=&quot;0&quot;/&gt;&lt;/object&gt;&lt;object type=&quot;3&quot; unique_id=&quot;30595&quot;&gt;&lt;property id=&quot;20148&quot; value=&quot;5&quot;/&gt;&lt;property id=&quot;20300&quot; value=&quot;Slide 4 - &amp;quot;Sustainability&amp;quot;&quot;/&gt;&lt;property id=&quot;20302&quot; value=&quot;1&quot;/&gt;&lt;property id=&quot;20303&quot; value=&quot;-1&quot;/&gt;&lt;property id=&quot;20307&quot; value=&quot;420&quot;/&gt;&lt;property id=&quot;20309&quot; value=&quot;-1&quot;/&gt;&lt;property id=&quot;20312&quot; value=&quot;0&quot;/&gt;&lt;/object&gt;&lt;object type=&quot;3&quot; unique_id=&quot;30596&quot;&gt;&lt;property id=&quot;20148&quot; value=&quot;5&quot;/&gt;&lt;property id=&quot;20300&quot; value=&quot;Slide 7 - &amp;quot;QI Sustainability Motivators&amp;quot;&quot;/&gt;&lt;property id=&quot;20302&quot; value=&quot;1&quot;/&gt;&lt;property id=&quot;20303&quot; value=&quot;-1&quot;/&gt;&lt;property id=&quot;20307&quot; value=&quot;422&quot;/&gt;&lt;property id=&quot;20309&quot; value=&quot;-1&quot;/&gt;&lt;property id=&quot;20312&quot; value=&quot;0&quot;/&gt;&lt;/object&gt;&lt;object type=&quot;3&quot; unique_id=&quot;30597&quot;&gt;&lt;property id=&quot;20148&quot; value=&quot;5&quot;/&gt;&lt;property id=&quot;20300&quot; value=&quot;Slide 8 - &amp;quot;QI Sustainability Challenges&amp;quot;&quot;/&gt;&lt;property id=&quot;20302&quot; value=&quot;1&quot;/&gt;&lt;property id=&quot;20303&quot; value=&quot;-1&quot;/&gt;&lt;property id=&quot;20307&quot; value=&quot;421&quot;/&gt;&lt;property id=&quot;20309&quot; value=&quot;-1&quot;/&gt;&lt;property id=&quot;20312&quot; value=&quot;0&quot;/&gt;&lt;/object&gt;&lt;object type=&quot;3&quot; unique_id=&quot;30895&quot;&gt;&lt;property id=&quot;20148&quot; value=&quot;5&quot;/&gt;&lt;property id=&quot;20300&quot; value=&quot;Slide 19 - &amp;quot;Control Chart of Surgeon Specific Hazard Ratios3&amp;quot;&quot;/&gt;&lt;property id=&quot;20302&quot; value=&quot;1&quot;/&gt;&lt;property id=&quot;20303&quot; value=&quot;-1&quot;/&gt;&lt;property id=&quot;20307&quot; value=&quot;425&quot;/&gt;&lt;property id=&quot;20309&quot; value=&quot;-1&quot;/&gt;&lt;property id=&quot;20312&quot; value=&quot;0&quot;/&gt;&lt;/object&gt;&lt;object type=&quot;3&quot; unique_id=&quot;30896&quot;&gt;&lt;property id=&quot;20148&quot; value=&quot;5&quot;/&gt;&lt;property id=&quot;20300&quot; value=&quot;Slide 20&quot;/&gt;&lt;property id=&quot;20302&quot; value=&quot;1&quot;/&gt;&lt;property id=&quot;20303&quot; value=&quot;-1&quot;/&gt;&lt;property id=&quot;20307&quot; value=&quot;429&quot;/&gt;&lt;property id=&quot;20309&quot; value=&quot;-1&quot;/&gt;&lt;property id=&quot;20312&quot; value=&quot;0&quot;/&gt;&lt;/object&gt;&lt;/object&gt;&lt;object type=&quot;8&quot; unique_id=&quot;19385&quot;&gt;&lt;/object&gt;&lt;object type=&quot;10&quot; unique_id=&quot;31180&quot;&gt;&lt;object type=&quot;11&quot; unique_id=&quot;31181&quot;&gt;&lt;/object&gt;&lt;/object&gt;&lt;object type=&quot;4&quot; unique_id=&quot;31182&quot;&gt;&lt;/object&gt;&lt;/object&gt;&lt;/database&gt;"/>
  <p:tag name="SECTOMILLISECCONVERTED" val="1"/>
</p:tagLst>
</file>

<file path=ppt/theme/theme1.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Verdana"/>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Verdana"/>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2218</TotalTime>
  <Words>4216</Words>
  <Application>Microsoft Office PowerPoint</Application>
  <PresentationFormat>On-screen Show (4:3)</PresentationFormat>
  <Paragraphs>366</Paragraphs>
  <Slides>29</Slides>
  <Notes>29</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3_Default Design</vt:lpstr>
      <vt:lpstr>4_Default Design</vt:lpstr>
      <vt:lpstr>Component 10 – Fundamentals of Health Workflow Process  Analysis and Redesign</vt:lpstr>
      <vt:lpstr>Unit Objectives</vt:lpstr>
      <vt:lpstr>Topics – Unit 10.11</vt:lpstr>
      <vt:lpstr>Sustainability</vt:lpstr>
      <vt:lpstr>CQI</vt:lpstr>
      <vt:lpstr>CQI</vt:lpstr>
      <vt:lpstr>QI Sustainability Motivators</vt:lpstr>
      <vt:lpstr>QI Sustainability Challenges</vt:lpstr>
      <vt:lpstr> Tips for promoting a culture of quality improvement </vt:lpstr>
      <vt:lpstr>Improvement Worksheet Topics</vt:lpstr>
      <vt:lpstr>EHR and Quality Improvement</vt:lpstr>
      <vt:lpstr>Quality Council</vt:lpstr>
      <vt:lpstr>Process Control</vt:lpstr>
      <vt:lpstr> Challenges to SPC in Healthcare </vt:lpstr>
      <vt:lpstr>Statistical Process Control</vt:lpstr>
      <vt:lpstr>Statistical Process Control</vt:lpstr>
      <vt:lpstr>Features of a Control Chart</vt:lpstr>
      <vt:lpstr>  </vt:lpstr>
      <vt:lpstr>Control Chart of Surgeon Specific Hazard Ratios3</vt:lpstr>
      <vt:lpstr>PowerPoint Presentation</vt:lpstr>
      <vt:lpstr>Business Continuity Plan</vt:lpstr>
      <vt:lpstr>Business Continuity </vt:lpstr>
      <vt:lpstr>BCP Team</vt:lpstr>
      <vt:lpstr>BCP Plan Objectives</vt:lpstr>
      <vt:lpstr>Key BCP Plan Goals</vt:lpstr>
      <vt:lpstr>Essential Functions</vt:lpstr>
      <vt:lpstr>Critical Processes</vt:lpstr>
      <vt:lpstr>Exercise for Success</vt:lpstr>
      <vt:lpstr>References</vt:lpstr>
    </vt:vector>
  </TitlesOfParts>
  <Company>Duke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(or the Toyota Production System).</dc:title>
  <dc:creator>DCRI</dc:creator>
  <cp:lastModifiedBy>Meredith Nahm</cp:lastModifiedBy>
  <cp:revision>150</cp:revision>
  <cp:lastPrinted>2011-04-27T12:27:33Z</cp:lastPrinted>
  <dcterms:created xsi:type="dcterms:W3CDTF">2010-08-14T21:08:13Z</dcterms:created>
  <dcterms:modified xsi:type="dcterms:W3CDTF">2011-05-06T23:42:25Z</dcterms:modified>
</cp:coreProperties>
</file>