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312" r:id="rId6"/>
    <p:sldId id="309" r:id="rId7"/>
    <p:sldId id="325" r:id="rId8"/>
    <p:sldId id="313" r:id="rId9"/>
    <p:sldId id="261" r:id="rId10"/>
    <p:sldId id="314" r:id="rId11"/>
    <p:sldId id="317" r:id="rId12"/>
    <p:sldId id="262" r:id="rId13"/>
    <p:sldId id="318" r:id="rId14"/>
    <p:sldId id="319" r:id="rId15"/>
    <p:sldId id="320" r:id="rId16"/>
    <p:sldId id="323" r:id="rId17"/>
    <p:sldId id="326" r:id="rId18"/>
    <p:sldId id="328" r:id="rId19"/>
    <p:sldId id="321" r:id="rId20"/>
    <p:sldId id="322" r:id="rId21"/>
    <p:sldId id="327" r:id="rId22"/>
    <p:sldId id="308" r:id="rId23"/>
  </p:sldIdLst>
  <p:sldSz cx="9144000" cy="6858000" type="screen4x3"/>
  <p:notesSz cx="7315200" cy="96012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6" autoAdjust="0"/>
    <p:restoredTop sz="76364" autoAdjust="0"/>
  </p:normalViewPr>
  <p:slideViewPr>
    <p:cSldViewPr>
      <p:cViewPr varScale="1">
        <p:scale>
          <a:sx n="79" d="100"/>
          <a:sy n="79" d="100"/>
        </p:scale>
        <p:origin x="-276" y="-96"/>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7424E7-31EA-40B8-AF56-00B2819332AD}" type="doc">
      <dgm:prSet loTypeId="urn:microsoft.com/office/officeart/2005/8/layout/default" loCatId="list" qsTypeId="urn:microsoft.com/office/officeart/2005/8/quickstyle/simple5" qsCatId="simple" csTypeId="urn:microsoft.com/office/officeart/2005/8/colors/colorful1" csCatId="colorful"/>
      <dgm:spPr/>
      <dgm:t>
        <a:bodyPr/>
        <a:lstStyle/>
        <a:p>
          <a:endParaRPr lang="en-US"/>
        </a:p>
      </dgm:t>
    </dgm:pt>
    <dgm:pt modelId="{50BAB90E-1A6F-4E90-8988-CACD8CAC0F9E}">
      <dgm:prSet custT="1"/>
      <dgm:spPr/>
      <dgm:t>
        <a:bodyPr/>
        <a:lstStyle/>
        <a:p>
          <a:pPr rtl="0"/>
          <a:r>
            <a:rPr lang="en-US" sz="2000" dirty="0" smtClean="0">
              <a:latin typeface="Arial" pitchFamily="34" charset="0"/>
              <a:cs typeface="Arial" pitchFamily="34" charset="0"/>
            </a:rPr>
            <a:t>Who?</a:t>
          </a:r>
          <a:endParaRPr lang="en-US" sz="2000" dirty="0">
            <a:latin typeface="Arial" pitchFamily="34" charset="0"/>
            <a:cs typeface="Arial" pitchFamily="34" charset="0"/>
          </a:endParaRPr>
        </a:p>
      </dgm:t>
    </dgm:pt>
    <dgm:pt modelId="{A008A0C9-95BA-415D-8F63-1D95B42BEB2A}" type="parTrans" cxnId="{92B65D99-315B-4090-A1BA-93E71278E53D}">
      <dgm:prSet/>
      <dgm:spPr/>
      <dgm:t>
        <a:bodyPr/>
        <a:lstStyle/>
        <a:p>
          <a:endParaRPr lang="en-US" sz="2000">
            <a:latin typeface="Arial" pitchFamily="34" charset="0"/>
            <a:cs typeface="Arial" pitchFamily="34" charset="0"/>
          </a:endParaRPr>
        </a:p>
      </dgm:t>
    </dgm:pt>
    <dgm:pt modelId="{39E78AD5-9041-49C5-89D9-EC56F1E5A8D3}" type="sibTrans" cxnId="{92B65D99-315B-4090-A1BA-93E71278E53D}">
      <dgm:prSet/>
      <dgm:spPr/>
      <dgm:t>
        <a:bodyPr/>
        <a:lstStyle/>
        <a:p>
          <a:endParaRPr lang="en-US" sz="2000">
            <a:latin typeface="Arial" pitchFamily="34" charset="0"/>
            <a:cs typeface="Arial" pitchFamily="34" charset="0"/>
          </a:endParaRPr>
        </a:p>
      </dgm:t>
    </dgm:pt>
    <dgm:pt modelId="{EE0646CF-5716-413B-9236-3061A06E3A26}">
      <dgm:prSet custT="1"/>
      <dgm:spPr/>
      <dgm:t>
        <a:bodyPr/>
        <a:lstStyle/>
        <a:p>
          <a:pPr rtl="0"/>
          <a:r>
            <a:rPr lang="en-US" sz="2000" dirty="0" smtClean="0">
              <a:latin typeface="Arial" pitchFamily="34" charset="0"/>
              <a:cs typeface="Arial" pitchFamily="34" charset="0"/>
            </a:rPr>
            <a:t>What?</a:t>
          </a:r>
          <a:endParaRPr lang="en-US" sz="2000" dirty="0">
            <a:latin typeface="Arial" pitchFamily="34" charset="0"/>
            <a:cs typeface="Arial" pitchFamily="34" charset="0"/>
          </a:endParaRPr>
        </a:p>
      </dgm:t>
    </dgm:pt>
    <dgm:pt modelId="{E68D6D68-24BB-401F-AC30-6582393B1ADE}" type="parTrans" cxnId="{1DD7065D-040B-47CB-95F7-8864D65F0191}">
      <dgm:prSet/>
      <dgm:spPr/>
      <dgm:t>
        <a:bodyPr/>
        <a:lstStyle/>
        <a:p>
          <a:endParaRPr lang="en-US" sz="2000">
            <a:latin typeface="Arial" pitchFamily="34" charset="0"/>
            <a:cs typeface="Arial" pitchFamily="34" charset="0"/>
          </a:endParaRPr>
        </a:p>
      </dgm:t>
    </dgm:pt>
    <dgm:pt modelId="{5BD677BC-EC15-47E0-8CB9-593EFA87574A}" type="sibTrans" cxnId="{1DD7065D-040B-47CB-95F7-8864D65F0191}">
      <dgm:prSet/>
      <dgm:spPr/>
      <dgm:t>
        <a:bodyPr/>
        <a:lstStyle/>
        <a:p>
          <a:endParaRPr lang="en-US" sz="2000">
            <a:latin typeface="Arial" pitchFamily="34" charset="0"/>
            <a:cs typeface="Arial" pitchFamily="34" charset="0"/>
          </a:endParaRPr>
        </a:p>
      </dgm:t>
    </dgm:pt>
    <dgm:pt modelId="{BBFFE68A-0CB2-4852-A685-7B255CFEE2F7}">
      <dgm:prSet custT="1"/>
      <dgm:spPr/>
      <dgm:t>
        <a:bodyPr/>
        <a:lstStyle/>
        <a:p>
          <a:pPr rtl="0"/>
          <a:r>
            <a:rPr lang="en-US" sz="2000" dirty="0" smtClean="0">
              <a:latin typeface="Arial" pitchFamily="34" charset="0"/>
              <a:cs typeface="Arial" pitchFamily="34" charset="0"/>
            </a:rPr>
            <a:t>Where?</a:t>
          </a:r>
          <a:endParaRPr lang="en-US" sz="2000" dirty="0">
            <a:latin typeface="Arial" pitchFamily="34" charset="0"/>
            <a:cs typeface="Arial" pitchFamily="34" charset="0"/>
          </a:endParaRPr>
        </a:p>
      </dgm:t>
    </dgm:pt>
    <dgm:pt modelId="{0D728488-943D-4505-ACE2-B8B4C7F1AFC7}" type="parTrans" cxnId="{80E67B12-DEA6-482F-9721-1253E6CA48E6}">
      <dgm:prSet/>
      <dgm:spPr/>
      <dgm:t>
        <a:bodyPr/>
        <a:lstStyle/>
        <a:p>
          <a:endParaRPr lang="en-US" sz="2000">
            <a:latin typeface="Arial" pitchFamily="34" charset="0"/>
            <a:cs typeface="Arial" pitchFamily="34" charset="0"/>
          </a:endParaRPr>
        </a:p>
      </dgm:t>
    </dgm:pt>
    <dgm:pt modelId="{3F15A33E-DFB2-47F2-9224-A83B51A85C63}" type="sibTrans" cxnId="{80E67B12-DEA6-482F-9721-1253E6CA48E6}">
      <dgm:prSet/>
      <dgm:spPr/>
      <dgm:t>
        <a:bodyPr/>
        <a:lstStyle/>
        <a:p>
          <a:endParaRPr lang="en-US" sz="2000">
            <a:latin typeface="Arial" pitchFamily="34" charset="0"/>
            <a:cs typeface="Arial" pitchFamily="34" charset="0"/>
          </a:endParaRPr>
        </a:p>
      </dgm:t>
    </dgm:pt>
    <dgm:pt modelId="{97882889-5993-4D6C-B0A1-FE5F9CB81E54}">
      <dgm:prSet custT="1"/>
      <dgm:spPr/>
      <dgm:t>
        <a:bodyPr/>
        <a:lstStyle/>
        <a:p>
          <a:pPr rtl="0"/>
          <a:r>
            <a:rPr lang="en-US" sz="2000" dirty="0" smtClean="0">
              <a:latin typeface="Arial" pitchFamily="34" charset="0"/>
              <a:cs typeface="Arial" pitchFamily="34" charset="0"/>
            </a:rPr>
            <a:t>When?</a:t>
          </a:r>
          <a:endParaRPr lang="en-US" sz="2000" dirty="0">
            <a:latin typeface="Arial" pitchFamily="34" charset="0"/>
            <a:cs typeface="Arial" pitchFamily="34" charset="0"/>
          </a:endParaRPr>
        </a:p>
      </dgm:t>
    </dgm:pt>
    <dgm:pt modelId="{3DC1A7DE-4CD6-44BA-B383-C0BE27488FCD}" type="parTrans" cxnId="{1ACCDF3D-EFE8-4325-9E44-457A5C8100DA}">
      <dgm:prSet/>
      <dgm:spPr/>
      <dgm:t>
        <a:bodyPr/>
        <a:lstStyle/>
        <a:p>
          <a:endParaRPr lang="en-US" sz="2000">
            <a:latin typeface="Arial" pitchFamily="34" charset="0"/>
            <a:cs typeface="Arial" pitchFamily="34" charset="0"/>
          </a:endParaRPr>
        </a:p>
      </dgm:t>
    </dgm:pt>
    <dgm:pt modelId="{CC28CEDC-CC94-4DC2-9C0D-A30C6213067E}" type="sibTrans" cxnId="{1ACCDF3D-EFE8-4325-9E44-457A5C8100DA}">
      <dgm:prSet/>
      <dgm:spPr/>
      <dgm:t>
        <a:bodyPr/>
        <a:lstStyle/>
        <a:p>
          <a:endParaRPr lang="en-US" sz="2000">
            <a:latin typeface="Arial" pitchFamily="34" charset="0"/>
            <a:cs typeface="Arial" pitchFamily="34" charset="0"/>
          </a:endParaRPr>
        </a:p>
      </dgm:t>
    </dgm:pt>
    <dgm:pt modelId="{0F15F9EA-397C-4842-8A93-86ECC82C69E2}">
      <dgm:prSet custT="1"/>
      <dgm:spPr/>
      <dgm:t>
        <a:bodyPr/>
        <a:lstStyle/>
        <a:p>
          <a:pPr rtl="0"/>
          <a:r>
            <a:rPr lang="en-US" sz="2000" dirty="0" smtClean="0">
              <a:latin typeface="Arial" pitchFamily="34" charset="0"/>
              <a:cs typeface="Arial" pitchFamily="34" charset="0"/>
            </a:rPr>
            <a:t>Why?</a:t>
          </a:r>
          <a:endParaRPr lang="en-US" sz="2000" dirty="0">
            <a:latin typeface="Arial" pitchFamily="34" charset="0"/>
            <a:cs typeface="Arial" pitchFamily="34" charset="0"/>
          </a:endParaRPr>
        </a:p>
      </dgm:t>
    </dgm:pt>
    <dgm:pt modelId="{4C8B07EC-98A3-4117-9F50-1226BCFD4D1C}" type="parTrans" cxnId="{45484DD8-CA44-4354-AF21-C06FABA5D1B5}">
      <dgm:prSet/>
      <dgm:spPr/>
      <dgm:t>
        <a:bodyPr/>
        <a:lstStyle/>
        <a:p>
          <a:endParaRPr lang="en-US" sz="2000">
            <a:latin typeface="Arial" pitchFamily="34" charset="0"/>
            <a:cs typeface="Arial" pitchFamily="34" charset="0"/>
          </a:endParaRPr>
        </a:p>
      </dgm:t>
    </dgm:pt>
    <dgm:pt modelId="{11239E75-999F-4F19-8D3A-3C19E2DEFEA2}" type="sibTrans" cxnId="{45484DD8-CA44-4354-AF21-C06FABA5D1B5}">
      <dgm:prSet/>
      <dgm:spPr/>
      <dgm:t>
        <a:bodyPr/>
        <a:lstStyle/>
        <a:p>
          <a:endParaRPr lang="en-US" sz="2000">
            <a:latin typeface="Arial" pitchFamily="34" charset="0"/>
            <a:cs typeface="Arial" pitchFamily="34" charset="0"/>
          </a:endParaRPr>
        </a:p>
      </dgm:t>
    </dgm:pt>
    <dgm:pt modelId="{48DC9F79-0100-4DA2-AD40-77AC880D77F2}">
      <dgm:prSet custT="1"/>
      <dgm:spPr/>
      <dgm:t>
        <a:bodyPr/>
        <a:lstStyle/>
        <a:p>
          <a:pPr rtl="0"/>
          <a:r>
            <a:rPr lang="en-US" sz="2000" dirty="0" smtClean="0">
              <a:latin typeface="Arial" pitchFamily="34" charset="0"/>
              <a:cs typeface="Arial" pitchFamily="34" charset="0"/>
            </a:rPr>
            <a:t>How?</a:t>
          </a:r>
          <a:endParaRPr lang="en-US" sz="2000" dirty="0">
            <a:latin typeface="Arial" pitchFamily="34" charset="0"/>
            <a:cs typeface="Arial" pitchFamily="34" charset="0"/>
          </a:endParaRPr>
        </a:p>
      </dgm:t>
    </dgm:pt>
    <dgm:pt modelId="{BCBF2EC7-150D-4DC2-997A-AECEB3811072}" type="parTrans" cxnId="{4D1AD459-FACE-47C0-88E0-F2E4449AA208}">
      <dgm:prSet/>
      <dgm:spPr/>
      <dgm:t>
        <a:bodyPr/>
        <a:lstStyle/>
        <a:p>
          <a:endParaRPr lang="en-US" sz="2000">
            <a:latin typeface="Arial" pitchFamily="34" charset="0"/>
            <a:cs typeface="Arial" pitchFamily="34" charset="0"/>
          </a:endParaRPr>
        </a:p>
      </dgm:t>
    </dgm:pt>
    <dgm:pt modelId="{2B77B9DA-AC3C-4132-BB86-B57A7B6DF0D5}" type="sibTrans" cxnId="{4D1AD459-FACE-47C0-88E0-F2E4449AA208}">
      <dgm:prSet/>
      <dgm:spPr/>
      <dgm:t>
        <a:bodyPr/>
        <a:lstStyle/>
        <a:p>
          <a:endParaRPr lang="en-US" sz="2000">
            <a:latin typeface="Arial" pitchFamily="34" charset="0"/>
            <a:cs typeface="Arial" pitchFamily="34" charset="0"/>
          </a:endParaRPr>
        </a:p>
      </dgm:t>
    </dgm:pt>
    <dgm:pt modelId="{55CA2732-1660-4AAD-958B-F5363C3FAE00}" type="pres">
      <dgm:prSet presAssocID="{7D7424E7-31EA-40B8-AF56-00B2819332AD}" presName="diagram" presStyleCnt="0">
        <dgm:presLayoutVars>
          <dgm:dir/>
          <dgm:resizeHandles val="exact"/>
        </dgm:presLayoutVars>
      </dgm:prSet>
      <dgm:spPr/>
      <dgm:t>
        <a:bodyPr/>
        <a:lstStyle/>
        <a:p>
          <a:endParaRPr lang="en-US"/>
        </a:p>
      </dgm:t>
    </dgm:pt>
    <dgm:pt modelId="{ED62A288-1A80-45A3-BEED-B1761E11F3D2}" type="pres">
      <dgm:prSet presAssocID="{50BAB90E-1A6F-4E90-8988-CACD8CAC0F9E}" presName="node" presStyleLbl="node1" presStyleIdx="0" presStyleCnt="6">
        <dgm:presLayoutVars>
          <dgm:bulletEnabled val="1"/>
        </dgm:presLayoutVars>
      </dgm:prSet>
      <dgm:spPr/>
      <dgm:t>
        <a:bodyPr/>
        <a:lstStyle/>
        <a:p>
          <a:endParaRPr lang="en-US"/>
        </a:p>
      </dgm:t>
    </dgm:pt>
    <dgm:pt modelId="{D3CACE2E-560A-4FE2-8E14-ED8FB1FA4B9C}" type="pres">
      <dgm:prSet presAssocID="{39E78AD5-9041-49C5-89D9-EC56F1E5A8D3}" presName="sibTrans" presStyleCnt="0"/>
      <dgm:spPr/>
    </dgm:pt>
    <dgm:pt modelId="{4FFF5305-AFD9-4A82-BDFD-77AB01E02F4A}" type="pres">
      <dgm:prSet presAssocID="{EE0646CF-5716-413B-9236-3061A06E3A26}" presName="node" presStyleLbl="node1" presStyleIdx="1" presStyleCnt="6" custLinFactNeighborX="5553">
        <dgm:presLayoutVars>
          <dgm:bulletEnabled val="1"/>
        </dgm:presLayoutVars>
      </dgm:prSet>
      <dgm:spPr/>
      <dgm:t>
        <a:bodyPr/>
        <a:lstStyle/>
        <a:p>
          <a:endParaRPr lang="en-US"/>
        </a:p>
      </dgm:t>
    </dgm:pt>
    <dgm:pt modelId="{360CE60F-8987-48AE-A9AC-1BA7C2BD1EBD}" type="pres">
      <dgm:prSet presAssocID="{5BD677BC-EC15-47E0-8CB9-593EFA87574A}" presName="sibTrans" presStyleCnt="0"/>
      <dgm:spPr/>
    </dgm:pt>
    <dgm:pt modelId="{11AE83BB-F36A-4EC2-9E68-4ED2E3B45A51}" type="pres">
      <dgm:prSet presAssocID="{BBFFE68A-0CB2-4852-A685-7B255CFEE2F7}" presName="node" presStyleLbl="node1" presStyleIdx="2" presStyleCnt="6">
        <dgm:presLayoutVars>
          <dgm:bulletEnabled val="1"/>
        </dgm:presLayoutVars>
      </dgm:prSet>
      <dgm:spPr/>
      <dgm:t>
        <a:bodyPr/>
        <a:lstStyle/>
        <a:p>
          <a:endParaRPr lang="en-US"/>
        </a:p>
      </dgm:t>
    </dgm:pt>
    <dgm:pt modelId="{DA14FE32-0EB4-42CE-99BF-4096CE6F5E48}" type="pres">
      <dgm:prSet presAssocID="{3F15A33E-DFB2-47F2-9224-A83B51A85C63}" presName="sibTrans" presStyleCnt="0"/>
      <dgm:spPr/>
    </dgm:pt>
    <dgm:pt modelId="{DFA71FD0-05B3-46B6-84AF-2185E82ACF4D}" type="pres">
      <dgm:prSet presAssocID="{97882889-5993-4D6C-B0A1-FE5F9CB81E54}" presName="node" presStyleLbl="node1" presStyleIdx="3" presStyleCnt="6">
        <dgm:presLayoutVars>
          <dgm:bulletEnabled val="1"/>
        </dgm:presLayoutVars>
      </dgm:prSet>
      <dgm:spPr/>
      <dgm:t>
        <a:bodyPr/>
        <a:lstStyle/>
        <a:p>
          <a:endParaRPr lang="en-US"/>
        </a:p>
      </dgm:t>
    </dgm:pt>
    <dgm:pt modelId="{12621E88-FC56-4472-8138-2310F31175DB}" type="pres">
      <dgm:prSet presAssocID="{CC28CEDC-CC94-4DC2-9C0D-A30C6213067E}" presName="sibTrans" presStyleCnt="0"/>
      <dgm:spPr/>
    </dgm:pt>
    <dgm:pt modelId="{ACD0B194-A1E0-41B6-80E0-6192CF6F3F2C}" type="pres">
      <dgm:prSet presAssocID="{0F15F9EA-397C-4842-8A93-86ECC82C69E2}" presName="node" presStyleLbl="node1" presStyleIdx="4" presStyleCnt="6">
        <dgm:presLayoutVars>
          <dgm:bulletEnabled val="1"/>
        </dgm:presLayoutVars>
      </dgm:prSet>
      <dgm:spPr/>
      <dgm:t>
        <a:bodyPr/>
        <a:lstStyle/>
        <a:p>
          <a:endParaRPr lang="en-US"/>
        </a:p>
      </dgm:t>
    </dgm:pt>
    <dgm:pt modelId="{D061BD0A-071D-49A4-B028-9C8C67327553}" type="pres">
      <dgm:prSet presAssocID="{11239E75-999F-4F19-8D3A-3C19E2DEFEA2}" presName="sibTrans" presStyleCnt="0"/>
      <dgm:spPr/>
    </dgm:pt>
    <dgm:pt modelId="{93BCD331-6D4E-41A5-8A0E-586788D9B6DD}" type="pres">
      <dgm:prSet presAssocID="{48DC9F79-0100-4DA2-AD40-77AC880D77F2}" presName="node" presStyleLbl="node1" presStyleIdx="5" presStyleCnt="6">
        <dgm:presLayoutVars>
          <dgm:bulletEnabled val="1"/>
        </dgm:presLayoutVars>
      </dgm:prSet>
      <dgm:spPr/>
      <dgm:t>
        <a:bodyPr/>
        <a:lstStyle/>
        <a:p>
          <a:endParaRPr lang="en-US"/>
        </a:p>
      </dgm:t>
    </dgm:pt>
  </dgm:ptLst>
  <dgm:cxnLst>
    <dgm:cxn modelId="{1DD7065D-040B-47CB-95F7-8864D65F0191}" srcId="{7D7424E7-31EA-40B8-AF56-00B2819332AD}" destId="{EE0646CF-5716-413B-9236-3061A06E3A26}" srcOrd="1" destOrd="0" parTransId="{E68D6D68-24BB-401F-AC30-6582393B1ADE}" sibTransId="{5BD677BC-EC15-47E0-8CB9-593EFA87574A}"/>
    <dgm:cxn modelId="{718E23EB-EE84-41A8-AAF6-AC2176579A2A}" type="presOf" srcId="{50BAB90E-1A6F-4E90-8988-CACD8CAC0F9E}" destId="{ED62A288-1A80-45A3-BEED-B1761E11F3D2}" srcOrd="0" destOrd="0" presId="urn:microsoft.com/office/officeart/2005/8/layout/default"/>
    <dgm:cxn modelId="{1ACCDF3D-EFE8-4325-9E44-457A5C8100DA}" srcId="{7D7424E7-31EA-40B8-AF56-00B2819332AD}" destId="{97882889-5993-4D6C-B0A1-FE5F9CB81E54}" srcOrd="3" destOrd="0" parTransId="{3DC1A7DE-4CD6-44BA-B383-C0BE27488FCD}" sibTransId="{CC28CEDC-CC94-4DC2-9C0D-A30C6213067E}"/>
    <dgm:cxn modelId="{80E67B12-DEA6-482F-9721-1253E6CA48E6}" srcId="{7D7424E7-31EA-40B8-AF56-00B2819332AD}" destId="{BBFFE68A-0CB2-4852-A685-7B255CFEE2F7}" srcOrd="2" destOrd="0" parTransId="{0D728488-943D-4505-ACE2-B8B4C7F1AFC7}" sibTransId="{3F15A33E-DFB2-47F2-9224-A83B51A85C63}"/>
    <dgm:cxn modelId="{4D1AD459-FACE-47C0-88E0-F2E4449AA208}" srcId="{7D7424E7-31EA-40B8-AF56-00B2819332AD}" destId="{48DC9F79-0100-4DA2-AD40-77AC880D77F2}" srcOrd="5" destOrd="0" parTransId="{BCBF2EC7-150D-4DC2-997A-AECEB3811072}" sibTransId="{2B77B9DA-AC3C-4132-BB86-B57A7B6DF0D5}"/>
    <dgm:cxn modelId="{92B65D99-315B-4090-A1BA-93E71278E53D}" srcId="{7D7424E7-31EA-40B8-AF56-00B2819332AD}" destId="{50BAB90E-1A6F-4E90-8988-CACD8CAC0F9E}" srcOrd="0" destOrd="0" parTransId="{A008A0C9-95BA-415D-8F63-1D95B42BEB2A}" sibTransId="{39E78AD5-9041-49C5-89D9-EC56F1E5A8D3}"/>
    <dgm:cxn modelId="{A649C6A4-3753-4895-823B-913E46AB5B56}" type="presOf" srcId="{97882889-5993-4D6C-B0A1-FE5F9CB81E54}" destId="{DFA71FD0-05B3-46B6-84AF-2185E82ACF4D}" srcOrd="0" destOrd="0" presId="urn:microsoft.com/office/officeart/2005/8/layout/default"/>
    <dgm:cxn modelId="{E7B4DAC2-7FD4-49F5-B9C4-2C02B6F976C2}" type="presOf" srcId="{EE0646CF-5716-413B-9236-3061A06E3A26}" destId="{4FFF5305-AFD9-4A82-BDFD-77AB01E02F4A}" srcOrd="0" destOrd="0" presId="urn:microsoft.com/office/officeart/2005/8/layout/default"/>
    <dgm:cxn modelId="{45484DD8-CA44-4354-AF21-C06FABA5D1B5}" srcId="{7D7424E7-31EA-40B8-AF56-00B2819332AD}" destId="{0F15F9EA-397C-4842-8A93-86ECC82C69E2}" srcOrd="4" destOrd="0" parTransId="{4C8B07EC-98A3-4117-9F50-1226BCFD4D1C}" sibTransId="{11239E75-999F-4F19-8D3A-3C19E2DEFEA2}"/>
    <dgm:cxn modelId="{789EB5AD-F9C5-4BCC-B02B-6595375C9D7C}" type="presOf" srcId="{0F15F9EA-397C-4842-8A93-86ECC82C69E2}" destId="{ACD0B194-A1E0-41B6-80E0-6192CF6F3F2C}" srcOrd="0" destOrd="0" presId="urn:microsoft.com/office/officeart/2005/8/layout/default"/>
    <dgm:cxn modelId="{50C4E7D2-BBFB-41A0-B338-BBA608B7ADA2}" type="presOf" srcId="{7D7424E7-31EA-40B8-AF56-00B2819332AD}" destId="{55CA2732-1660-4AAD-958B-F5363C3FAE00}" srcOrd="0" destOrd="0" presId="urn:microsoft.com/office/officeart/2005/8/layout/default"/>
    <dgm:cxn modelId="{AE91D125-F5F1-47A4-BC54-23F79A6BE5FF}" type="presOf" srcId="{48DC9F79-0100-4DA2-AD40-77AC880D77F2}" destId="{93BCD331-6D4E-41A5-8A0E-586788D9B6DD}" srcOrd="0" destOrd="0" presId="urn:microsoft.com/office/officeart/2005/8/layout/default"/>
    <dgm:cxn modelId="{C9E3DAF6-CC35-4456-A8EA-852C41A1B9E6}" type="presOf" srcId="{BBFFE68A-0CB2-4852-A685-7B255CFEE2F7}" destId="{11AE83BB-F36A-4EC2-9E68-4ED2E3B45A51}" srcOrd="0" destOrd="0" presId="urn:microsoft.com/office/officeart/2005/8/layout/default"/>
    <dgm:cxn modelId="{77C20069-BDBC-4435-B55C-3F93FC7E1224}" type="presParOf" srcId="{55CA2732-1660-4AAD-958B-F5363C3FAE00}" destId="{ED62A288-1A80-45A3-BEED-B1761E11F3D2}" srcOrd="0" destOrd="0" presId="urn:microsoft.com/office/officeart/2005/8/layout/default"/>
    <dgm:cxn modelId="{D9123C1E-EC3E-4980-B399-D47C41E33626}" type="presParOf" srcId="{55CA2732-1660-4AAD-958B-F5363C3FAE00}" destId="{D3CACE2E-560A-4FE2-8E14-ED8FB1FA4B9C}" srcOrd="1" destOrd="0" presId="urn:microsoft.com/office/officeart/2005/8/layout/default"/>
    <dgm:cxn modelId="{1E942242-1CCE-4B48-9A0C-BE6EF6A79889}" type="presParOf" srcId="{55CA2732-1660-4AAD-958B-F5363C3FAE00}" destId="{4FFF5305-AFD9-4A82-BDFD-77AB01E02F4A}" srcOrd="2" destOrd="0" presId="urn:microsoft.com/office/officeart/2005/8/layout/default"/>
    <dgm:cxn modelId="{1E569F90-0678-4B59-8F1E-C6398805026B}" type="presParOf" srcId="{55CA2732-1660-4AAD-958B-F5363C3FAE00}" destId="{360CE60F-8987-48AE-A9AC-1BA7C2BD1EBD}" srcOrd="3" destOrd="0" presId="urn:microsoft.com/office/officeart/2005/8/layout/default"/>
    <dgm:cxn modelId="{BF95E76B-894D-459A-A48B-582F40D7C7C2}" type="presParOf" srcId="{55CA2732-1660-4AAD-958B-F5363C3FAE00}" destId="{11AE83BB-F36A-4EC2-9E68-4ED2E3B45A51}" srcOrd="4" destOrd="0" presId="urn:microsoft.com/office/officeart/2005/8/layout/default"/>
    <dgm:cxn modelId="{5E68A771-AD7C-4DB9-8F01-A12A072B79FB}" type="presParOf" srcId="{55CA2732-1660-4AAD-958B-F5363C3FAE00}" destId="{DA14FE32-0EB4-42CE-99BF-4096CE6F5E48}" srcOrd="5" destOrd="0" presId="urn:microsoft.com/office/officeart/2005/8/layout/default"/>
    <dgm:cxn modelId="{ADC0EFB1-583C-41A2-B889-2D585B4000A4}" type="presParOf" srcId="{55CA2732-1660-4AAD-958B-F5363C3FAE00}" destId="{DFA71FD0-05B3-46B6-84AF-2185E82ACF4D}" srcOrd="6" destOrd="0" presId="urn:microsoft.com/office/officeart/2005/8/layout/default"/>
    <dgm:cxn modelId="{0AFBF60E-2550-45D3-81B8-1CD78B5E3626}" type="presParOf" srcId="{55CA2732-1660-4AAD-958B-F5363C3FAE00}" destId="{12621E88-FC56-4472-8138-2310F31175DB}" srcOrd="7" destOrd="0" presId="urn:microsoft.com/office/officeart/2005/8/layout/default"/>
    <dgm:cxn modelId="{A240E0CE-F81C-49CF-8598-9992A0260136}" type="presParOf" srcId="{55CA2732-1660-4AAD-958B-F5363C3FAE00}" destId="{ACD0B194-A1E0-41B6-80E0-6192CF6F3F2C}" srcOrd="8" destOrd="0" presId="urn:microsoft.com/office/officeart/2005/8/layout/default"/>
    <dgm:cxn modelId="{2CE47CB0-C994-4ADB-A226-20FB4ED0B508}" type="presParOf" srcId="{55CA2732-1660-4AAD-958B-F5363C3FAE00}" destId="{D061BD0A-071D-49A4-B028-9C8C67327553}" srcOrd="9" destOrd="0" presId="urn:microsoft.com/office/officeart/2005/8/layout/default"/>
    <dgm:cxn modelId="{6208B040-828E-4B8C-8CCF-7E80C1A2CE57}" type="presParOf" srcId="{55CA2732-1660-4AAD-958B-F5363C3FAE00}" destId="{93BCD331-6D4E-41A5-8A0E-586788D9B6DD}" srcOrd="10" destOrd="0" presId="urn:microsoft.com/office/officeart/2005/8/layout/default"/>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D62A288-1A80-45A3-BEED-B1761E11F3D2}">
      <dsp:nvSpPr>
        <dsp:cNvPr id="0" name=""/>
        <dsp:cNvSpPr/>
      </dsp:nvSpPr>
      <dsp:spPr>
        <a:xfrm>
          <a:off x="353" y="374079"/>
          <a:ext cx="1378520" cy="827112"/>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latin typeface="Arial" pitchFamily="34" charset="0"/>
              <a:cs typeface="Arial" pitchFamily="34" charset="0"/>
            </a:rPr>
            <a:t>Who?</a:t>
          </a:r>
          <a:endParaRPr lang="en-US" sz="2000" kern="1200" dirty="0">
            <a:latin typeface="Arial" pitchFamily="34" charset="0"/>
            <a:cs typeface="Arial" pitchFamily="34" charset="0"/>
          </a:endParaRPr>
        </a:p>
      </dsp:txBody>
      <dsp:txXfrm>
        <a:off x="353" y="374079"/>
        <a:ext cx="1378520" cy="827112"/>
      </dsp:txXfrm>
    </dsp:sp>
    <dsp:sp modelId="{4FFF5305-AFD9-4A82-BDFD-77AB01E02F4A}">
      <dsp:nvSpPr>
        <dsp:cNvPr id="0" name=""/>
        <dsp:cNvSpPr/>
      </dsp:nvSpPr>
      <dsp:spPr>
        <a:xfrm>
          <a:off x="1517079" y="374079"/>
          <a:ext cx="1378520" cy="827112"/>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latin typeface="Arial" pitchFamily="34" charset="0"/>
              <a:cs typeface="Arial" pitchFamily="34" charset="0"/>
            </a:rPr>
            <a:t>What?</a:t>
          </a:r>
          <a:endParaRPr lang="en-US" sz="2000" kern="1200" dirty="0">
            <a:latin typeface="Arial" pitchFamily="34" charset="0"/>
            <a:cs typeface="Arial" pitchFamily="34" charset="0"/>
          </a:endParaRPr>
        </a:p>
      </dsp:txBody>
      <dsp:txXfrm>
        <a:off x="1517079" y="374079"/>
        <a:ext cx="1378520" cy="827112"/>
      </dsp:txXfrm>
    </dsp:sp>
    <dsp:sp modelId="{11AE83BB-F36A-4EC2-9E68-4ED2E3B45A51}">
      <dsp:nvSpPr>
        <dsp:cNvPr id="0" name=""/>
        <dsp:cNvSpPr/>
      </dsp:nvSpPr>
      <dsp:spPr>
        <a:xfrm>
          <a:off x="353" y="1339043"/>
          <a:ext cx="1378520" cy="827112"/>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latin typeface="Arial" pitchFamily="34" charset="0"/>
              <a:cs typeface="Arial" pitchFamily="34" charset="0"/>
            </a:rPr>
            <a:t>Where?</a:t>
          </a:r>
          <a:endParaRPr lang="en-US" sz="2000" kern="1200" dirty="0">
            <a:latin typeface="Arial" pitchFamily="34" charset="0"/>
            <a:cs typeface="Arial" pitchFamily="34" charset="0"/>
          </a:endParaRPr>
        </a:p>
      </dsp:txBody>
      <dsp:txXfrm>
        <a:off x="353" y="1339043"/>
        <a:ext cx="1378520" cy="827112"/>
      </dsp:txXfrm>
    </dsp:sp>
    <dsp:sp modelId="{DFA71FD0-05B3-46B6-84AF-2185E82ACF4D}">
      <dsp:nvSpPr>
        <dsp:cNvPr id="0" name=""/>
        <dsp:cNvSpPr/>
      </dsp:nvSpPr>
      <dsp:spPr>
        <a:xfrm>
          <a:off x="1516726" y="1339043"/>
          <a:ext cx="1378520" cy="827112"/>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latin typeface="Arial" pitchFamily="34" charset="0"/>
              <a:cs typeface="Arial" pitchFamily="34" charset="0"/>
            </a:rPr>
            <a:t>When?</a:t>
          </a:r>
          <a:endParaRPr lang="en-US" sz="2000" kern="1200" dirty="0">
            <a:latin typeface="Arial" pitchFamily="34" charset="0"/>
            <a:cs typeface="Arial" pitchFamily="34" charset="0"/>
          </a:endParaRPr>
        </a:p>
      </dsp:txBody>
      <dsp:txXfrm>
        <a:off x="1516726" y="1339043"/>
        <a:ext cx="1378520" cy="827112"/>
      </dsp:txXfrm>
    </dsp:sp>
    <dsp:sp modelId="{ACD0B194-A1E0-41B6-80E0-6192CF6F3F2C}">
      <dsp:nvSpPr>
        <dsp:cNvPr id="0" name=""/>
        <dsp:cNvSpPr/>
      </dsp:nvSpPr>
      <dsp:spPr>
        <a:xfrm>
          <a:off x="353" y="2304008"/>
          <a:ext cx="1378520" cy="827112"/>
        </a:xfrm>
        <a:prstGeom prst="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latin typeface="Arial" pitchFamily="34" charset="0"/>
              <a:cs typeface="Arial" pitchFamily="34" charset="0"/>
            </a:rPr>
            <a:t>Why?</a:t>
          </a:r>
          <a:endParaRPr lang="en-US" sz="2000" kern="1200" dirty="0">
            <a:latin typeface="Arial" pitchFamily="34" charset="0"/>
            <a:cs typeface="Arial" pitchFamily="34" charset="0"/>
          </a:endParaRPr>
        </a:p>
      </dsp:txBody>
      <dsp:txXfrm>
        <a:off x="353" y="2304008"/>
        <a:ext cx="1378520" cy="827112"/>
      </dsp:txXfrm>
    </dsp:sp>
    <dsp:sp modelId="{93BCD331-6D4E-41A5-8A0E-586788D9B6DD}">
      <dsp:nvSpPr>
        <dsp:cNvPr id="0" name=""/>
        <dsp:cNvSpPr/>
      </dsp:nvSpPr>
      <dsp:spPr>
        <a:xfrm>
          <a:off x="1516726" y="2304008"/>
          <a:ext cx="1378520" cy="827112"/>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latin typeface="Arial" pitchFamily="34" charset="0"/>
              <a:cs typeface="Arial" pitchFamily="34" charset="0"/>
            </a:rPr>
            <a:t>How?</a:t>
          </a:r>
          <a:endParaRPr lang="en-US" sz="2000" kern="1200" dirty="0">
            <a:latin typeface="Arial" pitchFamily="34" charset="0"/>
            <a:cs typeface="Arial" pitchFamily="34" charset="0"/>
          </a:endParaRPr>
        </a:p>
      </dsp:txBody>
      <dsp:txXfrm>
        <a:off x="1516726" y="2304008"/>
        <a:ext cx="1378520" cy="82711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sz="quarter" idx="1"/>
          </p:nvPr>
        </p:nvSpPr>
        <p:spPr>
          <a:xfrm>
            <a:off x="4142962" y="0"/>
            <a:ext cx="3170583" cy="480388"/>
          </a:xfrm>
          <a:prstGeom prst="rect">
            <a:avLst/>
          </a:prstGeom>
        </p:spPr>
        <p:txBody>
          <a:bodyPr vert="horz" lIns="94851" tIns="47425" rIns="94851" bIns="47425" rtlCol="0"/>
          <a:lstStyle>
            <a:lvl1pPr algn="r">
              <a:defRPr sz="1200"/>
            </a:lvl1pPr>
          </a:lstStyle>
          <a:p>
            <a:fld id="{4E737FC4-23F9-4780-B807-CAD4D143A4D8}" type="datetimeFigureOut">
              <a:rPr lang="en-US" smtClean="0"/>
              <a:t>8/4/2010</a:t>
            </a:fld>
            <a:endParaRPr lang="en-US"/>
          </a:p>
        </p:txBody>
      </p:sp>
      <p:sp>
        <p:nvSpPr>
          <p:cNvPr id="4" name="Footer Placeholder 3"/>
          <p:cNvSpPr>
            <a:spLocks noGrp="1"/>
          </p:cNvSpPr>
          <p:nvPr>
            <p:ph type="ftr" sz="quarter" idx="2"/>
          </p:nvPr>
        </p:nvSpPr>
        <p:spPr>
          <a:xfrm>
            <a:off x="0" y="9119173"/>
            <a:ext cx="3170583" cy="480388"/>
          </a:xfrm>
          <a:prstGeom prst="rect">
            <a:avLst/>
          </a:prstGeom>
        </p:spPr>
        <p:txBody>
          <a:bodyPr vert="horz" lIns="94851" tIns="47425" rIns="94851" bIns="47425" rtlCol="0" anchor="b"/>
          <a:lstStyle>
            <a:lvl1pPr algn="l">
              <a:defRPr sz="1200"/>
            </a:lvl1pPr>
          </a:lstStyle>
          <a:p>
            <a:endParaRPr lang="en-US"/>
          </a:p>
        </p:txBody>
      </p:sp>
      <p:sp>
        <p:nvSpPr>
          <p:cNvPr id="5" name="Slide Number Placeholder 4"/>
          <p:cNvSpPr>
            <a:spLocks noGrp="1"/>
          </p:cNvSpPr>
          <p:nvPr>
            <p:ph type="sldNum" sz="quarter" idx="3"/>
          </p:nvPr>
        </p:nvSpPr>
        <p:spPr>
          <a:xfrm>
            <a:off x="4142962" y="9119173"/>
            <a:ext cx="3170583" cy="480388"/>
          </a:xfrm>
          <a:prstGeom prst="rect">
            <a:avLst/>
          </a:prstGeom>
        </p:spPr>
        <p:txBody>
          <a:bodyPr vert="horz" lIns="94851" tIns="47425" rIns="94851" bIns="47425" rtlCol="0" anchor="b"/>
          <a:lstStyle>
            <a:lvl1pPr algn="r">
              <a:defRPr sz="1200"/>
            </a:lvl1pPr>
          </a:lstStyle>
          <a:p>
            <a:fld id="{4645EB15-EE7F-4160-9007-976D8C3D6BE6}"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1509D337-1A0B-4666-B39E-CEE7CFE21FA5}" type="datetimeFigureOut">
              <a:rPr lang="en-US" smtClean="0"/>
              <a:pPr/>
              <a:t>8/4/2010</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2D1B9573-119D-4AB1-8ED1-9FDBEA0DDEC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leadingforloyalty.com/action_plan_for_team_building.html"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en.wikipedia.org/wiki/Henry_Gantt"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en.wikipedia.org/wiki/Groupware"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earchsoftwarequality.techtarget.com/sDefinition/0,,sid92_gci331397,00.html"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Welcome to Working In Teams:</a:t>
            </a:r>
            <a:r>
              <a:rPr lang="en-US" baseline="0" dirty="0" smtClean="0"/>
              <a:t> Unit 3  Initial Tools for Teaming: Ground Rules and Action Plans</a:t>
            </a:r>
            <a:endParaRPr lang="en-US" dirty="0"/>
          </a:p>
        </p:txBody>
      </p:sp>
      <p:sp>
        <p:nvSpPr>
          <p:cNvPr id="4" name="Slide Number Placeholder 3"/>
          <p:cNvSpPr>
            <a:spLocks noGrp="1"/>
          </p:cNvSpPr>
          <p:nvPr>
            <p:ph type="sldNum" sz="quarter" idx="10"/>
          </p:nvPr>
        </p:nvSpPr>
        <p:spPr/>
        <p:txBody>
          <a:bodyPr/>
          <a:lstStyle/>
          <a:p>
            <a:fld id="{2D1B9573-119D-4AB1-8ED1-9FDBEA0DDEC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Activity I: Developing Ground Rules-Personal Reflection</a:t>
            </a:r>
          </a:p>
          <a:p>
            <a:endParaRPr lang="en-US" dirty="0" smtClean="0"/>
          </a:p>
          <a:p>
            <a:pPr>
              <a:buNone/>
            </a:pPr>
            <a:r>
              <a:rPr lang="en-US" dirty="0" smtClean="0"/>
              <a:t>FIRST, Consider a team you were a member of that was a very positive and successful team experience. List between 4 and 6 key reasons you believe that team experience to be positive and successful.</a:t>
            </a:r>
          </a:p>
          <a:p>
            <a:pPr>
              <a:buNone/>
            </a:pPr>
            <a:r>
              <a:rPr lang="en-US" dirty="0" smtClean="0"/>
              <a:t>Next, consider a team you were a member of that was not a positive nor a successful team experience.  List between 4 and 6  key reasons you believe that team experience to be neither positive nor successful.  </a:t>
            </a:r>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2D1B9573-119D-4AB1-8ED1-9FDBEA0DDEC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Activity I: Developing Ground Rules-Personal Research </a:t>
            </a:r>
          </a:p>
          <a:p>
            <a:endParaRPr lang="en-US" dirty="0" smtClean="0"/>
          </a:p>
          <a:p>
            <a:pPr>
              <a:buNone/>
            </a:pPr>
            <a:r>
              <a:rPr lang="en-US" dirty="0" smtClean="0"/>
              <a:t>Now that you have reflected on your own experiences with teams, both positive and not so positive, spend some time researching what others have provided as  guidelines or ground rules for working in teams.  Write an abstract (200 words maximum) that displays insights from two independent reference sources.  </a:t>
            </a:r>
          </a:p>
          <a:p>
            <a:pPr>
              <a:buNone/>
            </a:pPr>
            <a:r>
              <a:rPr lang="en-US" dirty="0" smtClean="0"/>
              <a:t>Next, develop a listing of 6 key ground rules that you would recommend be considered by your next team.  And you should do this having reflected on your experiences with positive and not so positive teams and the experience you gained from the research</a:t>
            </a:r>
            <a:r>
              <a:rPr lang="en-US" baseline="0" dirty="0" smtClean="0"/>
              <a:t> on this topic. </a:t>
            </a:r>
            <a:r>
              <a:rPr lang="en-US" dirty="0" smtClean="0"/>
              <a:t> </a:t>
            </a:r>
          </a:p>
          <a:p>
            <a:endParaRPr lang="en-US" dirty="0"/>
          </a:p>
        </p:txBody>
      </p:sp>
      <p:sp>
        <p:nvSpPr>
          <p:cNvPr id="4" name="Slide Number Placeholder 3"/>
          <p:cNvSpPr>
            <a:spLocks noGrp="1"/>
          </p:cNvSpPr>
          <p:nvPr>
            <p:ph type="sldNum" sz="quarter" idx="10"/>
          </p:nvPr>
        </p:nvSpPr>
        <p:spPr/>
        <p:txBody>
          <a:bodyPr/>
          <a:lstStyle/>
          <a:p>
            <a:fld id="{2D1B9573-119D-4AB1-8ED1-9FDBEA0DDEC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66529">
              <a:defRPr/>
            </a:pPr>
            <a:r>
              <a:rPr lang="en-US" dirty="0" smtClean="0"/>
              <a:t>Why create an action plan?  To paraphrase Benjamin Franklin, If you fail to plan, you plan to fail.  The action plan should drives the initial action by the team.  It should clarify the mission and end goal of the team and designate specific tasks with specific dates and specific people responsible.</a:t>
            </a:r>
          </a:p>
          <a:p>
            <a:pPr defTabSz="966529">
              <a:defRPr/>
            </a:pPr>
            <a:endParaRPr lang="en-US" b="1" u="sng" dirty="0" smtClean="0">
              <a:hlinkClick r:id="rId3"/>
            </a:endParaRPr>
          </a:p>
          <a:p>
            <a:pPr defTabSz="966529">
              <a:defRPr/>
            </a:pPr>
            <a:endParaRPr lang="en-US" b="1" u="sng" dirty="0" smtClean="0">
              <a:latin typeface="Arial" pitchFamily="34" charset="0"/>
              <a:cs typeface="Arial" pitchFamily="34" charset="0"/>
              <a:hlinkClick r:id="rId3"/>
            </a:endParaRPr>
          </a:p>
        </p:txBody>
      </p:sp>
      <p:sp>
        <p:nvSpPr>
          <p:cNvPr id="4" name="Slide Number Placeholder 3"/>
          <p:cNvSpPr>
            <a:spLocks noGrp="1"/>
          </p:cNvSpPr>
          <p:nvPr>
            <p:ph type="sldNum" sz="quarter" idx="10"/>
          </p:nvPr>
        </p:nvSpPr>
        <p:spPr/>
        <p:txBody>
          <a:bodyPr/>
          <a:lstStyle/>
          <a:p>
            <a:fld id="{2D1B9573-119D-4AB1-8ED1-9FDBEA0DDEC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that you have set clear team ground rules and know </a:t>
            </a:r>
            <a:r>
              <a:rPr lang="en-US" i="1" dirty="0" smtClean="0"/>
              <a:t>how</a:t>
            </a:r>
            <a:r>
              <a:rPr lang="en-US" dirty="0" smtClean="0"/>
              <a:t> the team is going to work together, it is important to take the time to be clear on </a:t>
            </a:r>
            <a:r>
              <a:rPr lang="en-US" i="1" dirty="0" smtClean="0"/>
              <a:t>what</a:t>
            </a:r>
            <a:r>
              <a:rPr lang="en-US" dirty="0" smtClean="0"/>
              <a:t> the team is going to work on – it can be as simple as a clearly defined SMART goal or as complex as the project scope for a multi-year, multi-phased, global initiative.</a:t>
            </a:r>
          </a:p>
          <a:p>
            <a:endParaRPr lang="en-US" dirty="0" smtClean="0"/>
          </a:p>
          <a:p>
            <a:r>
              <a:rPr lang="en-US" dirty="0" smtClean="0"/>
              <a:t>What is key here is that whatever you are working on, the team is clear regarding what the exact goal is or what the parameters or scope of the project is. This sets the same expectations for all team members allowing everyone to understand and work to the same end.  Also the more you understand your goal the more comfortable you will feel undertaking it.  Take the time up front to clarify this by asking the simple questions – Who, What, Where, When and How?  This is the basis for developing your team’s Action Plan.</a:t>
            </a:r>
          </a:p>
          <a:p>
            <a:endParaRPr lang="en-US" dirty="0" smtClean="0"/>
          </a:p>
          <a:p>
            <a:r>
              <a:rPr lang="en-US" dirty="0" smtClean="0"/>
              <a:t>Include not only what is part of the goal but what is NOT part of the goal or in scope.  This will also decrease misunderstanding and wasted effort if a team member, with good intent, puts effort towards work that does not fall within the goal. </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2D1B9573-119D-4AB1-8ED1-9FDBEA0DDEC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smtClean="0"/>
              <a:t>Ther</a:t>
            </a:r>
            <a:r>
              <a:rPr lang="en-US" baseline="0" dirty="0" smtClean="0"/>
              <a:t>e are many types of plans that can fall under the umbrella of action plans- a basic action plan template that states who/what/where/when/how that can be used as a reference and updated as you go, like this one.  There are Work Breakdown Structures, Pert Charts, Gantt Charts and other project management frameworks used in project management.  There are also project management software packages like MS Project, that can show actions, resources, timeframes, milestones, critical paths, cost tracking and produce a number of charts and graphs mentions previously.  </a:t>
            </a:r>
          </a:p>
          <a:p>
            <a:endParaRPr lang="en-US" baseline="0" dirty="0" smtClean="0"/>
          </a:p>
          <a:p>
            <a:r>
              <a:rPr lang="en-US" baseline="0" dirty="0" smtClean="0"/>
              <a:t>There are many tools to choose from and you and your team can determine which is right for you to meet your teams goals.  Keep in mind some organizations already have set process documents that you can use or if there is someone you know who has run a successful project, ask them what templates they have used, or you can search the internet.  There are many templates to choose from. Of course, keeping in mind that each project is unique and you will have to find the right process templates that work for your needs and your team members.  A good example is in the template above there is a column for “Originator”.  This was customized based on historical experience of being half way into a project, seeing a specific action and no one being able to remember who requested that action.  Knowing who requested it, you could go back to that individual to revise or re-visit it’s priority.</a:t>
            </a:r>
          </a:p>
          <a:p>
            <a:endParaRPr lang="en-US" baseline="0" dirty="0" smtClean="0"/>
          </a:p>
        </p:txBody>
      </p:sp>
      <p:sp>
        <p:nvSpPr>
          <p:cNvPr id="4" name="Slide Number Placeholder 3"/>
          <p:cNvSpPr>
            <a:spLocks noGrp="1"/>
          </p:cNvSpPr>
          <p:nvPr>
            <p:ph type="sldNum" sz="quarter" idx="10"/>
          </p:nvPr>
        </p:nvSpPr>
        <p:spPr/>
        <p:txBody>
          <a:bodyPr/>
          <a:lstStyle/>
          <a:p>
            <a:fld id="{2D1B9573-119D-4AB1-8ED1-9FDBEA0DDEC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defTabSz="948507">
              <a:defRPr/>
            </a:pPr>
            <a:r>
              <a:rPr lang="en-US" dirty="0" smtClean="0"/>
              <a:t>http://msdn.microsoft.com/en-us/library/bb756611.aspx</a:t>
            </a:r>
          </a:p>
          <a:p>
            <a:endParaRPr lang="en-US" dirty="0" smtClean="0"/>
          </a:p>
          <a:p>
            <a:r>
              <a:rPr lang="en-US" dirty="0" smtClean="0"/>
              <a:t>Another template</a:t>
            </a:r>
            <a:r>
              <a:rPr lang="en-US" baseline="0" dirty="0" smtClean="0"/>
              <a:t> tool that can be used is the Work Breakdown Structure.  It is often used in project management. This tool is designed to help break down a project into manageable chunks that can be effectively estimated and managed.</a:t>
            </a:r>
            <a:r>
              <a:rPr lang="en-US" dirty="0" smtClean="0"/>
              <a:t>  It can be a visual representation of the high level tasks, and a great one page “birds eye view”, expressing your team’s goal in simple graphic terms.  Once you have determined your ground rules, the WBS can be a great team activity to help determine and/or confirm the </a:t>
            </a:r>
            <a:r>
              <a:rPr lang="en-US" baseline="0" dirty="0" smtClean="0"/>
              <a:t>high level requirements necessary for your project.  It is also a great team activity which allows all team members (or if it is a large team, representation from each area) to add input, voice their opinions, note gaps, see how their responsibilities on the project could impact others downstream, who they will need to coordinate their efforts with, and get a chance to hear from other team members regarding their perspectives.  </a:t>
            </a:r>
          </a:p>
          <a:p>
            <a:endParaRPr lang="en-US" baseline="0" dirty="0" smtClean="0"/>
          </a:p>
          <a:p>
            <a:r>
              <a:rPr lang="en-US" baseline="0" dirty="0" smtClean="0"/>
              <a:t>This exercise can be done on a piece of paper or you can take a wall or whiteboard and use post it notes to block out the requirements.  Move blocks around depending on priority or the need to consolidate ideas and you can then write on the blocks to see obvious dependencies and who will be taking responsibility. </a:t>
            </a:r>
          </a:p>
          <a:p>
            <a:endParaRPr lang="en-US" baseline="0" dirty="0" smtClean="0"/>
          </a:p>
          <a:p>
            <a:endParaRPr lang="en-US" dirty="0" smtClean="0"/>
          </a:p>
          <a:p>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0"/>
          </p:nvPr>
        </p:nvSpPr>
        <p:spPr/>
        <p:txBody>
          <a:bodyPr/>
          <a:lstStyle/>
          <a:p>
            <a:fld id="{2D1B9573-119D-4AB1-8ED1-9FDBEA0DDEC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a:t>
            </a:r>
            <a:r>
              <a:rPr lang="en-US" b="1" dirty="0" smtClean="0"/>
              <a:t>Gantt chart</a:t>
            </a:r>
            <a:r>
              <a:rPr lang="en-US" dirty="0" smtClean="0"/>
              <a:t> is a type of bar chart</a:t>
            </a:r>
            <a:r>
              <a:rPr lang="en-US" baseline="0" dirty="0" smtClean="0"/>
              <a:t> </a:t>
            </a:r>
            <a:r>
              <a:rPr lang="en-US" dirty="0" smtClean="0"/>
              <a:t>that illustrates a project schedule broken down by descriptive</a:t>
            </a:r>
            <a:r>
              <a:rPr lang="en-US" baseline="0" dirty="0" smtClean="0"/>
              <a:t> tasks.  </a:t>
            </a:r>
            <a:r>
              <a:rPr lang="en-US" dirty="0" smtClean="0"/>
              <a:t> Gantt charts illustrate the start and finish dates of each</a:t>
            </a:r>
            <a:r>
              <a:rPr lang="en-US" baseline="0" dirty="0" smtClean="0"/>
              <a:t> individual task.  </a:t>
            </a:r>
            <a:r>
              <a:rPr lang="en-US" dirty="0" smtClean="0"/>
              <a:t>Some Gantt charts also show the dependency</a:t>
            </a:r>
            <a:r>
              <a:rPr lang="en-US" baseline="0" dirty="0" smtClean="0"/>
              <a:t> </a:t>
            </a:r>
            <a:r>
              <a:rPr lang="en-US" dirty="0" smtClean="0"/>
              <a:t>relationships between activities. Gantt charts can be used to show current schedule status using percent-complete shadings</a:t>
            </a:r>
            <a:r>
              <a:rPr lang="en-US" baseline="0" dirty="0" smtClean="0"/>
              <a:t> as reflected by the black bar within each task. </a:t>
            </a:r>
            <a:endParaRPr lang="en-US" dirty="0" smtClean="0"/>
          </a:p>
          <a:p>
            <a:endParaRPr lang="en-US" dirty="0" smtClean="0"/>
          </a:p>
          <a:p>
            <a:pPr defTabSz="948507">
              <a:defRPr/>
            </a:pPr>
            <a:r>
              <a:rPr lang="en-US" dirty="0" smtClean="0"/>
              <a:t>The chart is commonly known after </a:t>
            </a:r>
            <a:r>
              <a:rPr lang="en-US" dirty="0" smtClean="0">
                <a:hlinkClick r:id="rId3" action="ppaction://hlinkfile" tooltip="Henry Gantt"/>
              </a:rPr>
              <a:t>Henry Gantt</a:t>
            </a:r>
            <a:r>
              <a:rPr lang="en-US" dirty="0" smtClean="0"/>
              <a:t>, who designed his chart around the years 1910–1915.  Gantt charts have became a common feature of web-based applications, including collaborative </a:t>
            </a:r>
            <a:r>
              <a:rPr lang="en-US" dirty="0" smtClean="0">
                <a:hlinkClick r:id="rId4" action="ppaction://hlinkfile" tooltip="Groupware"/>
              </a:rPr>
              <a:t>groupware</a:t>
            </a:r>
            <a:r>
              <a:rPr lang="en-US" baseline="0" dirty="0" smtClean="0"/>
              <a:t> t</a:t>
            </a:r>
            <a:r>
              <a:rPr lang="en-US" dirty="0" smtClean="0"/>
              <a:t>his chart is also used</a:t>
            </a:r>
            <a:r>
              <a:rPr lang="en-US" baseline="0" dirty="0" smtClean="0"/>
              <a:t> </a:t>
            </a:r>
            <a:r>
              <a:rPr lang="en-US" dirty="0" smtClean="0"/>
              <a:t>in Information Technology to represent data that has been collected.</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2D1B9573-119D-4AB1-8ED1-9FDBEA0DDEC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PERT</a:t>
            </a:r>
            <a:r>
              <a:rPr lang="en-US" baseline="0" dirty="0" smtClean="0"/>
              <a:t> Chart is a </a:t>
            </a:r>
            <a:r>
              <a:rPr lang="en-US" dirty="0" smtClean="0"/>
              <a:t>graphic illustration of a project as a network diagram consisting of numbered or lettered </a:t>
            </a:r>
            <a:r>
              <a:rPr lang="en-US" i="1" dirty="0" smtClean="0"/>
              <a:t>nodes</a:t>
            </a:r>
            <a:r>
              <a:rPr lang="en-US" dirty="0" smtClean="0"/>
              <a:t> (either circles or rectangles) representing events, or milestones in the project linked by </a:t>
            </a:r>
            <a:r>
              <a:rPr lang="en-US" i="1" dirty="0" smtClean="0"/>
              <a:t>vectors</a:t>
            </a:r>
            <a:r>
              <a:rPr lang="en-US" dirty="0" smtClean="0"/>
              <a:t> (directional lines) representing tasks in the project. The direction of the arrows on the lines indicates the sequence of tasks.  PERT stands for Program Evaluation Review Technique.</a:t>
            </a:r>
          </a:p>
          <a:p>
            <a:endParaRPr lang="en-US" dirty="0" smtClean="0"/>
          </a:p>
          <a:p>
            <a:r>
              <a:rPr lang="en-US" dirty="0" smtClean="0"/>
              <a:t>The PERT chart is sometimes preferred over the </a:t>
            </a:r>
            <a:r>
              <a:rPr lang="en-US" dirty="0" smtClean="0">
                <a:hlinkClick r:id="rId3"/>
              </a:rPr>
              <a:t>Gantt chart</a:t>
            </a:r>
            <a:r>
              <a:rPr lang="en-US" dirty="0" smtClean="0"/>
              <a:t>, because it clearly illustrates task dependencies. On the other hand, the PERT chart can be much more difficult to interpret, especially on complex projects. </a:t>
            </a:r>
          </a:p>
          <a:p>
            <a:endParaRPr lang="en-US" dirty="0" smtClean="0"/>
          </a:p>
          <a:p>
            <a:r>
              <a:rPr lang="en-US" dirty="0" smtClean="0"/>
              <a:t>There a many different types of information</a:t>
            </a:r>
            <a:r>
              <a:rPr lang="en-US" baseline="0" dirty="0" smtClean="0"/>
              <a:t> gathering and process managing tools.  It is well worth your time to do a little research online or ask your colleagues which types have worked the best in a similar situation.</a:t>
            </a:r>
          </a:p>
          <a:p>
            <a:endParaRPr lang="en-US" baseline="0" dirty="0" smtClean="0"/>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2D1B9573-119D-4AB1-8ED1-9FDBEA0DDEC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D1B9573-119D-4AB1-8ED1-9FDBEA0DDEC4}"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have discussed ground rules and action plans.  These are just two of the tools available to you and your team to document and communicate information and expectations to meet you team’s mission and goals.  Other tools include meeting agendas, meeting minutes and various tables and templates to maintain information around your HIT specific project.  While documentation may seem time consuming, especially when your project is on a tight schedule and it seems an easy thing to discard, it establishes and maintains the framework for your team.  By taking the time to plan appropriately and document effectively, and if you use these tools consistently, they will be respected as the framework documents for the team, aligning individual expectations to team expectations and setting a tone for clear communication.  This can go a long way to reducing errors, confusion, frustration and lost productivity.  </a:t>
            </a:r>
          </a:p>
          <a:p>
            <a:endParaRPr lang="en-US" dirty="0" smtClean="0"/>
          </a:p>
          <a:p>
            <a:r>
              <a:rPr lang="en-US" dirty="0" smtClean="0"/>
              <a:t>When you find a template that works for you, and you have customized it to meet your needs, keep it in a toolkit ready for use for future projects.   </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2D1B9573-119D-4AB1-8ED1-9FDBEA0DDEC4}"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3293"/>
            <a:r>
              <a:rPr lang="en-US" i="1" dirty="0" smtClean="0"/>
              <a:t>At the end of this unit the learner will be able to:</a:t>
            </a:r>
          </a:p>
          <a:p>
            <a:pPr marL="533535" indent="-533535">
              <a:buFont typeface="+mj-lt"/>
              <a:buAutoNum type="arabicPeriod"/>
            </a:pPr>
            <a:r>
              <a:rPr lang="en-US" dirty="0" smtClean="0"/>
              <a:t>Create and describe SMART ground rules.</a:t>
            </a:r>
          </a:p>
          <a:p>
            <a:pPr marL="533535" indent="-533535">
              <a:buFont typeface="+mj-lt"/>
              <a:buAutoNum type="arabicPeriod"/>
            </a:pPr>
            <a:r>
              <a:rPr lang="en-US" dirty="0" smtClean="0"/>
              <a:t>Develop and refine a team action plan.</a:t>
            </a:r>
          </a:p>
          <a:p>
            <a:pPr marL="533535" indent="-533535">
              <a:buFont typeface="+mj-lt"/>
              <a:buAutoNum type="arabicPeriod"/>
            </a:pPr>
            <a:r>
              <a:rPr lang="en-US" dirty="0" smtClean="0"/>
              <a:t>Establish ground rules and an initial action plan for an HIT team.</a:t>
            </a:r>
          </a:p>
          <a:p>
            <a:endParaRPr lang="en-US" dirty="0"/>
          </a:p>
        </p:txBody>
      </p:sp>
      <p:sp>
        <p:nvSpPr>
          <p:cNvPr id="4" name="Slide Number Placeholder 3"/>
          <p:cNvSpPr>
            <a:spLocks noGrp="1"/>
          </p:cNvSpPr>
          <p:nvPr>
            <p:ph type="sldNum" sz="quarter" idx="10"/>
          </p:nvPr>
        </p:nvSpPr>
        <p:spPr/>
        <p:txBody>
          <a:bodyPr/>
          <a:lstStyle/>
          <a:p>
            <a:fld id="{2D1B9573-119D-4AB1-8ED1-9FDBEA0DDEC4}"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D1B9573-119D-4AB1-8ED1-9FDBEA0DDEC4}"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D1B9573-119D-4AB1-8ED1-9FDBEA0DDEC4}"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PJ SUMMARY:  This unit has provided</a:t>
            </a:r>
            <a:r>
              <a:rPr lang="en-US" baseline="0" dirty="0" smtClean="0"/>
              <a:t> you with a lot of foundational content for setting-up your team.  To have an effective, productive team, smart ground rules need to be set by the team to ensure all are on the board with the task, the work ahead, and how the work will be completed.  When teams have input in the guide rules, ownership is felt with the rules more likely being demonstrated throughout the team project since all were involved with the rule construction.</a:t>
            </a:r>
          </a:p>
          <a:p>
            <a:endParaRPr lang="en-US" baseline="0" dirty="0" smtClean="0"/>
          </a:p>
          <a:p>
            <a:r>
              <a:rPr lang="en-US" baseline="0" dirty="0" smtClean="0"/>
              <a:t>An action plan for the team is an important element as you learned.  In this unit we identified several strategies to develop your team action plan.  Several other tools for teams were listed that could serve to assist a team in meetings its mission and goals.  </a:t>
            </a:r>
          </a:p>
          <a:p>
            <a:endParaRPr lang="en-US" baseline="0" dirty="0" smtClean="0"/>
          </a:p>
          <a:p>
            <a:r>
              <a:rPr lang="en-US" baseline="0" dirty="0" smtClean="0"/>
              <a:t>Good luck to you as your team work continues to evolve.  Don’t forget the ground rules and action plan in order to build your effective, productive team!</a:t>
            </a:r>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2D1B9573-119D-4AB1-8ED1-9FDBEA0DDEC4}" type="slidenum">
              <a:rPr lang="en-US" smtClean="0"/>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outline </a:t>
            </a:r>
            <a:r>
              <a:rPr lang="en-US" baseline="0" dirty="0" smtClean="0"/>
              <a:t>of this unit is as follows: we will begin with an overview of team member expectations </a:t>
            </a:r>
            <a:r>
              <a:rPr lang="en-US" dirty="0" smtClean="0"/>
              <a:t>how they link to ground rules, then we’ll look at setting team ground rules, smart ground rules and having some examples of ground rules and ending in an activity where you will develop</a:t>
            </a:r>
            <a:r>
              <a:rPr lang="en-US" baseline="0" dirty="0" smtClean="0"/>
              <a:t> ground rules. We’ll then look at the development of an action plan – its purpose and elements – and tools that can help with action plan development. We’’ end that section with that with an activity where you will create an action plan. We’ll look at a few other tools for teaming – then you’ll have an opportunity in another activity to create ground rules for a specific HIT team. Finally, we’ll end with the summary and conclusion of this unit. </a:t>
            </a:r>
            <a:endParaRPr lang="en-US" dirty="0"/>
          </a:p>
        </p:txBody>
      </p:sp>
      <p:sp>
        <p:nvSpPr>
          <p:cNvPr id="4" name="Slide Number Placeholder 3"/>
          <p:cNvSpPr>
            <a:spLocks noGrp="1"/>
          </p:cNvSpPr>
          <p:nvPr>
            <p:ph type="sldNum" sz="quarter" idx="10"/>
          </p:nvPr>
        </p:nvSpPr>
        <p:spPr/>
        <p:txBody>
          <a:bodyPr/>
          <a:lstStyle/>
          <a:p>
            <a:fld id="{2D1B9573-119D-4AB1-8ED1-9FDBEA0DDEC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Team Member Expectations and Ground Rules: The legendary coach</a:t>
            </a:r>
            <a:r>
              <a:rPr lang="en-US" baseline="0" dirty="0" smtClean="0"/>
              <a:t> and mentor to basketball players for decades, the late John Wooten, writes about his leadership and team building experiences in his book, </a:t>
            </a:r>
            <a:r>
              <a:rPr lang="en-US" i="1" dirty="0" smtClean="0"/>
              <a:t>The Essential Wooden</a:t>
            </a:r>
            <a:r>
              <a:rPr lang="en-US" dirty="0" smtClean="0"/>
              <a:t>.  In that book, He states that in order to establish anything as a leader and to build your team, you must really believe in what you are doing.  In fact, all team members must believe in what they are doing, But If you have a question in your mind, the team is going to question it as well.</a:t>
            </a:r>
            <a:r>
              <a:rPr lang="en-US" baseline="0" dirty="0" smtClean="0"/>
              <a:t> and it will be a pretty rough time. Each member of the team must believe in what they are doing – if they are in doubt, it’s time to start thinking about change. Coach Wooten also sets some guidelines and roles for the numerous teams that he has coached. Or been on over the years. He provides six rules for creating an effective Team and those rules are n screen now.  </a:t>
            </a:r>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2D1B9573-119D-4AB1-8ED1-9FDBEA0DDEC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defTabSz="966529">
              <a:defRPr/>
            </a:pPr>
            <a:r>
              <a:rPr lang="en-US" dirty="0" smtClean="0"/>
              <a:t>Setting Team Ground Rules. When a team first starts working together, they cannot just focus on getting the work done, but they must consider HOW the work will get done. Ground rules are consciously established to help individual members</a:t>
            </a:r>
            <a:r>
              <a:rPr lang="en-US" baseline="0" dirty="0" smtClean="0"/>
              <a:t> how to act. And the rules are an important tool for helping individuals function together as a team. They address how individuals should treat each other, communicate, participate, cooperate and, in all cases, coordinate their joint activity. These rules reflect what is important to team members about how they will work together. They may be used to define and standardize team procedure – the use of time, work assignments, meeting logistics, preparation, minutes, discussion, creativity, reporting, problem solving and handling conflicts. These fall into one of three elements, rules that are focused on tasks, rules that are focused on the activities that will be carried out, and rules that are focused on norms. Where clear ground rules are missing, natural behavior patterns often emerge spontaneously. Those are what are often what we refer to as norms.</a:t>
            </a:r>
            <a:endParaRPr lang="en-US" dirty="0" smtClean="0"/>
          </a:p>
          <a:p>
            <a:pPr defTabSz="966529">
              <a:defRPr/>
            </a:pPr>
            <a:endParaRPr lang="en-US" dirty="0" smtClean="0"/>
          </a:p>
          <a:p>
            <a:pPr defTabSz="966529">
              <a:defRPr/>
            </a:pPr>
            <a:endParaRPr lang="en-US" dirty="0" smtClean="0"/>
          </a:p>
          <a:p>
            <a:pPr defTabSz="966529">
              <a:defRPr/>
            </a:pPr>
            <a:endParaRPr lang="en-US" dirty="0" smtClean="0"/>
          </a:p>
          <a:p>
            <a:pPr defTabSz="966529">
              <a:defRPr/>
            </a:pPr>
            <a:endParaRPr lang="en-US" dirty="0" smtClean="0"/>
          </a:p>
          <a:p>
            <a:pPr defTabSz="966529">
              <a:defRPr/>
            </a:pPr>
            <a:endParaRPr lang="en-US" dirty="0" smtClean="0"/>
          </a:p>
          <a:p>
            <a:pPr defTabSz="966529">
              <a:defRPr/>
            </a:pPr>
            <a:r>
              <a:rPr lang="en-US" dirty="0" smtClean="0"/>
              <a:t>University of Minnesota, Office of Human Resources, http://www1.umn.edu/ohr/toolkit/workgroup/forming/rules/index.html</a:t>
            </a:r>
          </a:p>
          <a:p>
            <a:endParaRPr lang="en-US" dirty="0" smtClean="0"/>
          </a:p>
          <a:p>
            <a:r>
              <a:rPr lang="en-US" dirty="0" smtClean="0"/>
              <a:t>When a team first starts working together, they cannot just focus on getting the work done, but they have to consider </a:t>
            </a:r>
            <a:r>
              <a:rPr lang="en-US" i="1" dirty="0" smtClean="0"/>
              <a:t>how</a:t>
            </a:r>
            <a:r>
              <a:rPr lang="en-US" dirty="0" smtClean="0"/>
              <a:t> the work will get done.  Ground rules are consciously established to help individual members to decide how to act and are an important tool for helping individuals function together as a team by addressing how individuals treat each other, communicate, participate, cooperate, support each other, and coordinate joint activity.  These rules reflect what is important to the team members about how they work together. They may be used to define and standardize team procedure, use of time, work assignments, meeting logistics, preparation, minutes, discussion, creativity, reporting, problem solving and handling conflicts.  These fall into one of three elements – Tasks, Process or Norms.</a:t>
            </a:r>
          </a:p>
          <a:p>
            <a:endParaRPr lang="en-US" dirty="0" smtClean="0"/>
          </a:p>
          <a:p>
            <a:r>
              <a:rPr lang="en-US" dirty="0" smtClean="0"/>
              <a:t>Where clear ground rules are missing, natural behavior patterns often emerge spontaneously. These are referred to as norms.</a:t>
            </a:r>
          </a:p>
          <a:p>
            <a:endParaRPr lang="en-US" dirty="0" smtClean="0"/>
          </a:p>
        </p:txBody>
      </p:sp>
      <p:sp>
        <p:nvSpPr>
          <p:cNvPr id="4" name="Slide Number Placeholder 3"/>
          <p:cNvSpPr>
            <a:spLocks noGrp="1"/>
          </p:cNvSpPr>
          <p:nvPr>
            <p:ph type="sldNum" sz="quarter" idx="10"/>
          </p:nvPr>
        </p:nvSpPr>
        <p:spPr/>
        <p:txBody>
          <a:bodyPr/>
          <a:lstStyle/>
          <a:p>
            <a:fld id="{2D1B9573-119D-4AB1-8ED1-9FDBEA0DDEC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defTabSz="966529">
              <a:defRPr/>
            </a:pPr>
            <a:r>
              <a:rPr lang="en-US" dirty="0" smtClean="0"/>
              <a:t>Ground rule should be established as early as possible – preferably at the first meeting. All team members should be involved in, provide input, and agree  with the ground rules. Remember, your team members can be coming from diverse backgrounds,</a:t>
            </a:r>
            <a:r>
              <a:rPr lang="en-US" baseline="0" dirty="0" smtClean="0"/>
              <a:t> with multiple perspectives and this is the opportunity to establish some consistent parameters. Consider your previous experience in working in teams and what has worked well and what hasn’t. Determine how you would like to see this team work. Write down the agreed upon ground rules and publish them to all team members. All members of the team must be diligent about following and reinforcing these rules through </a:t>
            </a:r>
            <a:r>
              <a:rPr lang="en-US" baseline="0" dirty="0" err="1" smtClean="0"/>
              <a:t>remeinders</a:t>
            </a:r>
            <a:r>
              <a:rPr lang="en-US" baseline="0" dirty="0" smtClean="0"/>
              <a:t> and team process checks as the team works together. The team can determine a process monitor to assure that ground rules are followed and are effective. This is a good example of a pre-defined team role that is assigned on </a:t>
            </a:r>
            <a:r>
              <a:rPr lang="en-US" baseline="0" dirty="0" err="1" smtClean="0"/>
              <a:t>sa</a:t>
            </a:r>
            <a:r>
              <a:rPr lang="en-US" baseline="0" dirty="0" smtClean="0"/>
              <a:t> rotating basis. That is, you may be process monitor for one week and someone else has the next week. This gives credence to the process and helps keep things on track. Updates may be required to the </a:t>
            </a:r>
            <a:r>
              <a:rPr lang="en-US" baseline="0" dirty="0" err="1" smtClean="0"/>
              <a:t>groundrules</a:t>
            </a:r>
            <a:r>
              <a:rPr lang="en-US" baseline="0" dirty="0" smtClean="0"/>
              <a:t> </a:t>
            </a:r>
            <a:r>
              <a:rPr lang="en-US" baseline="0" dirty="0" err="1" smtClean="0"/>
              <a:t>ss</a:t>
            </a:r>
            <a:r>
              <a:rPr lang="en-US" baseline="0" dirty="0" smtClean="0"/>
              <a:t> you proceed further along your path towards success. </a:t>
            </a:r>
            <a:endParaRPr lang="en-US" dirty="0" smtClean="0"/>
          </a:p>
          <a:p>
            <a:pPr defTabSz="966529">
              <a:defRPr/>
            </a:pPr>
            <a:endParaRPr lang="en-US" dirty="0" smtClean="0"/>
          </a:p>
          <a:p>
            <a:pPr defTabSz="966529">
              <a:defRPr/>
            </a:pPr>
            <a:endParaRPr lang="en-US" dirty="0" smtClean="0"/>
          </a:p>
          <a:p>
            <a:pPr defTabSz="966529">
              <a:defRPr/>
            </a:pPr>
            <a:endParaRPr lang="en-US" dirty="0" smtClean="0"/>
          </a:p>
          <a:p>
            <a:pPr defTabSz="966529">
              <a:defRPr/>
            </a:pPr>
            <a:endParaRPr lang="en-US" dirty="0" smtClean="0"/>
          </a:p>
          <a:p>
            <a:pPr defTabSz="966529">
              <a:defRPr/>
            </a:pPr>
            <a:endParaRPr lang="en-US" dirty="0" smtClean="0"/>
          </a:p>
          <a:p>
            <a:pPr defTabSz="966529">
              <a:defRPr/>
            </a:pPr>
            <a:endParaRPr lang="en-US" dirty="0" smtClean="0"/>
          </a:p>
          <a:p>
            <a:pPr defTabSz="966529">
              <a:defRPr/>
            </a:pPr>
            <a:endParaRPr lang="en-US" dirty="0" smtClean="0"/>
          </a:p>
          <a:p>
            <a:pPr defTabSz="966529">
              <a:defRPr/>
            </a:pPr>
            <a:endParaRPr lang="en-US" dirty="0" smtClean="0"/>
          </a:p>
          <a:p>
            <a:pPr defTabSz="966529">
              <a:defRPr/>
            </a:pPr>
            <a:r>
              <a:rPr lang="en-US" dirty="0" smtClean="0"/>
              <a:t>Team Ground Rules by Kenneth Crow, DRM Associates, www.npd-solutions.com/groundrules.html</a:t>
            </a:r>
          </a:p>
          <a:p>
            <a:endParaRPr lang="en-US" b="1" dirty="0" smtClean="0"/>
          </a:p>
          <a:p>
            <a:pPr defTabSz="966529">
              <a:defRPr/>
            </a:pPr>
            <a:r>
              <a:rPr lang="en-US" dirty="0" smtClean="0"/>
              <a:t>Ground rules should be established as early as possible, preferably in the first meetings.  All team members should be involved in, provide input and agree with the ground rules.  Remember your team members can be coming from diverse backgrounds with multiple perspectives and this is the opportunity to establish some consistent parameters.  Consider your previous experiences in working in teams and what has worked well and what hasn’t.   Determine how you would like to see this team work.  Write down the agreed upon ground rules and publish to all team members.  All members of the team must be diligent in following and re-enforcing these rules through reminders and team process checks, as the team works together.  (The team can determine a “process monitor” to ensure that ground rules are followed and are effective. This is a good example of a pre-defined team role that can be assigned on a rotating basis. This gives credence to process and helps keep things on track.) Updates may be required as you go along.</a:t>
            </a:r>
          </a:p>
          <a:p>
            <a:endParaRPr lang="en-US" b="1" dirty="0" smtClean="0"/>
          </a:p>
          <a:p>
            <a:r>
              <a:rPr lang="en-US" dirty="0" smtClean="0"/>
              <a:t>Handout – Steps in Setting Ground Rules (University</a:t>
            </a:r>
            <a:r>
              <a:rPr lang="en-US" baseline="0" dirty="0" smtClean="0"/>
              <a:t> of Minnesota, Office of HR, http://www1.umn.edu/ohr/toolkit/workgroup/forming/rules/index.html)</a:t>
            </a:r>
            <a:endParaRPr lang="en-US" dirty="0"/>
          </a:p>
        </p:txBody>
      </p:sp>
      <p:sp>
        <p:nvSpPr>
          <p:cNvPr id="4" name="Slide Number Placeholder 3"/>
          <p:cNvSpPr>
            <a:spLocks noGrp="1"/>
          </p:cNvSpPr>
          <p:nvPr>
            <p:ph type="sldNum" sz="quarter" idx="10"/>
          </p:nvPr>
        </p:nvSpPr>
        <p:spPr/>
        <p:txBody>
          <a:bodyPr/>
          <a:lstStyle/>
          <a:p>
            <a:fld id="{2D1B9573-119D-4AB1-8ED1-9FDBEA0DDEC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defTabSz="966529">
              <a:defRPr/>
            </a:pPr>
            <a:r>
              <a:rPr lang="en-US" dirty="0" smtClean="0"/>
              <a:t>Here are</a:t>
            </a:r>
            <a:r>
              <a:rPr lang="en-US" baseline="0" dirty="0" smtClean="0"/>
              <a:t> some examples about setting clear ground riles – ground rules should be clear. Concise, and consistent. They also should be agreed to by everyone on the team, followed, reinforced, and updated. And those four final elements might best be monitored by an individual called a process monitor. This was mentioned on a previous slide. Here are four specific areas that the process monitor could be watching during their week playing the role of process monitor. Again the suggestion is that this be a rotating responsibility. It gives everyone the opportunity to delve into the value of each of the ground rules and gives credence to the process. It helps keeps things on track and gives each team member a vested interest during that week – a higher level of interest and a better appreciation for the power of ground rules. </a:t>
            </a:r>
            <a:endParaRPr lang="en-US" dirty="0" smtClean="0"/>
          </a:p>
          <a:p>
            <a:pPr defTabSz="966529">
              <a:defRPr/>
            </a:pPr>
            <a:endParaRPr lang="en-US" dirty="0" smtClean="0"/>
          </a:p>
          <a:p>
            <a:pPr defTabSz="966529">
              <a:defRPr/>
            </a:pPr>
            <a:endParaRPr lang="en-US" dirty="0" smtClean="0"/>
          </a:p>
          <a:p>
            <a:pPr defTabSz="966529">
              <a:defRPr/>
            </a:pPr>
            <a:endParaRPr lang="en-US" dirty="0" smtClean="0"/>
          </a:p>
          <a:p>
            <a:pPr defTabSz="966529">
              <a:defRPr/>
            </a:pPr>
            <a:endParaRPr lang="en-US" dirty="0" smtClean="0"/>
          </a:p>
          <a:p>
            <a:endParaRPr lang="en-US" b="1" dirty="0" smtClean="0"/>
          </a:p>
          <a:p>
            <a:pPr defTabSz="966529">
              <a:defRPr/>
            </a:pPr>
            <a:r>
              <a:rPr lang="en-US" dirty="0" smtClean="0"/>
              <a:t>All members of the team must be diligent in following and re-enforcing these rules through reminders and team process checks, as the team works together.  Note</a:t>
            </a:r>
            <a:r>
              <a:rPr lang="en-US" baseline="0" dirty="0" smtClean="0"/>
              <a:t> - </a:t>
            </a:r>
            <a:r>
              <a:rPr lang="en-US" dirty="0" smtClean="0"/>
              <a:t>The team can determine a “process monitor” to ensure that ground rules are followed and are effective. This is a good example of a pre-defined team role that can be assigned on a rotating basis, ex:</a:t>
            </a:r>
            <a:r>
              <a:rPr lang="en-US" baseline="0" dirty="0" smtClean="0"/>
              <a:t> a different team member is the process monitor every week.  You can go even further and assign 5 minutes during every team meeting to the process monitor (Rick feel free to flesh this out, word it better with your example.) and is responsible in team meetings to make sure the team is following, re-enforcing and updating the ground rules. </a:t>
            </a:r>
            <a:r>
              <a:rPr lang="en-US" dirty="0" smtClean="0"/>
              <a:t>This gives credence to process, helps keep things on track and gives</a:t>
            </a:r>
            <a:r>
              <a:rPr lang="en-US" baseline="0" dirty="0" smtClean="0"/>
              <a:t> each team member who has the responsibility an higher level of awareness and importance of staying on top of process</a:t>
            </a:r>
            <a:r>
              <a:rPr lang="en-US" dirty="0" smtClean="0"/>
              <a:t>.</a:t>
            </a:r>
            <a:r>
              <a:rPr lang="en-US" baseline="0" dirty="0" smtClean="0"/>
              <a:t>  </a:t>
            </a:r>
          </a:p>
          <a:p>
            <a:pPr defTabSz="966529">
              <a:defRPr/>
            </a:pPr>
            <a:endParaRPr lang="en-US" baseline="0" dirty="0" smtClean="0"/>
          </a:p>
          <a:p>
            <a:pPr defTabSz="966529">
              <a:defRPr/>
            </a:pPr>
            <a:r>
              <a:rPr lang="en-US" baseline="0" dirty="0" smtClean="0"/>
              <a:t>Any project is a continuing, evolving process so u</a:t>
            </a:r>
            <a:r>
              <a:rPr lang="en-US" dirty="0" smtClean="0"/>
              <a:t>pdates may be required as you go along</a:t>
            </a:r>
            <a:r>
              <a:rPr lang="en-US" baseline="0" dirty="0" smtClean="0"/>
              <a:t> – but with any updates they need to be clear, concise, consistent and remember – agreed-to.</a:t>
            </a:r>
            <a:endParaRPr lang="en-US" dirty="0" smtClean="0"/>
          </a:p>
          <a:p>
            <a:endParaRPr lang="en-US" b="1" dirty="0" smtClean="0"/>
          </a:p>
          <a:p>
            <a:r>
              <a:rPr lang="en-US" dirty="0" smtClean="0"/>
              <a:t>Handout – Steps in Setting Ground Rules (University</a:t>
            </a:r>
            <a:r>
              <a:rPr lang="en-US" baseline="0" dirty="0" smtClean="0"/>
              <a:t> of Minnesota, Office of HR, http://www1.umn.edu/ohr/toolkit/workgroup/forming/rules/index.html)</a:t>
            </a:r>
            <a:endParaRPr lang="en-US" dirty="0"/>
          </a:p>
        </p:txBody>
      </p:sp>
      <p:sp>
        <p:nvSpPr>
          <p:cNvPr id="4" name="Slide Number Placeholder 3"/>
          <p:cNvSpPr>
            <a:spLocks noGrp="1"/>
          </p:cNvSpPr>
          <p:nvPr>
            <p:ph type="sldNum" sz="quarter" idx="10"/>
          </p:nvPr>
        </p:nvSpPr>
        <p:spPr/>
        <p:txBody>
          <a:bodyPr/>
          <a:lstStyle/>
          <a:p>
            <a:fld id="{2D1B9573-119D-4AB1-8ED1-9FDBEA0DDEC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a:p>
            <a:endParaRPr lang="en-US" dirty="0" smtClean="0"/>
          </a:p>
          <a:p>
            <a:endParaRPr lang="en-US" dirty="0" smtClean="0"/>
          </a:p>
          <a:p>
            <a:r>
              <a:rPr lang="en-US" dirty="0" smtClean="0"/>
              <a:t>We have discussed</a:t>
            </a:r>
            <a:r>
              <a:rPr lang="en-US" baseline="0" dirty="0" smtClean="0"/>
              <a:t> how important ground rules are for your team and the </a:t>
            </a:r>
            <a:r>
              <a:rPr lang="en-US" i="1" baseline="0" dirty="0" smtClean="0"/>
              <a:t>process</a:t>
            </a:r>
            <a:r>
              <a:rPr lang="en-US" baseline="0" dirty="0" smtClean="0"/>
              <a:t> around writing and maintaining them.  Now let’s dive down a little deeper regarding how the ground rule is written – the clarity of the ground rules.  Wh</a:t>
            </a:r>
            <a:r>
              <a:rPr lang="en-US" dirty="0" smtClean="0"/>
              <a:t>en creating your team ground</a:t>
            </a:r>
            <a:r>
              <a:rPr lang="en-US" baseline="0" dirty="0" smtClean="0"/>
              <a:t> rules, they should be written</a:t>
            </a:r>
            <a:r>
              <a:rPr lang="en-US" dirty="0" smtClean="0"/>
              <a:t> as SMART ground rules. Specific, Measurable, Attainable, Relevant, Timely (Time Bound).</a:t>
            </a:r>
          </a:p>
          <a:p>
            <a:endParaRPr lang="en-US" dirty="0" smtClean="0"/>
          </a:p>
          <a:p>
            <a:r>
              <a:rPr lang="en-US" dirty="0" smtClean="0"/>
              <a:t>Think</a:t>
            </a:r>
            <a:r>
              <a:rPr lang="en-US" baseline="0" dirty="0" smtClean="0"/>
              <a:t> up a ground rule. Something that you believe would help a team be successful. </a:t>
            </a:r>
          </a:p>
          <a:p>
            <a:endParaRPr lang="en-US" baseline="0" dirty="0" smtClean="0"/>
          </a:p>
          <a:p>
            <a:r>
              <a:rPr lang="en-US" baseline="0" dirty="0" smtClean="0"/>
              <a:t>Specific - </a:t>
            </a:r>
            <a:r>
              <a:rPr lang="en-US" dirty="0" smtClean="0"/>
              <a:t>Is it specific? Is it a clear statement of what you want to achieve? </a:t>
            </a:r>
            <a:r>
              <a:rPr lang="en-US" baseline="0" dirty="0" smtClean="0"/>
              <a:t>If it is too broad, break it down into smaller chunks. </a:t>
            </a:r>
            <a:r>
              <a:rPr lang="en-US" dirty="0" smtClean="0"/>
              <a:t>something that is very specific. It will help you</a:t>
            </a:r>
            <a:r>
              <a:rPr lang="en-US" baseline="0" dirty="0" smtClean="0"/>
              <a:t> gain </a:t>
            </a:r>
            <a:r>
              <a:rPr lang="en-US" dirty="0" smtClean="0"/>
              <a:t>clarity, direction, motivation and </a:t>
            </a:r>
            <a:r>
              <a:rPr lang="en-US" dirty="0" err="1" smtClean="0"/>
              <a:t>focus.It</a:t>
            </a:r>
            <a:r>
              <a:rPr lang="en-US" dirty="0" smtClean="0"/>
              <a:t> will also help you to assess and maintain the delivery on that ground rule. </a:t>
            </a:r>
          </a:p>
          <a:p>
            <a:endParaRPr lang="en-US" dirty="0" smtClean="0"/>
          </a:p>
          <a:p>
            <a:endParaRPr lang="en-US" dirty="0" smtClean="0"/>
          </a:p>
          <a:p>
            <a:r>
              <a:rPr lang="en-US" dirty="0" smtClean="0"/>
              <a:t>Measureable – does it include decisive factors which can be quantified? This can allow you to determine your progress toward goal attainment. Decisive factors can include an amount, number, extent, size, or frequency. </a:t>
            </a:r>
          </a:p>
          <a:p>
            <a:endParaRPr lang="en-US" dirty="0" smtClean="0"/>
          </a:p>
          <a:p>
            <a:r>
              <a:rPr lang="en-US" dirty="0" smtClean="0"/>
              <a:t>Attainable – is it realistic enough to be within you</a:t>
            </a:r>
            <a:r>
              <a:rPr lang="en-US" baseline="0" dirty="0" smtClean="0"/>
              <a:t> or your team’s </a:t>
            </a:r>
            <a:r>
              <a:rPr lang="en-US" dirty="0" smtClean="0"/>
              <a:t>each? Consider if achievement of this goal will be possible under your typical working conditions. </a:t>
            </a:r>
          </a:p>
          <a:p>
            <a:endParaRPr lang="en-US" dirty="0" smtClean="0"/>
          </a:p>
          <a:p>
            <a:r>
              <a:rPr lang="en-US" dirty="0" smtClean="0"/>
              <a:t>Relevant - related or linked to the essential tasks or functions for your team.</a:t>
            </a:r>
          </a:p>
          <a:p>
            <a:endParaRPr lang="en-US" dirty="0" smtClean="0"/>
          </a:p>
          <a:p>
            <a:r>
              <a:rPr lang="en-US" dirty="0" smtClean="0"/>
              <a:t>Timely -  Is it able to be accomplished within the timeframe that has been established?</a:t>
            </a:r>
            <a:r>
              <a:rPr lang="en-US" baseline="0" dirty="0" smtClean="0"/>
              <a:t> </a:t>
            </a:r>
          </a:p>
          <a:p>
            <a:r>
              <a:rPr lang="en-US" baseline="0" dirty="0" smtClean="0"/>
              <a:t>If you can work these SMART ground rules into the pattern for your team development, your team will be well on its way toward a successful outcome. </a:t>
            </a:r>
            <a:endParaRPr lang="en-US" dirty="0"/>
          </a:p>
        </p:txBody>
      </p:sp>
      <p:sp>
        <p:nvSpPr>
          <p:cNvPr id="4" name="Slide Number Placeholder 3"/>
          <p:cNvSpPr>
            <a:spLocks noGrp="1"/>
          </p:cNvSpPr>
          <p:nvPr>
            <p:ph type="sldNum" sz="quarter" idx="10"/>
          </p:nvPr>
        </p:nvSpPr>
        <p:spPr/>
        <p:txBody>
          <a:bodyPr/>
          <a:lstStyle/>
          <a:p>
            <a:fld id="{2D1B9573-119D-4AB1-8ED1-9FDBEA0DDEC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Although each team should</a:t>
            </a:r>
            <a:r>
              <a:rPr lang="en-US" baseline="0" dirty="0" smtClean="0"/>
              <a:t> be setting their own ground rules, and it should be one of the first things if not the first thing that they do. Here’s an example of one team’s set of ground rule – these ground rules are very specific to the project and orientation of this team. Your ground rules should be specific to your project and the orientation of the team as well as being somewhat fitted or aligned with the cultural expectations of your organization. </a:t>
            </a:r>
            <a:endParaRPr lang="en-US" dirty="0" smtClean="0"/>
          </a:p>
          <a:p>
            <a:endParaRPr lang="en-US" dirty="0" smtClean="0"/>
          </a:p>
          <a:p>
            <a:endParaRPr lang="en-US" dirty="0" smtClean="0"/>
          </a:p>
          <a:p>
            <a:endParaRPr lang="en-US" dirty="0" smtClean="0"/>
          </a:p>
          <a:p>
            <a:r>
              <a:rPr lang="en-US" dirty="0" smtClean="0"/>
              <a:t>Imaging what would happen to the team if rules were not set and mutually agreed upon?  I can think of a few examples that include:</a:t>
            </a:r>
          </a:p>
          <a:p>
            <a:r>
              <a:rPr lang="en-US" dirty="0" smtClean="0"/>
              <a:t>Role confusion</a:t>
            </a:r>
          </a:p>
          <a:p>
            <a:r>
              <a:rPr lang="en-US" dirty="0" smtClean="0"/>
              <a:t>Disrespect</a:t>
            </a:r>
          </a:p>
          <a:p>
            <a:r>
              <a:rPr lang="en-US" dirty="0" smtClean="0"/>
              <a:t>Poor communication </a:t>
            </a:r>
          </a:p>
          <a:p>
            <a:r>
              <a:rPr lang="en-US" dirty="0" smtClean="0"/>
              <a:t>Breakdown of tasks and responsibilities</a:t>
            </a:r>
          </a:p>
          <a:p>
            <a:r>
              <a:rPr lang="en-US" dirty="0" smtClean="0"/>
              <a:t>Project doesn’t move forward </a:t>
            </a:r>
          </a:p>
          <a:p>
            <a:r>
              <a:rPr lang="en-US" dirty="0" smtClean="0"/>
              <a:t>Duplication of efforts </a:t>
            </a:r>
          </a:p>
          <a:p>
            <a:r>
              <a:rPr lang="en-US" dirty="0" smtClean="0"/>
              <a:t>Poor working environment and chaos with the task development</a:t>
            </a:r>
          </a:p>
          <a:p>
            <a:endParaRPr lang="en-US" dirty="0" smtClean="0"/>
          </a:p>
        </p:txBody>
      </p:sp>
      <p:sp>
        <p:nvSpPr>
          <p:cNvPr id="4" name="Slide Number Placeholder 3"/>
          <p:cNvSpPr>
            <a:spLocks noGrp="1"/>
          </p:cNvSpPr>
          <p:nvPr>
            <p:ph type="sldNum" sz="quarter" idx="10"/>
          </p:nvPr>
        </p:nvSpPr>
        <p:spPr/>
        <p:txBody>
          <a:bodyPr/>
          <a:lstStyle/>
          <a:p>
            <a:fld id="{2D1B9573-119D-4AB1-8ED1-9FDBEA0DDEC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000" b="1">
                <a:latin typeface="Tahoma" pitchFamily="34" charset="0"/>
                <a:ea typeface="Tahoma" pitchFamily="34" charset="0"/>
                <a:cs typeface="Tahoma"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latin typeface="Arial" pitchFamily="34" charset="0"/>
                <a:cs typeface="Arial" pitchFamily="34" charset="0"/>
              </a:defRPr>
            </a:lvl1pPr>
          </a:lstStyle>
          <a:p>
            <a:r>
              <a:rPr lang="en-US" smtClean="0"/>
              <a:t>Progect Management/Unit 3</a:t>
            </a:r>
            <a:endParaRPr lang="en-US" dirty="0"/>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r>
              <a:rPr lang="en-US" smtClean="0"/>
              <a:t>Health IT Workforce Curriculum Version 1.0/Fall 2010</a:t>
            </a:r>
            <a:endParaRPr lang="en-US" dirty="0"/>
          </a:p>
        </p:txBody>
      </p:sp>
      <p:sp>
        <p:nvSpPr>
          <p:cNvPr id="6" name="Slide Number Placeholder 5"/>
          <p:cNvSpPr>
            <a:spLocks noGrp="1"/>
          </p:cNvSpPr>
          <p:nvPr>
            <p:ph type="sldNum" sz="quarter" idx="12"/>
          </p:nvPr>
        </p:nvSpPr>
        <p:spPr/>
        <p:txBody>
          <a:bodyPr/>
          <a:lstStyle>
            <a:lvl1pPr>
              <a:defRPr>
                <a:solidFill>
                  <a:schemeClr val="tx1"/>
                </a:solidFill>
                <a:latin typeface="Arial" pitchFamily="34" charset="0"/>
                <a:cs typeface="Arial" pitchFamily="34" charset="0"/>
              </a:defRPr>
            </a:lvl1pPr>
          </a:lstStyle>
          <a:p>
            <a:fld id="{D063626C-FF60-44B7-AA9F-E4D3FDBDBEA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Progect Management/Unit 3</a:t>
            </a:r>
            <a:endParaRPr lang="en-US"/>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Progect Management/Unit 3</a:t>
            </a:r>
            <a:endParaRPr lang="en-US"/>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Progect Management/Unit 3</a:t>
            </a:r>
            <a:endParaRPr lang="en-US"/>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Progect Management/Unit 3</a:t>
            </a:r>
            <a:endParaRPr lang="en-US"/>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Progect Management/Unit 3</a:t>
            </a:r>
            <a:endParaRPr lang="en-US"/>
          </a:p>
        </p:txBody>
      </p:sp>
      <p:sp>
        <p:nvSpPr>
          <p:cNvPr id="6" name="Footer Placeholder 5"/>
          <p:cNvSpPr>
            <a:spLocks noGrp="1"/>
          </p:cNvSpPr>
          <p:nvPr>
            <p:ph type="ftr" sz="quarter" idx="11"/>
          </p:nvPr>
        </p:nvSpPr>
        <p:spPr/>
        <p:txBody>
          <a:bodyPr/>
          <a:lstStyle/>
          <a:p>
            <a:r>
              <a:rPr lang="en-US" smtClean="0"/>
              <a:t>Health IT Workforce Curriculum Version 1.0/Fall 2010</a:t>
            </a:r>
            <a:endParaRPr lang="en-US"/>
          </a:p>
        </p:txBody>
      </p:sp>
      <p:sp>
        <p:nvSpPr>
          <p:cNvPr id="7" name="Slide Number Placeholder 6"/>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Progect Management/Unit 3</a:t>
            </a:r>
            <a:endParaRPr lang="en-US"/>
          </a:p>
        </p:txBody>
      </p:sp>
      <p:sp>
        <p:nvSpPr>
          <p:cNvPr id="8" name="Footer Placeholder 7"/>
          <p:cNvSpPr>
            <a:spLocks noGrp="1"/>
          </p:cNvSpPr>
          <p:nvPr>
            <p:ph type="ftr" sz="quarter" idx="11"/>
          </p:nvPr>
        </p:nvSpPr>
        <p:spPr/>
        <p:txBody>
          <a:bodyPr/>
          <a:lstStyle/>
          <a:p>
            <a:r>
              <a:rPr lang="en-US" smtClean="0"/>
              <a:t>Health IT Workforce Curriculum Version 1.0/Fall 2010</a:t>
            </a:r>
            <a:endParaRPr lang="en-US"/>
          </a:p>
        </p:txBody>
      </p:sp>
      <p:sp>
        <p:nvSpPr>
          <p:cNvPr id="9" name="Slide Number Placeholder 8"/>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Progect Management/Unit 3</a:t>
            </a:r>
            <a:endParaRPr lang="en-US"/>
          </a:p>
        </p:txBody>
      </p:sp>
      <p:sp>
        <p:nvSpPr>
          <p:cNvPr id="4" name="Footer Placeholder 3"/>
          <p:cNvSpPr>
            <a:spLocks noGrp="1"/>
          </p:cNvSpPr>
          <p:nvPr>
            <p:ph type="ftr" sz="quarter" idx="11"/>
          </p:nvPr>
        </p:nvSpPr>
        <p:spPr/>
        <p:txBody>
          <a:bodyPr/>
          <a:lstStyle/>
          <a:p>
            <a:r>
              <a:rPr lang="en-US" smtClean="0"/>
              <a:t>Health IT Workforce Curriculum Version 1.0/Fall 2010</a:t>
            </a:r>
            <a:endParaRPr lang="en-US"/>
          </a:p>
        </p:txBody>
      </p:sp>
      <p:sp>
        <p:nvSpPr>
          <p:cNvPr id="5" name="Slide Number Placeholder 4"/>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Progect Management/Unit 3</a:t>
            </a:r>
            <a:endParaRPr lang="en-US"/>
          </a:p>
        </p:txBody>
      </p:sp>
      <p:sp>
        <p:nvSpPr>
          <p:cNvPr id="3" name="Footer Placeholder 2"/>
          <p:cNvSpPr>
            <a:spLocks noGrp="1"/>
          </p:cNvSpPr>
          <p:nvPr>
            <p:ph type="ftr" sz="quarter" idx="11"/>
          </p:nvPr>
        </p:nvSpPr>
        <p:spPr/>
        <p:txBody>
          <a:bodyPr/>
          <a:lstStyle/>
          <a:p>
            <a:r>
              <a:rPr lang="en-US" smtClean="0"/>
              <a:t>Health IT Workforce Curriculum Version 1.0/Fall 2010</a:t>
            </a:r>
            <a:endParaRPr lang="en-US"/>
          </a:p>
        </p:txBody>
      </p:sp>
      <p:sp>
        <p:nvSpPr>
          <p:cNvPr id="4" name="Slide Number Placeholder 3"/>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Progect Management/Unit 3</a:t>
            </a:r>
            <a:endParaRPr lang="en-US"/>
          </a:p>
        </p:txBody>
      </p:sp>
      <p:sp>
        <p:nvSpPr>
          <p:cNvPr id="6" name="Footer Placeholder 5"/>
          <p:cNvSpPr>
            <a:spLocks noGrp="1"/>
          </p:cNvSpPr>
          <p:nvPr>
            <p:ph type="ftr" sz="quarter" idx="11"/>
          </p:nvPr>
        </p:nvSpPr>
        <p:spPr/>
        <p:txBody>
          <a:bodyPr/>
          <a:lstStyle/>
          <a:p>
            <a:r>
              <a:rPr lang="en-US" smtClean="0"/>
              <a:t>Health IT Workforce Curriculum Version 1.0/Fall 2010</a:t>
            </a:r>
            <a:endParaRPr lang="en-US"/>
          </a:p>
        </p:txBody>
      </p:sp>
      <p:sp>
        <p:nvSpPr>
          <p:cNvPr id="7" name="Slide Number Placeholder 6"/>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Progect Management/Unit 3</a:t>
            </a:r>
            <a:endParaRPr lang="en-US"/>
          </a:p>
        </p:txBody>
      </p:sp>
      <p:sp>
        <p:nvSpPr>
          <p:cNvPr id="6" name="Footer Placeholder 5"/>
          <p:cNvSpPr>
            <a:spLocks noGrp="1"/>
          </p:cNvSpPr>
          <p:nvPr>
            <p:ph type="ftr" sz="quarter" idx="11"/>
          </p:nvPr>
        </p:nvSpPr>
        <p:spPr/>
        <p:txBody>
          <a:bodyPr/>
          <a:lstStyle/>
          <a:p>
            <a:r>
              <a:rPr lang="en-US" smtClean="0"/>
              <a:t>Health IT Workforce Curriculum Version 1.0/Fall 2010</a:t>
            </a:r>
            <a:endParaRPr lang="en-US"/>
          </a:p>
        </p:txBody>
      </p:sp>
      <p:sp>
        <p:nvSpPr>
          <p:cNvPr id="7" name="Slide Number Placeholder 6"/>
          <p:cNvSpPr>
            <a:spLocks noGrp="1"/>
          </p:cNvSpPr>
          <p:nvPr>
            <p:ph type="sldNum" sz="quarter" idx="12"/>
          </p:nvPr>
        </p:nvSpPr>
        <p:spPr/>
        <p:txBody>
          <a:bodyPr/>
          <a:lstStyle/>
          <a:p>
            <a:fld id="{D063626C-FF60-44B7-AA9F-E4D3FDBDBE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latin typeface="Arial" pitchFamily="34" charset="0"/>
                <a:cs typeface="Arial" pitchFamily="34" charset="0"/>
              </a:defRPr>
            </a:lvl1pPr>
          </a:lstStyle>
          <a:p>
            <a:r>
              <a:rPr lang="en-US" smtClean="0"/>
              <a:t>Progect Management/Unit 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Health IT Workforce Curriculum Version 1.0/Fall 2010</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latin typeface="Arial" pitchFamily="34" charset="0"/>
                <a:cs typeface="Arial" pitchFamily="34" charset="0"/>
              </a:defRPr>
            </a:lvl1pPr>
          </a:lstStyle>
          <a:p>
            <a:fld id="{D063626C-FF60-44B7-AA9F-E4D3FDBDBEA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000" b="1" kern="1200">
          <a:solidFill>
            <a:schemeClr val="tx1"/>
          </a:solidFill>
          <a:latin typeface="Tahoma" pitchFamily="34" charset="0"/>
          <a:ea typeface="Tahoma" pitchFamily="34" charset="0"/>
          <a:cs typeface="Tahoma" pitchFamily="34" charset="0"/>
        </a:defRPr>
      </a:lvl1pPr>
    </p:titleStyle>
    <p:bodyStyle>
      <a:lvl1pPr marL="342900" indent="-342900" algn="l" defTabSz="914400" rtl="0" eaLnBrk="1" latinLnBrk="0" hangingPunct="1">
        <a:spcBef>
          <a:spcPct val="20000"/>
        </a:spcBef>
        <a:buClr>
          <a:schemeClr val="tx1"/>
        </a:buClr>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chemeClr val="tx1"/>
        </a:buClr>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chemeClr val="tx1"/>
        </a:buClr>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chemeClr val="tx1"/>
        </a:buClr>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chemeClr val="tx1"/>
        </a:buClr>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quotesdaddy.com/quote/73168/benjamin-franklin/by-failing-to-prepare-you-are-preparing-to-fai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13.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146175"/>
          </a:xfrm>
        </p:spPr>
        <p:txBody>
          <a:bodyPr/>
          <a:lstStyle/>
          <a:p>
            <a:r>
              <a:rPr lang="en-US" dirty="0" smtClean="0"/>
              <a:t>Working in Teams: Unit 3</a:t>
            </a:r>
            <a:endParaRPr lang="en-US" dirty="0"/>
          </a:p>
        </p:txBody>
      </p:sp>
      <p:sp>
        <p:nvSpPr>
          <p:cNvPr id="3" name="Subtitle 2"/>
          <p:cNvSpPr>
            <a:spLocks noGrp="1"/>
          </p:cNvSpPr>
          <p:nvPr>
            <p:ph type="subTitle" idx="1"/>
          </p:nvPr>
        </p:nvSpPr>
        <p:spPr>
          <a:xfrm>
            <a:off x="990600" y="1828800"/>
            <a:ext cx="7162800" cy="1219200"/>
          </a:xfrm>
        </p:spPr>
        <p:txBody>
          <a:bodyPr>
            <a:normAutofit/>
          </a:bodyPr>
          <a:lstStyle/>
          <a:p>
            <a:r>
              <a:rPr lang="en-US" dirty="0" smtClean="0"/>
              <a:t>Initial Tools for Teaming: Ground Rules and Action Plans for HIT Teams</a:t>
            </a:r>
            <a:endParaRPr lang="en-US" dirty="0"/>
          </a:p>
        </p:txBody>
      </p:sp>
      <p:pic>
        <p:nvPicPr>
          <p:cNvPr id="4" name="Picture 2"/>
          <p:cNvPicPr>
            <a:picLocks noChangeAspect="1" noChangeArrowheads="1"/>
          </p:cNvPicPr>
          <p:nvPr/>
        </p:nvPicPr>
        <p:blipFill>
          <a:blip r:embed="rId3" cstate="print"/>
          <a:srcRect/>
          <a:stretch>
            <a:fillRect/>
          </a:stretch>
        </p:blipFill>
        <p:spPr bwMode="auto">
          <a:xfrm>
            <a:off x="2728912" y="3276600"/>
            <a:ext cx="3748088" cy="2507124"/>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dirty="0" smtClean="0"/>
              <a:t>Working In Teams/Unit 3</a:t>
            </a:r>
            <a:endParaRPr lang="en-US" dirty="0"/>
          </a:p>
        </p:txBody>
      </p:sp>
      <p:sp>
        <p:nvSpPr>
          <p:cNvPr id="6" name="Slide Number Placeholder 5"/>
          <p:cNvSpPr>
            <a:spLocks noGrp="1"/>
          </p:cNvSpPr>
          <p:nvPr>
            <p:ph type="sldNum" sz="quarter" idx="12"/>
          </p:nvPr>
        </p:nvSpPr>
        <p:spPr/>
        <p:txBody>
          <a:bodyPr/>
          <a:lstStyle/>
          <a:p>
            <a:fld id="{D063626C-FF60-44B7-AA9F-E4D3FDBDBEA8}" type="slidenum">
              <a:rPr lang="en-US" smtClean="0"/>
              <a:pPr/>
              <a:t>1</a:t>
            </a:fld>
            <a:endParaRPr lang="en-US" dirty="0"/>
          </a:p>
        </p:txBody>
      </p:sp>
      <p:sp>
        <p:nvSpPr>
          <p:cNvPr id="7" name="Footer Placeholder 6"/>
          <p:cNvSpPr>
            <a:spLocks noGrp="1"/>
          </p:cNvSpPr>
          <p:nvPr>
            <p:ph type="ftr" sz="quarter" idx="11"/>
          </p:nvPr>
        </p:nvSpPr>
        <p:spPr/>
        <p:txBody>
          <a:bodyPr/>
          <a:lstStyle/>
          <a:p>
            <a:r>
              <a:rPr lang="en-US" dirty="0" smtClean="0"/>
              <a:t>Health IT Workforce Curriculum Version 1.0/Fall 2010</a:t>
            </a:r>
            <a:endParaRPr lang="en-US" dirty="0"/>
          </a:p>
        </p:txBody>
      </p:sp>
    </p:spTree>
  </p:cSld>
  <p:clrMapOvr>
    <a:masterClrMapping/>
  </p:clrMapOvr>
  <p:transition advTm="11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Activity I: Developing Ground Rules-Personal Reflection</a:t>
            </a:r>
            <a:endParaRPr lang="en-US" sz="3200" dirty="0"/>
          </a:p>
        </p:txBody>
      </p:sp>
      <p:sp>
        <p:nvSpPr>
          <p:cNvPr id="3" name="Content Placeholder 2"/>
          <p:cNvSpPr>
            <a:spLocks noGrp="1"/>
          </p:cNvSpPr>
          <p:nvPr>
            <p:ph idx="1"/>
          </p:nvPr>
        </p:nvSpPr>
        <p:spPr>
          <a:xfrm>
            <a:off x="457200" y="1722437"/>
            <a:ext cx="8229600" cy="4525963"/>
          </a:xfrm>
        </p:spPr>
        <p:txBody>
          <a:bodyPr>
            <a:normAutofit fontScale="92500" lnSpcReduction="10000"/>
          </a:bodyPr>
          <a:lstStyle/>
          <a:p>
            <a:pPr>
              <a:buNone/>
            </a:pPr>
            <a:r>
              <a:rPr lang="en-US" dirty="0" smtClean="0"/>
              <a:t>Consider a team you were a member of that was a very positive and successful team experience. List between 4 and 6 key reasons you believe that team experience to be positive and successful.</a:t>
            </a:r>
          </a:p>
          <a:p>
            <a:pPr>
              <a:buNone/>
            </a:pPr>
            <a:r>
              <a:rPr lang="en-US" dirty="0" smtClean="0"/>
              <a:t>Next, consider a team you were a member of that was not a positive nor a successful team experience.  List between 4 and 6  key reasons you believe that team experience to be neither positive nor successful.  </a:t>
            </a:r>
            <a:endParaRPr lang="en-US" dirty="0"/>
          </a:p>
        </p:txBody>
      </p:sp>
      <p:sp>
        <p:nvSpPr>
          <p:cNvPr id="4" name="Date Placeholder 3"/>
          <p:cNvSpPr>
            <a:spLocks noGrp="1"/>
          </p:cNvSpPr>
          <p:nvPr>
            <p:ph type="dt" sz="half" idx="10"/>
          </p:nvPr>
        </p:nvSpPr>
        <p:spPr/>
        <p:txBody>
          <a:bodyPr/>
          <a:lstStyle/>
          <a:p>
            <a:r>
              <a:rPr lang="en-US" dirty="0" smtClean="0"/>
              <a:t>Working In Teams/Unit 3</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10</a:t>
            </a:fld>
            <a:endParaRPr lang="en-US"/>
          </a:p>
        </p:txBody>
      </p:sp>
    </p:spTree>
  </p:cSld>
  <p:clrMapOvr>
    <a:masterClrMapping/>
  </p:clrMapOvr>
  <p:transition advTm="37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Activity I: Developing Ground Rules-Personal Research </a:t>
            </a:r>
            <a:endParaRPr lang="en-US" sz="3200"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Now that you have reflected on your own experiences with teams, both positive and not so positive, spend some time researching what others have provided as  guidelines or ground rules for working in teams.  Write an abstract (200 words maximum) that displays insights from two independent reference sources.  </a:t>
            </a:r>
          </a:p>
          <a:p>
            <a:pPr>
              <a:buNone/>
            </a:pPr>
            <a:r>
              <a:rPr lang="en-US" dirty="0" smtClean="0"/>
              <a:t>Next, develop a listing of 6 key ground rules that you would recommend be considered by your next team.   </a:t>
            </a:r>
            <a:endParaRPr lang="en-US" dirty="0"/>
          </a:p>
        </p:txBody>
      </p:sp>
      <p:sp>
        <p:nvSpPr>
          <p:cNvPr id="4" name="Date Placeholder 3"/>
          <p:cNvSpPr>
            <a:spLocks noGrp="1"/>
          </p:cNvSpPr>
          <p:nvPr>
            <p:ph type="dt" sz="half" idx="10"/>
          </p:nvPr>
        </p:nvSpPr>
        <p:spPr/>
        <p:txBody>
          <a:bodyPr/>
          <a:lstStyle/>
          <a:p>
            <a:r>
              <a:rPr lang="en-US" dirty="0" smtClean="0"/>
              <a:t>Working In Teams/Unit 3</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11</a:t>
            </a:fld>
            <a:endParaRPr lang="en-US"/>
          </a:p>
        </p:txBody>
      </p:sp>
    </p:spTree>
  </p:cSld>
  <p:clrMapOvr>
    <a:masterClrMapping/>
  </p:clrMapOvr>
  <p:transition advTm="42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Create an Action Plan?</a:t>
            </a:r>
            <a:endParaRPr lang="en-US" dirty="0"/>
          </a:p>
        </p:txBody>
      </p:sp>
      <p:sp>
        <p:nvSpPr>
          <p:cNvPr id="3" name="Content Placeholder 2"/>
          <p:cNvSpPr>
            <a:spLocks noGrp="1"/>
          </p:cNvSpPr>
          <p:nvPr>
            <p:ph idx="1"/>
          </p:nvPr>
        </p:nvSpPr>
        <p:spPr>
          <a:xfrm>
            <a:off x="838200" y="1676400"/>
            <a:ext cx="4953000" cy="4343400"/>
          </a:xfrm>
        </p:spPr>
        <p:txBody>
          <a:bodyPr anchor="t">
            <a:normAutofit/>
          </a:bodyPr>
          <a:lstStyle/>
          <a:p>
            <a:endParaRPr lang="en-US" dirty="0" smtClean="0">
              <a:hlinkClick r:id="rId3" action="ppaction://hlinkfile"/>
            </a:endParaRPr>
          </a:p>
          <a:p>
            <a:pPr>
              <a:buNone/>
            </a:pPr>
            <a:r>
              <a:rPr lang="en-US" b="1" dirty="0" smtClean="0"/>
              <a:t>“By failing to prepare, you are preparing to fail.”</a:t>
            </a:r>
            <a:r>
              <a:rPr lang="en-US" dirty="0" smtClean="0"/>
              <a:t> – Benjamin Franklin</a:t>
            </a:r>
          </a:p>
          <a:p>
            <a:endParaRPr lang="en-US" b="1" dirty="0"/>
          </a:p>
        </p:txBody>
      </p:sp>
      <p:sp>
        <p:nvSpPr>
          <p:cNvPr id="4" name="Date Placeholder 3"/>
          <p:cNvSpPr>
            <a:spLocks noGrp="1"/>
          </p:cNvSpPr>
          <p:nvPr>
            <p:ph type="dt" sz="half" idx="10"/>
          </p:nvPr>
        </p:nvSpPr>
        <p:spPr/>
        <p:txBody>
          <a:bodyPr/>
          <a:lstStyle/>
          <a:p>
            <a:r>
              <a:rPr lang="en-US" dirty="0" smtClean="0"/>
              <a:t>Working In Teams/Unit 3</a:t>
            </a:r>
            <a:endParaRPr lang="en-US" dirty="0"/>
          </a:p>
        </p:txBody>
      </p:sp>
      <p:sp>
        <p:nvSpPr>
          <p:cNvPr id="5" name="Slide Number Placeholder 4"/>
          <p:cNvSpPr>
            <a:spLocks noGrp="1"/>
          </p:cNvSpPr>
          <p:nvPr>
            <p:ph type="sldNum" sz="quarter" idx="12"/>
          </p:nvPr>
        </p:nvSpPr>
        <p:spPr/>
        <p:txBody>
          <a:bodyPr/>
          <a:lstStyle/>
          <a:p>
            <a:fld id="{D063626C-FF60-44B7-AA9F-E4D3FDBDBEA8}" type="slidenum">
              <a:rPr lang="en-US" smtClean="0"/>
              <a:pPr/>
              <a:t>12</a:t>
            </a:fld>
            <a:endParaRPr lang="en-US"/>
          </a:p>
        </p:txBody>
      </p:sp>
      <p:sp>
        <p:nvSpPr>
          <p:cNvPr id="6" name="Footer Placeholder 5"/>
          <p:cNvSpPr>
            <a:spLocks noGrp="1"/>
          </p:cNvSpPr>
          <p:nvPr>
            <p:ph type="ftr" sz="quarter" idx="11"/>
          </p:nvPr>
        </p:nvSpPr>
        <p:spPr/>
        <p:txBody>
          <a:bodyPr/>
          <a:lstStyle/>
          <a:p>
            <a:r>
              <a:rPr lang="en-US" smtClean="0"/>
              <a:t>Health IT Workforce Curriculum Version 1.0/Fall 2010</a:t>
            </a:r>
            <a:endParaRPr lang="en-US"/>
          </a:p>
        </p:txBody>
      </p:sp>
      <p:pic>
        <p:nvPicPr>
          <p:cNvPr id="7" name="Picture 6" descr="benjamin-franklin.jpg"/>
          <p:cNvPicPr>
            <a:picLocks noChangeAspect="1"/>
          </p:cNvPicPr>
          <p:nvPr/>
        </p:nvPicPr>
        <p:blipFill>
          <a:blip r:embed="rId4" cstate="print"/>
          <a:stretch>
            <a:fillRect/>
          </a:stretch>
        </p:blipFill>
        <p:spPr>
          <a:xfrm>
            <a:off x="5834062" y="2590800"/>
            <a:ext cx="2014538" cy="2468518"/>
          </a:xfrm>
          <a:prstGeom prst="rect">
            <a:avLst/>
          </a:prstGeom>
        </p:spPr>
      </p:pic>
    </p:spTree>
  </p:cSld>
  <p:clrMapOvr>
    <a:masterClrMapping/>
  </p:clrMapOvr>
  <p:transition advTm="43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Plan Preparation</a:t>
            </a:r>
            <a:endParaRPr lang="en-US" dirty="0"/>
          </a:p>
        </p:txBody>
      </p:sp>
      <p:sp>
        <p:nvSpPr>
          <p:cNvPr id="3" name="Content Placeholder 2"/>
          <p:cNvSpPr>
            <a:spLocks noGrp="1"/>
          </p:cNvSpPr>
          <p:nvPr>
            <p:ph idx="1"/>
          </p:nvPr>
        </p:nvSpPr>
        <p:spPr>
          <a:xfrm>
            <a:off x="457200" y="1600200"/>
            <a:ext cx="4572000" cy="4525963"/>
          </a:xfrm>
        </p:spPr>
        <p:txBody>
          <a:bodyPr>
            <a:normAutofit fontScale="92500" lnSpcReduction="10000"/>
          </a:bodyPr>
          <a:lstStyle/>
          <a:p>
            <a:r>
              <a:rPr lang="en-US" dirty="0" smtClean="0"/>
              <a:t>Clearly define goal(s) or mission </a:t>
            </a:r>
          </a:p>
          <a:p>
            <a:r>
              <a:rPr lang="en-US" dirty="0" smtClean="0"/>
              <a:t>Clearly define parameters/scope of the project</a:t>
            </a:r>
          </a:p>
          <a:p>
            <a:r>
              <a:rPr lang="en-US" dirty="0" smtClean="0"/>
              <a:t>And what is NOT part of the goal or in-scope</a:t>
            </a:r>
          </a:p>
          <a:p>
            <a:r>
              <a:rPr lang="en-US" dirty="0" smtClean="0"/>
              <a:t>Ask: Who, What, Where, When, Why and How</a:t>
            </a:r>
          </a:p>
          <a:p>
            <a:pPr>
              <a:buNone/>
            </a:pPr>
            <a:endParaRPr lang="en-US" dirty="0" smtClean="0"/>
          </a:p>
        </p:txBody>
      </p:sp>
      <p:sp>
        <p:nvSpPr>
          <p:cNvPr id="4" name="Date Placeholder 3"/>
          <p:cNvSpPr>
            <a:spLocks noGrp="1"/>
          </p:cNvSpPr>
          <p:nvPr>
            <p:ph type="dt" sz="half" idx="10"/>
          </p:nvPr>
        </p:nvSpPr>
        <p:spPr/>
        <p:txBody>
          <a:bodyPr/>
          <a:lstStyle/>
          <a:p>
            <a:r>
              <a:rPr lang="en-US" dirty="0" smtClean="0"/>
              <a:t>Working In Teams/Unit 3</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13</a:t>
            </a:fld>
            <a:endParaRPr lang="en-US"/>
          </a:p>
        </p:txBody>
      </p:sp>
      <p:graphicFrame>
        <p:nvGraphicFramePr>
          <p:cNvPr id="7" name="Diagram 6"/>
          <p:cNvGraphicFramePr/>
          <p:nvPr>
            <p:custDataLst>
              <p:tags r:id="rId1"/>
            </p:custDataLst>
          </p:nvPr>
        </p:nvGraphicFramePr>
        <p:xfrm>
          <a:off x="5334000" y="2133600"/>
          <a:ext cx="2895600" cy="3505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advTm="73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Plan Example</a:t>
            </a:r>
            <a:endParaRPr lang="en-US" dirty="0"/>
          </a:p>
        </p:txBody>
      </p:sp>
      <p:sp>
        <p:nvSpPr>
          <p:cNvPr id="4" name="Date Placeholder 3"/>
          <p:cNvSpPr>
            <a:spLocks noGrp="1"/>
          </p:cNvSpPr>
          <p:nvPr>
            <p:ph type="dt" sz="half" idx="10"/>
          </p:nvPr>
        </p:nvSpPr>
        <p:spPr/>
        <p:txBody>
          <a:bodyPr/>
          <a:lstStyle/>
          <a:p>
            <a:r>
              <a:rPr lang="en-US" dirty="0" smtClean="0"/>
              <a:t>Working In Teams/Unit 3</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14</a:t>
            </a:fld>
            <a:endParaRPr lang="en-US"/>
          </a:p>
        </p:txBody>
      </p:sp>
      <p:graphicFrame>
        <p:nvGraphicFramePr>
          <p:cNvPr id="8" name="Table 7"/>
          <p:cNvGraphicFramePr>
            <a:graphicFrameLocks noGrp="1"/>
          </p:cNvGraphicFramePr>
          <p:nvPr/>
        </p:nvGraphicFramePr>
        <p:xfrm>
          <a:off x="228601" y="1828801"/>
          <a:ext cx="8762998" cy="2819396"/>
        </p:xfrm>
        <a:graphic>
          <a:graphicData uri="http://schemas.openxmlformats.org/drawingml/2006/table">
            <a:tbl>
              <a:tblPr/>
              <a:tblGrid>
                <a:gridCol w="529696"/>
                <a:gridCol w="1669691"/>
                <a:gridCol w="1351106"/>
                <a:gridCol w="522017"/>
                <a:gridCol w="936562"/>
                <a:gridCol w="936562"/>
                <a:gridCol w="541211"/>
                <a:gridCol w="767673"/>
                <a:gridCol w="1508480"/>
              </a:tblGrid>
              <a:tr h="829235">
                <a:tc>
                  <a:txBody>
                    <a:bodyPr/>
                    <a:lstStyle/>
                    <a:p>
                      <a:pPr marL="0" marR="0" algn="ctr">
                        <a:lnSpc>
                          <a:spcPct val="115000"/>
                        </a:lnSpc>
                        <a:spcBef>
                          <a:spcPts val="0"/>
                        </a:spcBef>
                        <a:spcAft>
                          <a:spcPts val="0"/>
                        </a:spcAft>
                      </a:pPr>
                      <a:r>
                        <a:rPr lang="en-US" sz="1000" dirty="0">
                          <a:latin typeface="Calibri"/>
                          <a:ea typeface="Calibri"/>
                          <a:cs typeface="Times New Roman"/>
                        </a:rPr>
                        <a:t>Action No.</a:t>
                      </a:r>
                      <a:endParaRPr lang="en-US" sz="800" dirty="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algn="ctr">
                        <a:lnSpc>
                          <a:spcPct val="115000"/>
                        </a:lnSpc>
                        <a:spcBef>
                          <a:spcPts val="0"/>
                        </a:spcBef>
                        <a:spcAft>
                          <a:spcPts val="0"/>
                        </a:spcAft>
                      </a:pPr>
                      <a:r>
                        <a:rPr lang="en-US" sz="1000">
                          <a:latin typeface="Calibri"/>
                          <a:ea typeface="Calibri"/>
                          <a:cs typeface="Times New Roman"/>
                        </a:rPr>
                        <a:t>Action</a:t>
                      </a: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algn="ctr">
                        <a:lnSpc>
                          <a:spcPct val="115000"/>
                        </a:lnSpc>
                        <a:spcBef>
                          <a:spcPts val="0"/>
                        </a:spcBef>
                        <a:spcAft>
                          <a:spcPts val="0"/>
                        </a:spcAft>
                      </a:pPr>
                      <a:r>
                        <a:rPr lang="en-US" sz="1000">
                          <a:latin typeface="Calibri"/>
                          <a:ea typeface="Calibri"/>
                          <a:cs typeface="Times New Roman"/>
                        </a:rPr>
                        <a:t>Goal/Result Area</a:t>
                      </a: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algn="ctr">
                        <a:lnSpc>
                          <a:spcPct val="115000"/>
                        </a:lnSpc>
                        <a:spcBef>
                          <a:spcPts val="0"/>
                        </a:spcBef>
                        <a:spcAft>
                          <a:spcPts val="0"/>
                        </a:spcAft>
                      </a:pPr>
                      <a:r>
                        <a:rPr lang="en-US" sz="1000">
                          <a:latin typeface="Calibri"/>
                          <a:ea typeface="Calibri"/>
                          <a:cs typeface="Times New Roman"/>
                        </a:rPr>
                        <a:t>Target Date</a:t>
                      </a: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algn="ctr">
                        <a:lnSpc>
                          <a:spcPct val="115000"/>
                        </a:lnSpc>
                        <a:spcBef>
                          <a:spcPts val="0"/>
                        </a:spcBef>
                        <a:spcAft>
                          <a:spcPts val="0"/>
                        </a:spcAft>
                      </a:pPr>
                      <a:r>
                        <a:rPr lang="en-US" sz="1000" dirty="0" smtClean="0">
                          <a:latin typeface="Calibri"/>
                          <a:ea typeface="Calibri"/>
                          <a:cs typeface="Times New Roman"/>
                        </a:rPr>
                        <a:t>Owner</a:t>
                      </a:r>
                      <a:endParaRPr lang="en-US" sz="800" dirty="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algn="ctr">
                        <a:lnSpc>
                          <a:spcPct val="115000"/>
                        </a:lnSpc>
                        <a:spcBef>
                          <a:spcPts val="0"/>
                        </a:spcBef>
                        <a:spcAft>
                          <a:spcPts val="0"/>
                        </a:spcAft>
                      </a:pPr>
                      <a:r>
                        <a:rPr lang="en-US" sz="1000">
                          <a:latin typeface="Calibri"/>
                          <a:ea typeface="Calibri"/>
                          <a:cs typeface="Times New Roman"/>
                        </a:rPr>
                        <a:t>Originator</a:t>
                      </a: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algn="ctr">
                        <a:lnSpc>
                          <a:spcPct val="115000"/>
                        </a:lnSpc>
                        <a:spcBef>
                          <a:spcPts val="0"/>
                        </a:spcBef>
                        <a:spcAft>
                          <a:spcPts val="0"/>
                        </a:spcAft>
                      </a:pPr>
                      <a:r>
                        <a:rPr lang="en-US" sz="1000">
                          <a:latin typeface="Calibri"/>
                          <a:ea typeface="Calibri"/>
                          <a:cs typeface="Times New Roman"/>
                        </a:rPr>
                        <a:t>Start Date</a:t>
                      </a: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algn="ctr">
                        <a:lnSpc>
                          <a:spcPct val="115000"/>
                        </a:lnSpc>
                        <a:spcBef>
                          <a:spcPts val="0"/>
                        </a:spcBef>
                        <a:spcAft>
                          <a:spcPts val="0"/>
                        </a:spcAft>
                      </a:pPr>
                      <a:r>
                        <a:rPr lang="en-US" sz="1000">
                          <a:latin typeface="Calibri"/>
                          <a:ea typeface="Calibri"/>
                          <a:cs typeface="Times New Roman"/>
                        </a:rPr>
                        <a:t>Date Completed</a:t>
                      </a: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algn="ctr">
                        <a:lnSpc>
                          <a:spcPct val="115000"/>
                        </a:lnSpc>
                        <a:spcBef>
                          <a:spcPts val="0"/>
                        </a:spcBef>
                        <a:spcAft>
                          <a:spcPts val="0"/>
                        </a:spcAft>
                      </a:pPr>
                      <a:r>
                        <a:rPr lang="en-US" sz="1000">
                          <a:latin typeface="Calibri"/>
                          <a:ea typeface="Calibri"/>
                          <a:cs typeface="Times New Roman"/>
                        </a:rPr>
                        <a:t>Comments</a:t>
                      </a: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221129">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129">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129">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129">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129">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129">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129">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129">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129">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dirty="0">
                        <a:latin typeface="Calibri"/>
                        <a:ea typeface="Calibri"/>
                        <a:cs typeface="Times New Roman"/>
                      </a:endParaRPr>
                    </a:p>
                  </a:txBody>
                  <a:tcPr marL="48063" marR="480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advTm="95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Working In Teams/Unit 3</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15</a:t>
            </a:fld>
            <a:endParaRPr lang="en-US"/>
          </a:p>
        </p:txBody>
      </p:sp>
      <p:sp>
        <p:nvSpPr>
          <p:cNvPr id="2" name="Title 1"/>
          <p:cNvSpPr>
            <a:spLocks noGrp="1"/>
          </p:cNvSpPr>
          <p:nvPr>
            <p:ph type="title"/>
          </p:nvPr>
        </p:nvSpPr>
        <p:spPr/>
        <p:txBody>
          <a:bodyPr/>
          <a:lstStyle/>
          <a:p>
            <a:r>
              <a:rPr lang="en-US" dirty="0" smtClean="0"/>
              <a:t>Work Breakdown Structure</a:t>
            </a:r>
            <a:endParaRPr lang="en-US" dirty="0"/>
          </a:p>
        </p:txBody>
      </p:sp>
      <p:sp>
        <p:nvSpPr>
          <p:cNvPr id="9" name="Content Placeholder 8"/>
          <p:cNvSpPr>
            <a:spLocks noGrp="1"/>
          </p:cNvSpPr>
          <p:nvPr>
            <p:ph idx="1"/>
          </p:nvPr>
        </p:nvSpPr>
        <p:spPr>
          <a:xfrm>
            <a:off x="457200" y="1600201"/>
            <a:ext cx="8229600" cy="3429000"/>
          </a:xfrm>
        </p:spPr>
        <p:txBody>
          <a:bodyPr/>
          <a:lstStyle/>
          <a:p>
            <a:pPr>
              <a:buNone/>
            </a:pPr>
            <a:endParaRPr lang="en-US" dirty="0" smtClean="0"/>
          </a:p>
          <a:p>
            <a:pPr>
              <a:buNone/>
            </a:pPr>
            <a:endParaRPr lang="en-US" dirty="0"/>
          </a:p>
        </p:txBody>
      </p:sp>
      <p:pic>
        <p:nvPicPr>
          <p:cNvPr id="11" name="Picture 10" descr="IC38872.jpg"/>
          <p:cNvPicPr>
            <a:picLocks noChangeAspect="1"/>
          </p:cNvPicPr>
          <p:nvPr/>
        </p:nvPicPr>
        <p:blipFill>
          <a:blip r:embed="rId3" cstate="print"/>
          <a:stretch>
            <a:fillRect/>
          </a:stretch>
        </p:blipFill>
        <p:spPr>
          <a:xfrm>
            <a:off x="885322" y="1447800"/>
            <a:ext cx="7191878" cy="4519613"/>
          </a:xfrm>
          <a:prstGeom prst="rect">
            <a:avLst/>
          </a:prstGeom>
        </p:spPr>
      </p:pic>
    </p:spTree>
  </p:cSld>
  <p:clrMapOvr>
    <a:masterClrMapping/>
  </p:clrMapOvr>
  <p:transition advTm="79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GANTT Chart</a:t>
            </a:r>
            <a:endParaRPr lang="en-US" dirty="0"/>
          </a:p>
        </p:txBody>
      </p:sp>
      <p:pic>
        <p:nvPicPr>
          <p:cNvPr id="7" name="Content Placeholder 6" descr="GANNT chart example.JPG"/>
          <p:cNvPicPr>
            <a:picLocks noGrp="1" noChangeAspect="1"/>
          </p:cNvPicPr>
          <p:nvPr>
            <p:ph idx="1"/>
          </p:nvPr>
        </p:nvPicPr>
        <p:blipFill>
          <a:blip r:embed="rId3" cstate="print"/>
          <a:stretch>
            <a:fillRect/>
          </a:stretch>
        </p:blipFill>
        <p:spPr>
          <a:xfrm>
            <a:off x="1143000" y="1337469"/>
            <a:ext cx="7010400" cy="4834731"/>
          </a:xfrm>
        </p:spPr>
      </p:pic>
      <p:sp>
        <p:nvSpPr>
          <p:cNvPr id="4" name="Date Placeholder 3"/>
          <p:cNvSpPr>
            <a:spLocks noGrp="1"/>
          </p:cNvSpPr>
          <p:nvPr>
            <p:ph type="dt" sz="half" idx="10"/>
          </p:nvPr>
        </p:nvSpPr>
        <p:spPr/>
        <p:txBody>
          <a:bodyPr/>
          <a:lstStyle/>
          <a:p>
            <a:r>
              <a:rPr lang="en-US" dirty="0" smtClean="0"/>
              <a:t>Working In Team/Unit 3</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16</a:t>
            </a:fld>
            <a:endParaRPr lang="en-US"/>
          </a:p>
        </p:txBody>
      </p:sp>
    </p:spTree>
  </p:cSld>
  <p:clrMapOvr>
    <a:masterClrMapping/>
  </p:clrMapOvr>
  <p:transition advTm="46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diagram_1.png"/>
          <p:cNvPicPr>
            <a:picLocks noChangeAspect="1"/>
          </p:cNvPicPr>
          <p:nvPr/>
        </p:nvPicPr>
        <p:blipFill>
          <a:blip r:embed="rId3" cstate="print"/>
          <a:stretch>
            <a:fillRect/>
          </a:stretch>
        </p:blipFill>
        <p:spPr>
          <a:xfrm>
            <a:off x="3657600" y="4112543"/>
            <a:ext cx="5420184" cy="2364457"/>
          </a:xfrm>
          <a:prstGeom prst="rect">
            <a:avLst/>
          </a:prstGeom>
        </p:spPr>
      </p:pic>
      <p:sp>
        <p:nvSpPr>
          <p:cNvPr id="2" name="Title 1"/>
          <p:cNvSpPr>
            <a:spLocks noGrp="1"/>
          </p:cNvSpPr>
          <p:nvPr>
            <p:ph type="title"/>
          </p:nvPr>
        </p:nvSpPr>
        <p:spPr/>
        <p:txBody>
          <a:bodyPr/>
          <a:lstStyle/>
          <a:p>
            <a:r>
              <a:rPr lang="en-US" dirty="0" smtClean="0"/>
              <a:t>PERT Chart</a:t>
            </a:r>
            <a:endParaRPr lang="en-US" dirty="0"/>
          </a:p>
        </p:txBody>
      </p:sp>
      <p:sp>
        <p:nvSpPr>
          <p:cNvPr id="4" name="Date Placeholder 3"/>
          <p:cNvSpPr>
            <a:spLocks noGrp="1"/>
          </p:cNvSpPr>
          <p:nvPr>
            <p:ph type="dt" sz="half" idx="10"/>
          </p:nvPr>
        </p:nvSpPr>
        <p:spPr/>
        <p:txBody>
          <a:bodyPr/>
          <a:lstStyle/>
          <a:p>
            <a:r>
              <a:rPr lang="en-US" smtClean="0"/>
              <a:t>Progect Management/Unit 3</a:t>
            </a:r>
            <a:endParaRPr lang="en-US"/>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17</a:t>
            </a:fld>
            <a:endParaRPr lang="en-US"/>
          </a:p>
        </p:txBody>
      </p:sp>
      <p:pic>
        <p:nvPicPr>
          <p:cNvPr id="10" name="Content Placeholder 9" descr="Chart_1.png"/>
          <p:cNvPicPr>
            <a:picLocks noGrp="1" noChangeAspect="1"/>
          </p:cNvPicPr>
          <p:nvPr>
            <p:ph idx="1"/>
          </p:nvPr>
        </p:nvPicPr>
        <p:blipFill>
          <a:blip r:embed="rId4" cstate="print"/>
          <a:stretch>
            <a:fillRect/>
          </a:stretch>
        </p:blipFill>
        <p:spPr>
          <a:xfrm>
            <a:off x="381000" y="1143000"/>
            <a:ext cx="5947169" cy="3124200"/>
          </a:xfrm>
        </p:spPr>
      </p:pic>
    </p:spTree>
  </p:cSld>
  <p:clrMapOvr>
    <a:masterClrMapping/>
  </p:clrMapOvr>
  <p:transition advTm="58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Activity II</a:t>
            </a:r>
            <a:r>
              <a:rPr lang="en-US" sz="3200" smtClean="0"/>
              <a:t>: Developing </a:t>
            </a:r>
            <a:r>
              <a:rPr lang="en-US" sz="3200" dirty="0" smtClean="0"/>
              <a:t>an Action Plan-Personal Reflection</a:t>
            </a:r>
            <a:endParaRPr lang="en-US" sz="3200" dirty="0"/>
          </a:p>
        </p:txBody>
      </p:sp>
      <p:sp>
        <p:nvSpPr>
          <p:cNvPr id="3" name="Content Placeholder 2"/>
          <p:cNvSpPr>
            <a:spLocks noGrp="1"/>
          </p:cNvSpPr>
          <p:nvPr>
            <p:ph idx="1"/>
          </p:nvPr>
        </p:nvSpPr>
        <p:spPr/>
        <p:txBody>
          <a:bodyPr>
            <a:normAutofit lnSpcReduction="10000"/>
          </a:bodyPr>
          <a:lstStyle/>
          <a:p>
            <a:pPr>
              <a:buNone/>
            </a:pPr>
            <a:r>
              <a:rPr lang="en-US" dirty="0" smtClean="0"/>
              <a:t>Consider a project or an important event that you have ahead of you.  Use one of the approaches listed above to develop an action plan you believe would be the most appropriate combination of individual tasks necessary toward successfully accomplishing the project or event.  After developing the action plan, reflect on why you selected the specific tool you used and how well it worked.  </a:t>
            </a:r>
            <a:endParaRPr lang="en-US" dirty="0"/>
          </a:p>
        </p:txBody>
      </p:sp>
      <p:sp>
        <p:nvSpPr>
          <p:cNvPr id="4" name="Date Placeholder 3"/>
          <p:cNvSpPr>
            <a:spLocks noGrp="1"/>
          </p:cNvSpPr>
          <p:nvPr>
            <p:ph type="dt" sz="half" idx="10"/>
          </p:nvPr>
        </p:nvSpPr>
        <p:spPr/>
        <p:txBody>
          <a:bodyPr/>
          <a:lstStyle/>
          <a:p>
            <a:r>
              <a:rPr lang="en-US" dirty="0" smtClean="0"/>
              <a:t>Working In Teams/Unit 3</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18</a:t>
            </a:fld>
            <a:endParaRPr lang="en-US"/>
          </a:p>
        </p:txBody>
      </p:sp>
    </p:spTree>
  </p:cSld>
  <p:clrMapOvr>
    <a:masterClrMapping/>
  </p:clrMapOvr>
  <p:transition advTm="37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for Teams</a:t>
            </a:r>
            <a:endParaRPr lang="en-US" dirty="0"/>
          </a:p>
        </p:txBody>
      </p:sp>
      <p:sp>
        <p:nvSpPr>
          <p:cNvPr id="3" name="Content Placeholder 2"/>
          <p:cNvSpPr>
            <a:spLocks noGrp="1"/>
          </p:cNvSpPr>
          <p:nvPr>
            <p:ph idx="1"/>
          </p:nvPr>
        </p:nvSpPr>
        <p:spPr/>
        <p:txBody>
          <a:bodyPr/>
          <a:lstStyle/>
          <a:p>
            <a:r>
              <a:rPr lang="en-US" dirty="0" smtClean="0"/>
              <a:t>Ground rule documentation</a:t>
            </a:r>
          </a:p>
          <a:p>
            <a:r>
              <a:rPr lang="en-US" dirty="0" smtClean="0"/>
              <a:t>Action Plan – action plan templates, project plans, WBS, </a:t>
            </a:r>
            <a:r>
              <a:rPr lang="en-US" dirty="0" err="1" smtClean="0"/>
              <a:t>Gannt</a:t>
            </a:r>
            <a:r>
              <a:rPr lang="en-US" dirty="0" smtClean="0"/>
              <a:t>, PERT, accountability templates, action item lists</a:t>
            </a:r>
          </a:p>
          <a:p>
            <a:r>
              <a:rPr lang="en-US" dirty="0" smtClean="0"/>
              <a:t>Meeting agendas</a:t>
            </a:r>
          </a:p>
          <a:p>
            <a:r>
              <a:rPr lang="en-US" dirty="0" smtClean="0"/>
              <a:t>Meeting minutes</a:t>
            </a:r>
          </a:p>
          <a:p>
            <a:r>
              <a:rPr lang="en-US" dirty="0" smtClean="0"/>
              <a:t>Data information tables and templates</a:t>
            </a:r>
          </a:p>
        </p:txBody>
      </p:sp>
      <p:sp>
        <p:nvSpPr>
          <p:cNvPr id="4" name="Date Placeholder 3"/>
          <p:cNvSpPr>
            <a:spLocks noGrp="1"/>
          </p:cNvSpPr>
          <p:nvPr>
            <p:ph type="dt" sz="half" idx="10"/>
          </p:nvPr>
        </p:nvSpPr>
        <p:spPr/>
        <p:txBody>
          <a:bodyPr/>
          <a:lstStyle/>
          <a:p>
            <a:r>
              <a:rPr lang="en-US" dirty="0" smtClean="0"/>
              <a:t>Working In Teams/Unit 3</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19</a:t>
            </a:fld>
            <a:endParaRPr lang="en-US"/>
          </a:p>
        </p:txBody>
      </p:sp>
    </p:spTree>
  </p:cSld>
  <p:clrMapOvr>
    <a:masterClrMapping/>
  </p:clrMapOvr>
  <p:transition advTm="74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3 Objectives</a:t>
            </a:r>
            <a:endParaRPr lang="en-US" dirty="0"/>
          </a:p>
        </p:txBody>
      </p:sp>
      <p:sp>
        <p:nvSpPr>
          <p:cNvPr id="3" name="Content Placeholder 2"/>
          <p:cNvSpPr>
            <a:spLocks noGrp="1"/>
          </p:cNvSpPr>
          <p:nvPr>
            <p:ph idx="1"/>
          </p:nvPr>
        </p:nvSpPr>
        <p:spPr/>
        <p:txBody>
          <a:bodyPr>
            <a:normAutofit/>
          </a:bodyPr>
          <a:lstStyle/>
          <a:p>
            <a:pPr marL="0" indent="3175">
              <a:buNone/>
            </a:pPr>
            <a:r>
              <a:rPr lang="en-US" i="1" dirty="0" smtClean="0"/>
              <a:t>At the end of this unit the learner will be able to:</a:t>
            </a:r>
          </a:p>
          <a:p>
            <a:pPr marL="514350" lvl="0" indent="-514350">
              <a:buFont typeface="+mj-lt"/>
              <a:buAutoNum type="arabicPeriod"/>
            </a:pPr>
            <a:r>
              <a:rPr lang="en-US" dirty="0" smtClean="0"/>
              <a:t>Create and describe SMART ground rules.</a:t>
            </a:r>
          </a:p>
          <a:p>
            <a:pPr marL="514350" lvl="0" indent="-514350">
              <a:buFont typeface="+mj-lt"/>
              <a:buAutoNum type="arabicPeriod"/>
            </a:pPr>
            <a:r>
              <a:rPr lang="en-US" dirty="0" smtClean="0"/>
              <a:t>Develop and refine a team action plan.</a:t>
            </a:r>
          </a:p>
          <a:p>
            <a:pPr marL="514350" lvl="0" indent="-514350">
              <a:buFont typeface="+mj-lt"/>
              <a:buAutoNum type="arabicPeriod"/>
            </a:pPr>
            <a:r>
              <a:rPr lang="en-US" dirty="0" smtClean="0"/>
              <a:t>Establish ground rules and an initial action plan for an HIT team.</a:t>
            </a:r>
          </a:p>
          <a:p>
            <a:pPr>
              <a:buNone/>
            </a:pPr>
            <a:endParaRPr lang="en-US" dirty="0"/>
          </a:p>
        </p:txBody>
      </p:sp>
      <p:sp>
        <p:nvSpPr>
          <p:cNvPr id="4" name="Date Placeholder 3"/>
          <p:cNvSpPr>
            <a:spLocks noGrp="1"/>
          </p:cNvSpPr>
          <p:nvPr>
            <p:ph type="dt" sz="half" idx="10"/>
          </p:nvPr>
        </p:nvSpPr>
        <p:spPr/>
        <p:txBody>
          <a:bodyPr/>
          <a:lstStyle/>
          <a:p>
            <a:r>
              <a:rPr lang="en-US" dirty="0" smtClean="0"/>
              <a:t>Working In Teams/Unit 3</a:t>
            </a:r>
            <a:endParaRPr lang="en-US" dirty="0"/>
          </a:p>
        </p:txBody>
      </p:sp>
      <p:sp>
        <p:nvSpPr>
          <p:cNvPr id="5" name="Slide Number Placeholder 4"/>
          <p:cNvSpPr>
            <a:spLocks noGrp="1"/>
          </p:cNvSpPr>
          <p:nvPr>
            <p:ph type="sldNum" sz="quarter" idx="12"/>
          </p:nvPr>
        </p:nvSpPr>
        <p:spPr/>
        <p:txBody>
          <a:bodyPr/>
          <a:lstStyle/>
          <a:p>
            <a:fld id="{D063626C-FF60-44B7-AA9F-E4D3FDBDBEA8}" type="slidenum">
              <a:rPr lang="en-US" smtClean="0"/>
              <a:pPr/>
              <a:t>2</a:t>
            </a:fld>
            <a:endParaRPr lang="en-US" dirty="0"/>
          </a:p>
        </p:txBody>
      </p:sp>
      <p:sp>
        <p:nvSpPr>
          <p:cNvPr id="6" name="Footer Placeholder 5"/>
          <p:cNvSpPr>
            <a:spLocks noGrp="1"/>
          </p:cNvSpPr>
          <p:nvPr>
            <p:ph type="ftr" sz="quarter" idx="11"/>
          </p:nvPr>
        </p:nvSpPr>
        <p:spPr/>
        <p:txBody>
          <a:bodyPr/>
          <a:lstStyle/>
          <a:p>
            <a:r>
              <a:rPr lang="en-US" dirty="0" smtClean="0"/>
              <a:t>Health IT Workforce Curriculum Version 1.0/Fall 2010</a:t>
            </a:r>
            <a:endParaRPr lang="en-US" dirty="0"/>
          </a:p>
        </p:txBody>
      </p:sp>
    </p:spTree>
  </p:cSld>
  <p:clrMapOvr>
    <a:masterClrMapping/>
  </p:clrMapOvr>
  <p:transition advTm="15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Unit Assessment: Developing Ground Rules and Action Plan for HIT Team</a:t>
            </a:r>
            <a:endParaRPr lang="en-US" sz="3200" dirty="0"/>
          </a:p>
        </p:txBody>
      </p:sp>
      <p:sp>
        <p:nvSpPr>
          <p:cNvPr id="3" name="Content Placeholder 2"/>
          <p:cNvSpPr>
            <a:spLocks noGrp="1"/>
          </p:cNvSpPr>
          <p:nvPr>
            <p:ph idx="1"/>
          </p:nvPr>
        </p:nvSpPr>
        <p:spPr>
          <a:xfrm>
            <a:off x="457200" y="1722437"/>
            <a:ext cx="8229600" cy="4525963"/>
          </a:xfrm>
        </p:spPr>
        <p:txBody>
          <a:bodyPr>
            <a:normAutofit fontScale="77500" lnSpcReduction="20000"/>
          </a:bodyPr>
          <a:lstStyle/>
          <a:p>
            <a:r>
              <a:rPr lang="en-US" sz="3100" dirty="0" smtClean="0"/>
              <a:t>Providers of an outpatient clinical facility are requesting an upgrade to the current ordering system to include the latest feature of </a:t>
            </a:r>
            <a:r>
              <a:rPr lang="en-US" sz="3100" dirty="0" err="1" smtClean="0"/>
              <a:t>ePrescribing</a:t>
            </a:r>
            <a:r>
              <a:rPr lang="en-US" sz="3100" dirty="0" smtClean="0"/>
              <a:t>.  This will include an upgrade of both the software and hardware of the current system to offer this feature. All providers will use this system for witting patient prescriptions and sending the prescriptions to any of 50,000 regional pharmacies depending on patient requests. </a:t>
            </a:r>
          </a:p>
          <a:p>
            <a:pPr>
              <a:buNone/>
            </a:pPr>
            <a:endParaRPr lang="en-US" sz="3100" dirty="0" smtClean="0"/>
          </a:p>
          <a:p>
            <a:r>
              <a:rPr lang="en-US" sz="3100" dirty="0" smtClean="0"/>
              <a:t>Team composition – </a:t>
            </a:r>
          </a:p>
          <a:p>
            <a:r>
              <a:rPr lang="en-US" sz="3100" dirty="0" smtClean="0"/>
              <a:t>1 Office Manager</a:t>
            </a:r>
          </a:p>
          <a:p>
            <a:r>
              <a:rPr lang="en-US" sz="3100" dirty="0" smtClean="0"/>
              <a:t>2 Nurses</a:t>
            </a:r>
          </a:p>
          <a:p>
            <a:r>
              <a:rPr lang="en-US" sz="3100" dirty="0" smtClean="0"/>
              <a:t>1 Secretary/Receptionist</a:t>
            </a:r>
          </a:p>
          <a:p>
            <a:endParaRPr lang="en-US" dirty="0" smtClean="0"/>
          </a:p>
          <a:p>
            <a:pPr>
              <a:buNone/>
            </a:pPr>
            <a:endParaRPr lang="en-US" dirty="0"/>
          </a:p>
        </p:txBody>
      </p:sp>
      <p:sp>
        <p:nvSpPr>
          <p:cNvPr id="4" name="Date Placeholder 3"/>
          <p:cNvSpPr>
            <a:spLocks noGrp="1"/>
          </p:cNvSpPr>
          <p:nvPr>
            <p:ph type="dt" sz="half" idx="10"/>
          </p:nvPr>
        </p:nvSpPr>
        <p:spPr/>
        <p:txBody>
          <a:bodyPr/>
          <a:lstStyle/>
          <a:p>
            <a:r>
              <a:rPr lang="en-US" smtClean="0"/>
              <a:t>Progect Management/Unit 3</a:t>
            </a:r>
            <a:endParaRPr lang="en-US"/>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20</a:t>
            </a:fld>
            <a:endParaRPr lang="en-US"/>
          </a:p>
        </p:txBody>
      </p:sp>
    </p:spTree>
  </p:cSld>
  <p:clrMapOvr>
    <a:masterClrMapping/>
  </p:clrMapOvr>
  <p:transition advTm="5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Unit Assessment: Developing  Ground Rules and Action Plan for HIT Teams</a:t>
            </a:r>
            <a:endParaRPr lang="en-US" sz="3200" dirty="0"/>
          </a:p>
        </p:txBody>
      </p:sp>
      <p:sp>
        <p:nvSpPr>
          <p:cNvPr id="3" name="Content Placeholder 2"/>
          <p:cNvSpPr>
            <a:spLocks noGrp="1"/>
          </p:cNvSpPr>
          <p:nvPr>
            <p:ph idx="1"/>
          </p:nvPr>
        </p:nvSpPr>
        <p:spPr/>
        <p:txBody>
          <a:bodyPr>
            <a:normAutofit fontScale="25000" lnSpcReduction="20000"/>
          </a:bodyPr>
          <a:lstStyle/>
          <a:p>
            <a:pPr>
              <a:buNone/>
            </a:pPr>
            <a:endParaRPr lang="en-US" dirty="0" smtClean="0"/>
          </a:p>
          <a:p>
            <a:pPr>
              <a:buNone/>
            </a:pPr>
            <a:r>
              <a:rPr lang="en-US" sz="5600" dirty="0" smtClean="0"/>
              <a:t>Features of the system should include, but not limited to, ability to “write” prescriptions based</a:t>
            </a:r>
          </a:p>
          <a:p>
            <a:pPr>
              <a:buNone/>
            </a:pPr>
            <a:r>
              <a:rPr lang="en-US" sz="5600" dirty="0" smtClean="0"/>
              <a:t>on the local formulary of medications, print or transfer prescription either by fax or electronic</a:t>
            </a:r>
          </a:p>
          <a:p>
            <a:pPr>
              <a:buNone/>
            </a:pPr>
            <a:r>
              <a:rPr lang="en-US" sz="5600" dirty="0" smtClean="0"/>
              <a:t>interface to the pharmacy of patient’s choice, ability to store a medication history for each </a:t>
            </a:r>
          </a:p>
          <a:p>
            <a:pPr>
              <a:buNone/>
            </a:pPr>
            <a:r>
              <a:rPr lang="en-US" sz="5600" dirty="0" smtClean="0"/>
              <a:t>patient including active, inactive and discontinued medications, when medications were last </a:t>
            </a:r>
          </a:p>
          <a:p>
            <a:pPr>
              <a:buNone/>
            </a:pPr>
            <a:r>
              <a:rPr lang="en-US" sz="5600" dirty="0" smtClean="0"/>
              <a:t>prescribed, up-coming needs for prescriptions, workflow allowing ancillary personnel to take a </a:t>
            </a:r>
          </a:p>
          <a:p>
            <a:pPr>
              <a:buNone/>
            </a:pPr>
            <a:r>
              <a:rPr lang="en-US" sz="5600" dirty="0" smtClean="0"/>
              <a:t>phone request for a new / refill medication for the prescriber to approve before being sent to the </a:t>
            </a:r>
          </a:p>
          <a:p>
            <a:pPr>
              <a:buNone/>
            </a:pPr>
            <a:r>
              <a:rPr lang="en-US" sz="5600" dirty="0" smtClean="0"/>
              <a:t>pharmacy, upload of 3</a:t>
            </a:r>
            <a:r>
              <a:rPr lang="en-US" sz="5600" baseline="30000" dirty="0" smtClean="0"/>
              <a:t>rd</a:t>
            </a:r>
            <a:r>
              <a:rPr lang="en-US" sz="5600" dirty="0" smtClean="0"/>
              <a:t> party information about regional pharmacies, and real time insurance </a:t>
            </a:r>
          </a:p>
          <a:p>
            <a:pPr>
              <a:buNone/>
            </a:pPr>
            <a:r>
              <a:rPr lang="en-US" sz="5600" dirty="0" smtClean="0"/>
              <a:t>verification for allowed medications based on insurance coverage.</a:t>
            </a:r>
          </a:p>
          <a:p>
            <a:endParaRPr lang="en-US" sz="5600" dirty="0" smtClean="0"/>
          </a:p>
          <a:p>
            <a:pPr>
              <a:buNone/>
            </a:pPr>
            <a:r>
              <a:rPr lang="en-US" sz="5600" dirty="0" smtClean="0"/>
              <a:t>The requirements set by the clinic for </a:t>
            </a:r>
            <a:r>
              <a:rPr lang="en-US" sz="5600" dirty="0" err="1" smtClean="0"/>
              <a:t>ePrescribing</a:t>
            </a:r>
            <a:r>
              <a:rPr lang="en-US" sz="5600" dirty="0" smtClean="0"/>
              <a:t> will drive the action plan.</a:t>
            </a:r>
          </a:p>
          <a:p>
            <a:pPr>
              <a:buNone/>
            </a:pPr>
            <a:endParaRPr lang="en-US" sz="5600" dirty="0" smtClean="0"/>
          </a:p>
          <a:p>
            <a:r>
              <a:rPr lang="en-US" sz="5600" dirty="0" smtClean="0"/>
              <a:t>Team composition – </a:t>
            </a:r>
          </a:p>
          <a:p>
            <a:r>
              <a:rPr lang="en-US" sz="5600" dirty="0" smtClean="0"/>
              <a:t>1 Office Manager</a:t>
            </a:r>
          </a:p>
          <a:p>
            <a:r>
              <a:rPr lang="en-US" sz="5600" dirty="0" smtClean="0"/>
              <a:t>2 Nurses</a:t>
            </a:r>
          </a:p>
          <a:p>
            <a:r>
              <a:rPr lang="en-US" sz="5600" dirty="0" smtClean="0"/>
              <a:t>1 Secretary/Receptionist</a:t>
            </a:r>
          </a:p>
          <a:p>
            <a:pPr>
              <a:buNone/>
            </a:pPr>
            <a:endParaRPr lang="en-US" sz="5600" dirty="0" smtClean="0"/>
          </a:p>
          <a:p>
            <a:pPr marL="914400" indent="-914400">
              <a:buAutoNum type="arabicPeriod"/>
            </a:pPr>
            <a:r>
              <a:rPr lang="en-US" sz="5600" dirty="0" smtClean="0"/>
              <a:t>You are to create initial Ground Rules for the team</a:t>
            </a:r>
          </a:p>
          <a:p>
            <a:pPr marL="914400" indent="-914400">
              <a:buAutoNum type="arabicPeriod"/>
            </a:pPr>
            <a:r>
              <a:rPr lang="en-US" sz="5600" dirty="0" smtClean="0"/>
              <a:t>You are to create an action plan with the mentioned resources and divide the tasks among the team, assign deliverable due dates and determine when those deliverable dates are slipping.</a:t>
            </a:r>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Progect Management/Unit 3</a:t>
            </a:r>
            <a:endParaRPr lang="en-US"/>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21</a:t>
            </a:fld>
            <a:endParaRPr lang="en-US"/>
          </a:p>
        </p:txBody>
      </p:sp>
    </p:spTree>
  </p:cSld>
  <p:clrMapOvr>
    <a:masterClrMapping/>
  </p:clrMapOvr>
  <p:transition advTm="5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and Conclusion</a:t>
            </a:r>
            <a:endParaRPr lang="en-US" dirty="0"/>
          </a:p>
        </p:txBody>
      </p:sp>
      <p:sp>
        <p:nvSpPr>
          <p:cNvPr id="3" name="Content Placeholder 2"/>
          <p:cNvSpPr>
            <a:spLocks noGrp="1"/>
          </p:cNvSpPr>
          <p:nvPr>
            <p:ph idx="1"/>
          </p:nvPr>
        </p:nvSpPr>
        <p:spPr/>
        <p:txBody>
          <a:bodyPr/>
          <a:lstStyle/>
          <a:p>
            <a:pPr>
              <a:buNone/>
            </a:pPr>
            <a:r>
              <a:rPr lang="en-US" dirty="0" smtClean="0"/>
              <a:t>Now that you have completed Working in Teams, Unit 3: Ground Rules and Action Plans for HIT related activities, you should be able to:</a:t>
            </a:r>
          </a:p>
          <a:p>
            <a:r>
              <a:rPr lang="en-US" dirty="0" smtClean="0"/>
              <a:t>Create SMART ground rules </a:t>
            </a:r>
          </a:p>
          <a:p>
            <a:r>
              <a:rPr lang="en-US" dirty="0" smtClean="0"/>
              <a:t>Develop a team action plan</a:t>
            </a:r>
          </a:p>
          <a:p>
            <a:r>
              <a:rPr lang="en-US" dirty="0" smtClean="0"/>
              <a:t>Other tools for teams</a:t>
            </a:r>
            <a:endParaRPr lang="en-US" dirty="0"/>
          </a:p>
        </p:txBody>
      </p:sp>
      <p:sp>
        <p:nvSpPr>
          <p:cNvPr id="4" name="Date Placeholder 3"/>
          <p:cNvSpPr>
            <a:spLocks noGrp="1"/>
          </p:cNvSpPr>
          <p:nvPr>
            <p:ph type="dt" sz="half" idx="10"/>
          </p:nvPr>
        </p:nvSpPr>
        <p:spPr/>
        <p:txBody>
          <a:bodyPr/>
          <a:lstStyle/>
          <a:p>
            <a:r>
              <a:rPr lang="en-US" dirty="0" smtClean="0"/>
              <a:t>Working In Teams/Unit 3</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22</a:t>
            </a:fld>
            <a:endParaRPr lang="en-US"/>
          </a:p>
        </p:txBody>
      </p:sp>
    </p:spTree>
  </p:cSld>
  <p:clrMapOvr>
    <a:masterClrMapping/>
  </p:clrMapOvr>
  <p:transition advTm="61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Outline</a:t>
            </a:r>
            <a:endParaRPr lang="en-US" dirty="0"/>
          </a:p>
        </p:txBody>
      </p:sp>
      <p:sp>
        <p:nvSpPr>
          <p:cNvPr id="3" name="Content Placeholder 2"/>
          <p:cNvSpPr>
            <a:spLocks noGrp="1"/>
          </p:cNvSpPr>
          <p:nvPr>
            <p:ph idx="1"/>
          </p:nvPr>
        </p:nvSpPr>
        <p:spPr>
          <a:xfrm>
            <a:off x="609600" y="1447800"/>
            <a:ext cx="8229600" cy="4419600"/>
          </a:xfrm>
          <a:ln>
            <a:solidFill>
              <a:schemeClr val="tx2">
                <a:lumMod val="20000"/>
                <a:lumOff val="80000"/>
              </a:schemeClr>
            </a:solidFill>
          </a:ln>
        </p:spPr>
        <p:txBody>
          <a:bodyPr>
            <a:normAutofit fontScale="62500" lnSpcReduction="20000"/>
          </a:bodyPr>
          <a:lstStyle/>
          <a:p>
            <a:pPr marL="571500" lvl="0" indent="-571500">
              <a:buNone/>
            </a:pPr>
            <a:r>
              <a:rPr lang="en-US" dirty="0" smtClean="0"/>
              <a:t>Overview of Team Member Expectations and Ground Rules</a:t>
            </a:r>
          </a:p>
          <a:p>
            <a:pPr marL="571500" lvl="0" indent="-571500">
              <a:buNone/>
            </a:pPr>
            <a:r>
              <a:rPr lang="en-US" dirty="0" smtClean="0"/>
              <a:t>Setting team ground rules</a:t>
            </a:r>
          </a:p>
          <a:p>
            <a:pPr marL="971550" lvl="1" indent="-571500">
              <a:buNone/>
            </a:pPr>
            <a:r>
              <a:rPr lang="en-US" dirty="0" smtClean="0"/>
              <a:t>Setting</a:t>
            </a:r>
            <a:r>
              <a:rPr lang="en-US" sz="2800" dirty="0" smtClean="0"/>
              <a:t>  ground rules</a:t>
            </a:r>
          </a:p>
          <a:p>
            <a:pPr marL="971550" lvl="1" indent="-571500">
              <a:buNone/>
            </a:pPr>
            <a:r>
              <a:rPr lang="en-US" sz="3200" dirty="0" smtClean="0"/>
              <a:t>SMART ground rules</a:t>
            </a:r>
          </a:p>
          <a:p>
            <a:pPr marL="971550" lvl="1" indent="-571500">
              <a:buNone/>
            </a:pPr>
            <a:r>
              <a:rPr lang="en-US" sz="3200" dirty="0" smtClean="0"/>
              <a:t>Examples of ground rules</a:t>
            </a:r>
          </a:p>
          <a:p>
            <a:pPr marL="971550" lvl="1" indent="-571500">
              <a:buNone/>
            </a:pPr>
            <a:r>
              <a:rPr lang="en-US" sz="3200" dirty="0" smtClean="0"/>
              <a:t>Activity-Developing Ground Rules</a:t>
            </a:r>
          </a:p>
          <a:p>
            <a:pPr marL="571500" lvl="0" indent="-571500">
              <a:buNone/>
            </a:pPr>
            <a:r>
              <a:rPr lang="en-US" dirty="0" smtClean="0"/>
              <a:t>Development of an Action Plan</a:t>
            </a:r>
          </a:p>
          <a:p>
            <a:pPr marL="971550" lvl="1" indent="-571500">
              <a:buNone/>
            </a:pPr>
            <a:r>
              <a:rPr lang="en-US" dirty="0" smtClean="0"/>
              <a:t>Purpose of an Action Plan</a:t>
            </a:r>
          </a:p>
          <a:p>
            <a:pPr marL="971550" lvl="1" indent="-571500">
              <a:buNone/>
            </a:pPr>
            <a:r>
              <a:rPr lang="en-US" dirty="0" smtClean="0"/>
              <a:t>Elements of an Action Plan</a:t>
            </a:r>
          </a:p>
          <a:p>
            <a:pPr marL="971550" lvl="1" indent="-571500">
              <a:buNone/>
            </a:pPr>
            <a:r>
              <a:rPr lang="en-US" dirty="0" smtClean="0"/>
              <a:t>Tools for Action Plans (PERT, MS Project, WBS, </a:t>
            </a:r>
            <a:r>
              <a:rPr lang="en-US" dirty="0" err="1" smtClean="0"/>
              <a:t>Gannt</a:t>
            </a:r>
            <a:r>
              <a:rPr lang="en-US" dirty="0" smtClean="0"/>
              <a:t>)</a:t>
            </a:r>
          </a:p>
          <a:p>
            <a:pPr marL="971550" lvl="1" indent="-571500">
              <a:buNone/>
            </a:pPr>
            <a:r>
              <a:rPr lang="en-US" dirty="0" smtClean="0"/>
              <a:t>Activity– Create an Action Plan</a:t>
            </a:r>
            <a:endParaRPr lang="en-US" sz="3200" i="1" dirty="0" smtClean="0"/>
          </a:p>
          <a:p>
            <a:pPr marL="628650" indent="-571500">
              <a:buNone/>
            </a:pPr>
            <a:r>
              <a:rPr lang="en-US" i="1" dirty="0" smtClean="0"/>
              <a:t>Tools for Teaming </a:t>
            </a:r>
          </a:p>
          <a:p>
            <a:pPr marL="628650" indent="-571500">
              <a:buNone/>
            </a:pPr>
            <a:r>
              <a:rPr lang="en-US" i="1" dirty="0" smtClean="0"/>
              <a:t>Activity – Create Ground Rules for an HIT team</a:t>
            </a:r>
          </a:p>
          <a:p>
            <a:pPr marL="628650" indent="-571500">
              <a:buNone/>
            </a:pPr>
            <a:r>
              <a:rPr lang="en-US" i="1" dirty="0" smtClean="0"/>
              <a:t>Summary/Conclusion</a:t>
            </a:r>
          </a:p>
          <a:p>
            <a:pPr marL="514350" indent="-514350">
              <a:buFont typeface="+mj-lt"/>
              <a:buAutoNum type="romanUcPeriod" startAt="4"/>
            </a:pPr>
            <a:endParaRPr lang="en-US" dirty="0"/>
          </a:p>
        </p:txBody>
      </p:sp>
      <p:sp>
        <p:nvSpPr>
          <p:cNvPr id="5" name="Date Placeholder 4"/>
          <p:cNvSpPr>
            <a:spLocks noGrp="1"/>
          </p:cNvSpPr>
          <p:nvPr>
            <p:ph type="dt" sz="half" idx="10"/>
          </p:nvPr>
        </p:nvSpPr>
        <p:spPr/>
        <p:txBody>
          <a:bodyPr/>
          <a:lstStyle/>
          <a:p>
            <a:r>
              <a:rPr lang="en-US" dirty="0" smtClean="0"/>
              <a:t>Working In Teams/Unit 3</a:t>
            </a:r>
            <a:endParaRPr lang="en-US" dirty="0"/>
          </a:p>
        </p:txBody>
      </p:sp>
      <p:sp>
        <p:nvSpPr>
          <p:cNvPr id="6" name="Slide Number Placeholder 5"/>
          <p:cNvSpPr>
            <a:spLocks noGrp="1"/>
          </p:cNvSpPr>
          <p:nvPr>
            <p:ph type="sldNum" sz="quarter" idx="12"/>
          </p:nvPr>
        </p:nvSpPr>
        <p:spPr/>
        <p:txBody>
          <a:bodyPr/>
          <a:lstStyle/>
          <a:p>
            <a:fld id="{D063626C-FF60-44B7-AA9F-E4D3FDBDBEA8}" type="slidenum">
              <a:rPr lang="en-US" smtClean="0"/>
              <a:pPr/>
              <a:t>3</a:t>
            </a:fld>
            <a:endParaRPr lang="en-US"/>
          </a:p>
        </p:txBody>
      </p:sp>
      <p:sp>
        <p:nvSpPr>
          <p:cNvPr id="7" name="Footer Placeholder 6"/>
          <p:cNvSpPr>
            <a:spLocks noGrp="1"/>
          </p:cNvSpPr>
          <p:nvPr>
            <p:ph type="ftr" sz="quarter" idx="11"/>
          </p:nvPr>
        </p:nvSpPr>
        <p:spPr/>
        <p:txBody>
          <a:bodyPr/>
          <a:lstStyle/>
          <a:p>
            <a:r>
              <a:rPr lang="en-US" smtClean="0"/>
              <a:t>Health IT Workforce Curriculum Version 1.0/Fall 2010</a:t>
            </a:r>
            <a:endParaRPr lang="en-US"/>
          </a:p>
        </p:txBody>
      </p:sp>
    </p:spTree>
  </p:cSld>
  <p:clrMapOvr>
    <a:masterClrMapping/>
  </p:clrMapOvr>
  <p:transition advTm="51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Team Member Expectations and Ground Rules</a:t>
            </a:r>
            <a:endParaRPr lang="en-US" dirty="0"/>
          </a:p>
        </p:txBody>
      </p:sp>
      <p:sp>
        <p:nvSpPr>
          <p:cNvPr id="3" name="Content Placeholder 2"/>
          <p:cNvSpPr>
            <a:spLocks noGrp="1"/>
          </p:cNvSpPr>
          <p:nvPr>
            <p:ph idx="1"/>
          </p:nvPr>
        </p:nvSpPr>
        <p:spPr>
          <a:xfrm>
            <a:off x="457200" y="1600200"/>
            <a:ext cx="5638800" cy="4525963"/>
          </a:xfrm>
        </p:spPr>
        <p:txBody>
          <a:bodyPr>
            <a:normAutofit/>
          </a:bodyPr>
          <a:lstStyle/>
          <a:p>
            <a:pPr marL="0" indent="3175">
              <a:buNone/>
            </a:pPr>
            <a:r>
              <a:rPr lang="en-US" sz="2000" dirty="0" smtClean="0"/>
              <a:t>Coach John </a:t>
            </a:r>
            <a:r>
              <a:rPr lang="en-US" sz="2000" dirty="0" err="1" smtClean="0"/>
              <a:t>Wooden’s</a:t>
            </a:r>
            <a:r>
              <a:rPr lang="en-US" sz="2000" dirty="0" smtClean="0"/>
              <a:t> six rules for creating an effective team included (Wooden, J, 2007):</a:t>
            </a:r>
          </a:p>
          <a:p>
            <a:pPr marL="514350" lvl="0" indent="-514350">
              <a:buFont typeface="+mj-lt"/>
              <a:buAutoNum type="arabicPeriod"/>
            </a:pPr>
            <a:r>
              <a:rPr lang="en-US" sz="2000" dirty="0" smtClean="0"/>
              <a:t> Consider team spirit and morale.</a:t>
            </a:r>
          </a:p>
          <a:p>
            <a:pPr marL="514350" lvl="0" indent="-514350">
              <a:buFont typeface="+mj-lt"/>
              <a:buAutoNum type="arabicPeriod"/>
            </a:pPr>
            <a:r>
              <a:rPr lang="en-US" sz="2000" dirty="0" smtClean="0"/>
              <a:t>Be alert to spot the good competitors and the poor ones.</a:t>
            </a:r>
          </a:p>
          <a:p>
            <a:pPr marL="514350" lvl="0" indent="-514350">
              <a:buFont typeface="+mj-lt"/>
              <a:buAutoNum type="arabicPeriod"/>
            </a:pPr>
            <a:r>
              <a:rPr lang="en-US" sz="2000" dirty="0" smtClean="0"/>
              <a:t>Be alert for potential troublemakers and get rid of them.</a:t>
            </a:r>
          </a:p>
          <a:p>
            <a:pPr marL="514350" lvl="0" indent="-514350">
              <a:buFont typeface="+mj-lt"/>
              <a:buAutoNum type="arabicPeriod"/>
            </a:pPr>
            <a:r>
              <a:rPr lang="en-US" sz="2000" dirty="0" smtClean="0"/>
              <a:t>Give each individual a fair chance and every opportunity he or she earns.</a:t>
            </a:r>
          </a:p>
          <a:p>
            <a:pPr marL="514350" lvl="0" indent="-514350">
              <a:buFont typeface="+mj-lt"/>
              <a:buAutoNum type="arabicPeriod"/>
            </a:pPr>
            <a:r>
              <a:rPr lang="en-US" sz="2000" dirty="0" smtClean="0"/>
              <a:t>Consider fight, determination, courage, and desire.</a:t>
            </a:r>
          </a:p>
          <a:p>
            <a:pPr marL="514350" lvl="0" indent="-514350">
              <a:buFont typeface="+mj-lt"/>
              <a:buAutoNum type="arabicPeriod"/>
            </a:pPr>
            <a:r>
              <a:rPr lang="en-US" sz="2000" dirty="0" smtClean="0"/>
              <a:t>Look for cooperation and good attitude.</a:t>
            </a:r>
          </a:p>
          <a:p>
            <a:pPr marL="0" indent="3175">
              <a:buNone/>
            </a:pPr>
            <a:endParaRPr lang="en-US" dirty="0" smtClean="0"/>
          </a:p>
          <a:p>
            <a:pPr marL="0" indent="3175">
              <a:buNone/>
            </a:pPr>
            <a:endParaRPr lang="en-US" dirty="0"/>
          </a:p>
        </p:txBody>
      </p:sp>
      <p:pic>
        <p:nvPicPr>
          <p:cNvPr id="4" name="Picture 2"/>
          <p:cNvPicPr>
            <a:picLocks noChangeAspect="1" noChangeArrowheads="1"/>
          </p:cNvPicPr>
          <p:nvPr/>
        </p:nvPicPr>
        <p:blipFill>
          <a:blip r:embed="rId3" cstate="print"/>
          <a:srcRect/>
          <a:stretch>
            <a:fillRect/>
          </a:stretch>
        </p:blipFill>
        <p:spPr bwMode="auto">
          <a:xfrm>
            <a:off x="6096000" y="1828800"/>
            <a:ext cx="2718734" cy="3200400"/>
          </a:xfrm>
          <a:prstGeom prst="rect">
            <a:avLst/>
          </a:prstGeom>
          <a:noFill/>
          <a:ln w="9525">
            <a:noFill/>
            <a:miter lim="800000"/>
            <a:headEnd/>
            <a:tailEnd/>
          </a:ln>
        </p:spPr>
      </p:pic>
      <p:sp>
        <p:nvSpPr>
          <p:cNvPr id="5" name="Date Placeholder 4"/>
          <p:cNvSpPr>
            <a:spLocks noGrp="1"/>
          </p:cNvSpPr>
          <p:nvPr>
            <p:ph type="dt" sz="half" idx="10"/>
          </p:nvPr>
        </p:nvSpPr>
        <p:spPr/>
        <p:txBody>
          <a:bodyPr/>
          <a:lstStyle/>
          <a:p>
            <a:r>
              <a:rPr lang="en-US" dirty="0" smtClean="0"/>
              <a:t>Working In Teams/Unit 3</a:t>
            </a:r>
            <a:endParaRPr lang="en-US" dirty="0"/>
          </a:p>
        </p:txBody>
      </p:sp>
      <p:sp>
        <p:nvSpPr>
          <p:cNvPr id="6" name="Slide Number Placeholder 5"/>
          <p:cNvSpPr>
            <a:spLocks noGrp="1"/>
          </p:cNvSpPr>
          <p:nvPr>
            <p:ph type="sldNum" sz="quarter" idx="12"/>
          </p:nvPr>
        </p:nvSpPr>
        <p:spPr/>
        <p:txBody>
          <a:bodyPr/>
          <a:lstStyle/>
          <a:p>
            <a:fld id="{D063626C-FF60-44B7-AA9F-E4D3FDBDBEA8}" type="slidenum">
              <a:rPr lang="en-US" smtClean="0"/>
              <a:pPr/>
              <a:t>4</a:t>
            </a:fld>
            <a:endParaRPr lang="en-US"/>
          </a:p>
        </p:txBody>
      </p:sp>
      <p:sp>
        <p:nvSpPr>
          <p:cNvPr id="7" name="Footer Placeholder 6"/>
          <p:cNvSpPr>
            <a:spLocks noGrp="1"/>
          </p:cNvSpPr>
          <p:nvPr>
            <p:ph type="ftr" sz="quarter" idx="11"/>
          </p:nvPr>
        </p:nvSpPr>
        <p:spPr/>
        <p:txBody>
          <a:bodyPr/>
          <a:lstStyle/>
          <a:p>
            <a:r>
              <a:rPr lang="en-US" smtClean="0"/>
              <a:t>Health IT Workforce Curriculum Version 1.0/Fall 2010</a:t>
            </a:r>
            <a:endParaRPr lang="en-US"/>
          </a:p>
        </p:txBody>
      </p:sp>
    </p:spTree>
  </p:cSld>
  <p:clrMapOvr>
    <a:masterClrMapping/>
  </p:clrMapOvr>
  <p:transition advTm="64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Team Ground Rules</a:t>
            </a:r>
            <a:endParaRPr lang="en-US" dirty="0"/>
          </a:p>
        </p:txBody>
      </p:sp>
      <p:sp>
        <p:nvSpPr>
          <p:cNvPr id="3" name="Content Placeholder 2"/>
          <p:cNvSpPr>
            <a:spLocks noGrp="1"/>
          </p:cNvSpPr>
          <p:nvPr>
            <p:ph idx="1"/>
          </p:nvPr>
        </p:nvSpPr>
        <p:spPr/>
        <p:txBody>
          <a:bodyPr/>
          <a:lstStyle/>
          <a:p>
            <a:r>
              <a:rPr lang="en-US" dirty="0" smtClean="0"/>
              <a:t>Ground rules should focus on three elements: </a:t>
            </a:r>
          </a:p>
          <a:p>
            <a:pPr lvl="1"/>
            <a:r>
              <a:rPr lang="en-US" dirty="0" smtClean="0"/>
              <a:t>Tasks – Expected activities and deliverables for the team. </a:t>
            </a:r>
          </a:p>
          <a:p>
            <a:pPr lvl="1"/>
            <a:r>
              <a:rPr lang="en-US" dirty="0" smtClean="0"/>
              <a:t>Process – How the activities will be carried out. </a:t>
            </a:r>
          </a:p>
          <a:p>
            <a:pPr lvl="1"/>
            <a:r>
              <a:rPr lang="en-US" dirty="0" smtClean="0"/>
              <a:t>Norms – Ways in which team members will interact with each other. </a:t>
            </a:r>
          </a:p>
          <a:p>
            <a:endParaRPr lang="en-US" dirty="0"/>
          </a:p>
        </p:txBody>
      </p:sp>
      <p:sp>
        <p:nvSpPr>
          <p:cNvPr id="4" name="Date Placeholder 3"/>
          <p:cNvSpPr>
            <a:spLocks noGrp="1"/>
          </p:cNvSpPr>
          <p:nvPr>
            <p:ph type="dt" sz="half" idx="10"/>
          </p:nvPr>
        </p:nvSpPr>
        <p:spPr/>
        <p:txBody>
          <a:bodyPr/>
          <a:lstStyle/>
          <a:p>
            <a:r>
              <a:rPr lang="en-US" dirty="0" smtClean="0"/>
              <a:t>Working In Teams/Unit 3</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5</a:t>
            </a:fld>
            <a:endParaRPr lang="en-US"/>
          </a:p>
        </p:txBody>
      </p:sp>
    </p:spTree>
  </p:cSld>
  <p:clrMapOvr>
    <a:masterClrMapping/>
  </p:clrMapOvr>
  <p:transition advTm="77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Team Ground Rules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Ground rules are an important tool for helping individuals function together as a team. They should be:</a:t>
            </a:r>
          </a:p>
          <a:p>
            <a:pPr lvl="1"/>
            <a:r>
              <a:rPr lang="en-US" dirty="0" smtClean="0"/>
              <a:t>Clear</a:t>
            </a:r>
          </a:p>
          <a:p>
            <a:pPr lvl="1"/>
            <a:r>
              <a:rPr lang="en-US" dirty="0" smtClean="0"/>
              <a:t>Concise</a:t>
            </a:r>
            <a:endParaRPr lang="en-US" sz="2000" dirty="0" smtClean="0"/>
          </a:p>
          <a:p>
            <a:pPr lvl="1"/>
            <a:r>
              <a:rPr lang="en-US" dirty="0" smtClean="0"/>
              <a:t>Consistent</a:t>
            </a:r>
            <a:endParaRPr lang="en-US" sz="2000" dirty="0" smtClean="0"/>
          </a:p>
          <a:p>
            <a:pPr lvl="1"/>
            <a:r>
              <a:rPr lang="en-US" dirty="0" smtClean="0"/>
              <a:t>Agreed-to</a:t>
            </a:r>
            <a:endParaRPr lang="en-US" sz="2000" dirty="0" smtClean="0"/>
          </a:p>
          <a:p>
            <a:pPr lvl="1"/>
            <a:r>
              <a:rPr lang="en-US" dirty="0" smtClean="0"/>
              <a:t>Followed</a:t>
            </a:r>
            <a:endParaRPr lang="en-US" sz="2000" dirty="0" smtClean="0"/>
          </a:p>
          <a:p>
            <a:pPr lvl="1"/>
            <a:r>
              <a:rPr lang="en-US" dirty="0" smtClean="0"/>
              <a:t>Re-enforced</a:t>
            </a:r>
            <a:endParaRPr lang="en-US" sz="2000" dirty="0" smtClean="0"/>
          </a:p>
          <a:p>
            <a:pPr lvl="1"/>
            <a:r>
              <a:rPr lang="en-US" dirty="0" smtClean="0"/>
              <a:t>Updated</a:t>
            </a:r>
            <a:endParaRPr lang="en-US" sz="2000"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r>
              <a:rPr lang="en-US" dirty="0" smtClean="0"/>
              <a:t>Working In Teams/Unit 3</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6</a:t>
            </a:fld>
            <a:endParaRPr lang="en-US"/>
          </a:p>
        </p:txBody>
      </p:sp>
    </p:spTree>
  </p:cSld>
  <p:clrMapOvr>
    <a:masterClrMapping/>
  </p:clrMapOvr>
  <p:transition advTm="79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Team Ground Rules</a:t>
            </a:r>
            <a:endParaRPr lang="en-US" dirty="0"/>
          </a:p>
        </p:txBody>
      </p:sp>
      <p:sp>
        <p:nvSpPr>
          <p:cNvPr id="3" name="Content Placeholder 2"/>
          <p:cNvSpPr>
            <a:spLocks noGrp="1"/>
          </p:cNvSpPr>
          <p:nvPr>
            <p:ph idx="1"/>
          </p:nvPr>
        </p:nvSpPr>
        <p:spPr/>
        <p:txBody>
          <a:bodyPr>
            <a:normAutofit/>
          </a:bodyPr>
          <a:lstStyle/>
          <a:p>
            <a:r>
              <a:rPr lang="en-US" dirty="0" smtClean="0"/>
              <a:t>Ground rules should be:</a:t>
            </a:r>
          </a:p>
          <a:p>
            <a:pPr lvl="1"/>
            <a:r>
              <a:rPr lang="en-US" dirty="0" smtClean="0"/>
              <a:t>Clear</a:t>
            </a:r>
          </a:p>
          <a:p>
            <a:pPr lvl="1"/>
            <a:r>
              <a:rPr lang="en-US" dirty="0" smtClean="0"/>
              <a:t>Concise</a:t>
            </a:r>
            <a:endParaRPr lang="en-US" sz="2000" dirty="0" smtClean="0"/>
          </a:p>
          <a:p>
            <a:pPr lvl="1"/>
            <a:r>
              <a:rPr lang="en-US" dirty="0" smtClean="0"/>
              <a:t>Consistent</a:t>
            </a:r>
            <a:endParaRPr lang="en-US" sz="2000" dirty="0" smtClean="0"/>
          </a:p>
          <a:p>
            <a:pPr lvl="1"/>
            <a:r>
              <a:rPr lang="en-US" b="1" dirty="0" smtClean="0"/>
              <a:t>Agreed-to</a:t>
            </a:r>
            <a:endParaRPr lang="en-US" sz="2000" b="1" dirty="0" smtClean="0"/>
          </a:p>
          <a:p>
            <a:pPr lvl="1"/>
            <a:r>
              <a:rPr lang="en-US" b="1" dirty="0" smtClean="0"/>
              <a:t>Followed</a:t>
            </a:r>
            <a:endParaRPr lang="en-US" sz="2000" b="1" dirty="0" smtClean="0"/>
          </a:p>
          <a:p>
            <a:pPr lvl="1"/>
            <a:r>
              <a:rPr lang="en-US" b="1" dirty="0" smtClean="0"/>
              <a:t>Re-enforced</a:t>
            </a:r>
            <a:endParaRPr lang="en-US" sz="2000" b="1" dirty="0" smtClean="0"/>
          </a:p>
          <a:p>
            <a:pPr lvl="1"/>
            <a:r>
              <a:rPr lang="en-US" b="1" dirty="0" smtClean="0"/>
              <a:t>Updated</a:t>
            </a:r>
            <a:endParaRPr lang="en-US" sz="2000" b="1"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r>
              <a:rPr lang="en-US" dirty="0" smtClean="0"/>
              <a:t>Working In Teams/Unit 3</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7</a:t>
            </a:fld>
            <a:endParaRPr lang="en-US"/>
          </a:p>
        </p:txBody>
      </p:sp>
      <p:sp>
        <p:nvSpPr>
          <p:cNvPr id="7" name="Right Brace 6"/>
          <p:cNvSpPr/>
          <p:nvPr/>
        </p:nvSpPr>
        <p:spPr>
          <a:xfrm>
            <a:off x="3352800" y="3810000"/>
            <a:ext cx="990600" cy="1981200"/>
          </a:xfrm>
          <a:prstGeom prst="rightBrace">
            <a:avLst>
              <a:gd name="adj1" fmla="val 8333"/>
              <a:gd name="adj2" fmla="val 50862"/>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5029200" y="4505980"/>
            <a:ext cx="3429000" cy="646331"/>
          </a:xfrm>
          <a:prstGeom prst="rect">
            <a:avLst/>
          </a:prstGeom>
          <a:noFill/>
        </p:spPr>
        <p:txBody>
          <a:bodyPr wrap="square" rtlCol="0">
            <a:spAutoFit/>
          </a:bodyPr>
          <a:lstStyle/>
          <a:p>
            <a:r>
              <a:rPr lang="en-US" sz="3600" dirty="0" smtClean="0"/>
              <a:t>Process Monitor</a:t>
            </a:r>
            <a:endParaRPr lang="en-US" sz="3600" dirty="0"/>
          </a:p>
        </p:txBody>
      </p:sp>
    </p:spTree>
  </p:cSld>
  <p:clrMapOvr>
    <a:masterClrMapping/>
  </p:clrMapOvr>
  <p:transition advTm="69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 Ground Rules</a:t>
            </a:r>
            <a:endParaRPr lang="en-US" dirty="0"/>
          </a:p>
        </p:txBody>
      </p:sp>
      <p:sp>
        <p:nvSpPr>
          <p:cNvPr id="3" name="Content Placeholder 2"/>
          <p:cNvSpPr>
            <a:spLocks noGrp="1"/>
          </p:cNvSpPr>
          <p:nvPr>
            <p:ph idx="1"/>
          </p:nvPr>
        </p:nvSpPr>
        <p:spPr/>
        <p:txBody>
          <a:bodyPr/>
          <a:lstStyle/>
          <a:p>
            <a:r>
              <a:rPr lang="en-US" dirty="0" smtClean="0"/>
              <a:t>Ground rules should be written to be:</a:t>
            </a:r>
          </a:p>
          <a:p>
            <a:pPr lvl="1"/>
            <a:r>
              <a:rPr lang="en-US" dirty="0" smtClean="0"/>
              <a:t>Specific</a:t>
            </a:r>
          </a:p>
          <a:p>
            <a:pPr lvl="1"/>
            <a:r>
              <a:rPr lang="en-US" dirty="0" smtClean="0"/>
              <a:t>Measurable </a:t>
            </a:r>
          </a:p>
          <a:p>
            <a:pPr lvl="1"/>
            <a:r>
              <a:rPr lang="en-US" dirty="0" smtClean="0"/>
              <a:t>Attainable</a:t>
            </a:r>
          </a:p>
          <a:p>
            <a:pPr lvl="1"/>
            <a:r>
              <a:rPr lang="en-US" dirty="0" smtClean="0"/>
              <a:t>Relevant</a:t>
            </a:r>
          </a:p>
          <a:p>
            <a:pPr lvl="1"/>
            <a:r>
              <a:rPr lang="en-US" dirty="0" smtClean="0"/>
              <a:t>Timely (Time Bound)</a:t>
            </a:r>
            <a:endParaRPr lang="en-US" dirty="0"/>
          </a:p>
        </p:txBody>
      </p:sp>
      <p:sp>
        <p:nvSpPr>
          <p:cNvPr id="4" name="Date Placeholder 3"/>
          <p:cNvSpPr>
            <a:spLocks noGrp="1"/>
          </p:cNvSpPr>
          <p:nvPr>
            <p:ph type="dt" sz="half" idx="10"/>
          </p:nvPr>
        </p:nvSpPr>
        <p:spPr/>
        <p:txBody>
          <a:bodyPr/>
          <a:lstStyle/>
          <a:p>
            <a:r>
              <a:rPr lang="en-US" dirty="0" smtClean="0"/>
              <a:t>Working In Teams/Unit 3</a:t>
            </a:r>
            <a:endParaRPr lang="en-US" dirty="0"/>
          </a:p>
        </p:txBody>
      </p:sp>
      <p:sp>
        <p:nvSpPr>
          <p:cNvPr id="5" name="Footer Placeholder 4"/>
          <p:cNvSpPr>
            <a:spLocks noGrp="1"/>
          </p:cNvSpPr>
          <p:nvPr>
            <p:ph type="ftr" sz="quarter" idx="11"/>
          </p:nvPr>
        </p:nvSpPr>
        <p:spPr/>
        <p:txBody>
          <a:bodyPr/>
          <a:lstStyle/>
          <a:p>
            <a:r>
              <a:rPr lang="en-US" smtClean="0"/>
              <a:t>Health IT Workforce Curriculum Version 1.0/Fall 2010</a:t>
            </a:r>
            <a:endParaRPr lang="en-US"/>
          </a:p>
        </p:txBody>
      </p:sp>
      <p:sp>
        <p:nvSpPr>
          <p:cNvPr id="6" name="Slide Number Placeholder 5"/>
          <p:cNvSpPr>
            <a:spLocks noGrp="1"/>
          </p:cNvSpPr>
          <p:nvPr>
            <p:ph type="sldNum" sz="quarter" idx="12"/>
          </p:nvPr>
        </p:nvSpPr>
        <p:spPr/>
        <p:txBody>
          <a:bodyPr/>
          <a:lstStyle/>
          <a:p>
            <a:fld id="{D063626C-FF60-44B7-AA9F-E4D3FDBDBEA8}" type="slidenum">
              <a:rPr lang="en-US" smtClean="0"/>
              <a:pPr/>
              <a:t>8</a:t>
            </a:fld>
            <a:endParaRPr lang="en-US"/>
          </a:p>
        </p:txBody>
      </p:sp>
    </p:spTree>
  </p:cSld>
  <p:clrMapOvr>
    <a:masterClrMapping/>
  </p:clrMapOvr>
  <p:transition advTm="104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Examples of Ground Rules</a:t>
            </a:r>
            <a:endParaRPr lang="en-US" dirty="0"/>
          </a:p>
        </p:txBody>
      </p:sp>
      <p:sp>
        <p:nvSpPr>
          <p:cNvPr id="3" name="Content Placeholder 2"/>
          <p:cNvSpPr>
            <a:spLocks noGrp="1"/>
          </p:cNvSpPr>
          <p:nvPr>
            <p:ph idx="1"/>
          </p:nvPr>
        </p:nvSpPr>
        <p:spPr>
          <a:xfrm>
            <a:off x="457200" y="1493837"/>
            <a:ext cx="5029200" cy="4525963"/>
          </a:xfrm>
        </p:spPr>
        <p:txBody>
          <a:bodyPr>
            <a:normAutofit/>
          </a:bodyPr>
          <a:lstStyle/>
          <a:p>
            <a:pPr>
              <a:buNone/>
            </a:pPr>
            <a:r>
              <a:rPr lang="en-US" sz="1800" i="1" dirty="0" smtClean="0"/>
              <a:t>Here is an example of one team’s rules:</a:t>
            </a:r>
          </a:p>
          <a:p>
            <a:pPr marL="514350" indent="-514350">
              <a:buFont typeface="+mj-lt"/>
              <a:buAutoNum type="arabicPeriod"/>
            </a:pPr>
            <a:r>
              <a:rPr lang="en-US" sz="1800" dirty="0" smtClean="0"/>
              <a:t>Project objectives are measurable and can be achieved in the short term.</a:t>
            </a:r>
          </a:p>
          <a:p>
            <a:pPr marL="514350" indent="-514350">
              <a:buFont typeface="+mj-lt"/>
              <a:buAutoNum type="arabicPeriod"/>
            </a:pPr>
            <a:r>
              <a:rPr lang="en-US" sz="1800" dirty="0" smtClean="0"/>
              <a:t>Project work plan and implementation plan are clearly defined.</a:t>
            </a:r>
          </a:p>
          <a:p>
            <a:pPr marL="514350" indent="-514350">
              <a:buFont typeface="+mj-lt"/>
              <a:buAutoNum type="arabicPeriod"/>
            </a:pPr>
            <a:r>
              <a:rPr lang="en-US" sz="1800" dirty="0" smtClean="0"/>
              <a:t>The problem is studied before a solution is created.</a:t>
            </a:r>
          </a:p>
          <a:p>
            <a:pPr marL="514350" indent="-514350">
              <a:buFont typeface="+mj-lt"/>
              <a:buAutoNum type="arabicPeriod"/>
            </a:pPr>
            <a:r>
              <a:rPr lang="en-US" sz="1800" dirty="0" smtClean="0"/>
              <a:t>Meeting minutes are posted and feedback is provided.</a:t>
            </a:r>
          </a:p>
          <a:p>
            <a:pPr marL="514350" indent="-514350">
              <a:buFont typeface="+mj-lt"/>
              <a:buAutoNum type="arabicPeriod"/>
            </a:pPr>
            <a:r>
              <a:rPr lang="en-US" sz="1800" dirty="0" smtClean="0"/>
              <a:t>Skeptics are involved on the Team.</a:t>
            </a:r>
          </a:p>
          <a:p>
            <a:pPr marL="514350" indent="-514350">
              <a:buFont typeface="+mj-lt"/>
              <a:buAutoNum type="arabicPeriod"/>
            </a:pPr>
            <a:r>
              <a:rPr lang="en-US" sz="1800" dirty="0" smtClean="0"/>
              <a:t>Team members communicate daily with each other.</a:t>
            </a:r>
          </a:p>
          <a:p>
            <a:pPr>
              <a:buNone/>
            </a:pPr>
            <a:endParaRPr lang="en-US" sz="1800" dirty="0"/>
          </a:p>
        </p:txBody>
      </p:sp>
      <p:pic>
        <p:nvPicPr>
          <p:cNvPr id="4" name="Picture 2" descr="C:\Users\John\AppData\Local\Temp\MP900423021.JPG"/>
          <p:cNvPicPr>
            <a:picLocks noChangeAspect="1" noChangeArrowheads="1"/>
          </p:cNvPicPr>
          <p:nvPr/>
        </p:nvPicPr>
        <p:blipFill>
          <a:blip r:embed="rId3" cstate="print"/>
          <a:srcRect/>
          <a:stretch>
            <a:fillRect/>
          </a:stretch>
        </p:blipFill>
        <p:spPr bwMode="auto">
          <a:xfrm>
            <a:off x="5638800" y="2057400"/>
            <a:ext cx="2971800" cy="2971800"/>
          </a:xfrm>
          <a:prstGeom prst="rect">
            <a:avLst/>
          </a:prstGeom>
          <a:noFill/>
        </p:spPr>
      </p:pic>
      <p:sp>
        <p:nvSpPr>
          <p:cNvPr id="5" name="Date Placeholder 4"/>
          <p:cNvSpPr>
            <a:spLocks noGrp="1"/>
          </p:cNvSpPr>
          <p:nvPr>
            <p:ph type="dt" sz="half" idx="10"/>
          </p:nvPr>
        </p:nvSpPr>
        <p:spPr/>
        <p:txBody>
          <a:bodyPr/>
          <a:lstStyle/>
          <a:p>
            <a:r>
              <a:rPr lang="en-US" dirty="0" smtClean="0"/>
              <a:t>Working In Teams/Unit 3</a:t>
            </a:r>
            <a:endParaRPr lang="en-US" dirty="0"/>
          </a:p>
        </p:txBody>
      </p:sp>
      <p:sp>
        <p:nvSpPr>
          <p:cNvPr id="6" name="Slide Number Placeholder 5"/>
          <p:cNvSpPr>
            <a:spLocks noGrp="1"/>
          </p:cNvSpPr>
          <p:nvPr>
            <p:ph type="sldNum" sz="quarter" idx="12"/>
          </p:nvPr>
        </p:nvSpPr>
        <p:spPr/>
        <p:txBody>
          <a:bodyPr/>
          <a:lstStyle/>
          <a:p>
            <a:fld id="{D063626C-FF60-44B7-AA9F-E4D3FDBDBEA8}" type="slidenum">
              <a:rPr lang="en-US" smtClean="0"/>
              <a:pPr/>
              <a:t>9</a:t>
            </a:fld>
            <a:endParaRPr lang="en-US"/>
          </a:p>
        </p:txBody>
      </p:sp>
      <p:sp>
        <p:nvSpPr>
          <p:cNvPr id="7" name="Footer Placeholder 6"/>
          <p:cNvSpPr>
            <a:spLocks noGrp="1"/>
          </p:cNvSpPr>
          <p:nvPr>
            <p:ph type="ftr" sz="quarter" idx="11"/>
          </p:nvPr>
        </p:nvSpPr>
        <p:spPr/>
        <p:txBody>
          <a:bodyPr/>
          <a:lstStyle/>
          <a:p>
            <a:r>
              <a:rPr lang="en-US" smtClean="0"/>
              <a:t>Health IT Workforce Curriculum Version 1.0/Fall 2010</a:t>
            </a:r>
            <a:endParaRPr lang="en-US"/>
          </a:p>
        </p:txBody>
      </p:sp>
    </p:spTree>
  </p:cSld>
  <p:clrMapOvr>
    <a:masterClrMapping/>
  </p:clrMapOvr>
  <p:transition advTm="35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AG_VCONFIG" val="PD94bWwgdmVyc2lvbj0iMS4wIiBlbmNvZGluZz0iVVRGLTgiPz4NPGNvbmZpZ3VyYXRpb24+DQk8YnJhbmRpbmc+DQkJPHVpZm9udCBuYW1lPSJGT05UX05PVEVTX1RFWFQiIHZhbHVlPSJWZXJkYW5hLDksZmFsc2UsZmFsc2UsZmFsc2UiLz4NCTwvYnJhbmRpbmc+DQk8Y29sb3JzPg0JCTx1aWNvbG9yIG5hbWU9InByaW1hcnkiIHZhbHVlPSIweDZGODQ4OCIvPg0JCTx1aWNvbG9yIG5hbWU9Imdsb3ciIHZhbHVlPSIweDM1RDMzNCIvPg0JCTx1aWNvbG9yIG5hbWU9InRleHQiIHZhbHVlPSIweEZGRkZGRiIvPg0JCTx1aWNvbG9yIG5hbWU9ImxpZ2h0IiB2YWx1ZT0iMHg0RTVENjAiLz4NCQk8dWljb2xvciBuYW1lPSJzaGFkb3ciIHZhbHVlPSIweDAwMDAwMCIvPg0gIDx1aWNvbG9yIG5hbWU9ImJhY2tncm91bmQiIHZhbHVlPSIweDcyNzk3MSIvPg0JPC9jb2xvcnM+DTxsYXlvdXQ+DTx1aXNob3cgbmFtZT0icHJlc2VudGF0aW9udGl0bGUiIHZhbHVlPSJ0cnVlIi8+CQkNICA8dWlzaG93IG5hbWU9InByZXNlbnRlcnBob3RvIiB2YWx1ZT0idHJ1ZSIvPg0gIDx1aXNob3cgbmFtZT0icHJlc2VudGVybmFtZSIgdmFsdWU9InRydWUiLz4JCQkNICA8dWlzaG93IG5hbWU9InByZXNlbnRlcnRpdGxlIiB2YWx1ZT0idHJ1ZSIvPgkJCQ0gIDx1aXNob3cgbmFtZT0icHJlc2VudGVyZW1haWwiIHZhbHVlPSJ0cnVlIi8+CQkJDSAgPHVpc2hvdyBuYW1lPSJwcmVzZW50ZXJiaW8iIHZhbHVlPSJ0cnVlIi8+CQkJDSAgPHVpc2hvdyBuYW1lPSJjb21wYW55bG9nbyIgdmFsdWU9InRydWUiLz4JCQkJDSAgPHVpc2hvdyBuYW1lPSJzaWRlYmFyIiB2YWx1ZT0idHJ1ZSIvPgkJCQkJDSAgPHVpc2hvdyBuYW1lPSJvdXRsaW5lIiB2YWx1ZT0idHJ1ZSIvPg0gIDx1aXNob3cgbmFtZT0idGh1bWJuYWlsIiB2YWx1ZT0idHJ1ZSIvPg0gIDx1aXNob3cgbmFtZT0ibm90ZXMiIHZhbHVlPSJ0cnVlIi8+DSAgPHVpc2hvdyBuYW1lPSJzZWFyY2giIHZhbHVlPSJ0cnVlIi8+DSAgPHVpc2hvdyBuYW1lPSJxdWl6IiB2YWx1ZT0idHJ1ZSIvPg0gIDx1aXNob3cgbmFtZT0iYXR0YWNobWVudHMiIHZhbHVlPSJ0cnVlIi8+CQkJCQ0gIDx1aXNob3cgbmFtZT0idXRpbHMiIHZhbHVlPSJ0cnVlIi8+CQkJCQkNICA8dWlzaG93IG5hbWU9InZvbHVtZSIgdmFsdWU9InRydWUiLz4JCQkJCQ0gIDx1aXNob3cgbmFtZT0icGxheWJhciIgdmFsdWU9InRydWUiLz4JCQkJCQ0gIDx1aXNob3cgbmFtZT0idGFsa2luZ2hlYWQiIHZhbHVlPSJ0cnVlIi8+CQkJCQkNICA8dWlzaG93IG5hbWU9InNpZGViYXJvbnJpZ2h0IiB2YWx1ZT0idHJ1ZSIvPgkJCQ0gIDx1aXNob3cgbmFtZT0idmlld2NoYW5nZSIgdmFsdWU9InRydWUiLz4JCQkJDSAgPHVpc2hvdyBuYW1lPSJhbHdheXNTY3J1bmNoIiB2YWx1ZT0iZmFsc2UiLz4JCQkJDSAgPHVpc2hvdyBuYW1lPSJpbml0aWFsZGlzcGxheW1vZGVpc25vcm1hbCIgdmFsdWU9InRydWUiLz4JDSAgPHVpcmVwbGFjZSBuYW1lPSJsb2dvIiB2YWx1ZT0iIi8+DSAgPHVpcmVwbGFjZSBuYW1lPSJiZ2ltYWdlIiB2YWx1ZT0iIi8+DSAgPHVpcmVwbGFjZSBuYW1lPSJpbml0aWFsdGFiIiB2YWx1ZT0ib3V0bGluZSIvPg08L2xheW91dD4NDTwvY29uZmlndXJhdGlvbj4NDQ=="/>
  <p:tag name="MMPROD_UIDATA" val="&lt;database version=&quot;7.0&quot;&gt;&lt;object type=&quot;1&quot; unique_id=&quot;10001&quot;&gt;&lt;property id=&quot;20141&quot; value=&quot;Unit 3 WIT 8-3-2010_With_Dawn's_Narration_ver2&quot;/&gt;&lt;property id=&quot;20148&quot; value=&quot;5&quot;/&gt;&lt;property id=&quot;20224&quot; value=&quot;C:\Users\jspenc28\Documents\My Adobe Presentations\Unit 3 WIT 8-3-2010_With_Dawn's_Narration_ver2&quot;/&gt;&lt;property id=&quot;20250&quot; value=&quot;0&quot;/&gt;&lt;property id=&quot;20251&quot; value=&quot;0&quot;/&gt;&lt;property id=&quot;20259&quot; value=&quot;0&quot;/&gt;&lt;object type=&quot;8&quot; unique_id=&quot;10002&quot;&gt;&lt;/object&gt;&lt;object type=&quot;2&quot; unique_id=&quot;10003&quot;&gt;&lt;object type=&quot;3&quot; unique_id=&quot;10004&quot;&gt;&lt;property id=&quot;20148&quot; value=&quot;5&quot;/&gt;&lt;property id=&quot;20300&quot; value=&quot;Slide 1 - &amp;quot;Working in Teams: Unit 3&amp;quot;&quot;/&gt;&lt;property id=&quot;20307&quot; value=&quot;256&quot;/&gt;&lt;property id=&quot;20309&quot; value=&quot;-1&quot;/&gt;&lt;/object&gt;&lt;object type=&quot;3&quot; unique_id=&quot;10053&quot;&gt;&lt;property id=&quot;20148&quot; value=&quot;5&quot;/&gt;&lt;property id=&quot;20300&quot; value=&quot;Slide 2 - &amp;quot;Unit 3 Objectives&amp;quot;&quot;/&gt;&lt;property id=&quot;20307&quot; value=&quot;257&quot;/&gt;&lt;property id=&quot;20309&quot; value=&quot;-1&quot;/&gt;&lt;/object&gt;&lt;object type=&quot;3&quot; unique_id=&quot;10054&quot;&gt;&lt;property id=&quot;20148&quot; value=&quot;5&quot;/&gt;&lt;property id=&quot;20300&quot; value=&quot;Slide 3 - &amp;quot;Unit Outline&amp;quot;&quot;/&gt;&lt;property id=&quot;20307&quot; value=&quot;258&quot;/&gt;&lt;property id=&quot;20309&quot; value=&quot;-1&quot;/&gt;&lt;/object&gt;&lt;object type=&quot;3&quot; unique_id=&quot;10055&quot;&gt;&lt;property id=&quot;20148&quot; value=&quot;5&quot;/&gt;&lt;property id=&quot;20300&quot; value=&quot;Slide 4 - &amp;quot; Team Member Expectations and Ground Rules&amp;quot;&quot;/&gt;&lt;property id=&quot;20307&quot; value=&quot;259&quot;/&gt;&lt;property id=&quot;20309&quot; value=&quot;-1&quot;/&gt;&lt;/object&gt;&lt;object type=&quot;3&quot; unique_id=&quot;10057&quot;&gt;&lt;property id=&quot;20148&quot; value=&quot;5&quot;/&gt;&lt;property id=&quot;20300&quot; value=&quot;Slide 9 - &amp;quot;Examples of Ground Rules&amp;quot;&quot;/&gt;&lt;property id=&quot;20307&quot; value=&quot;261&quot;/&gt;&lt;property id=&quot;20309&quot; value=&quot;-1&quot;/&gt;&lt;/object&gt;&lt;object type=&quot;3&quot; unique_id=&quot;10058&quot;&gt;&lt;property id=&quot;20148&quot; value=&quot;5&quot;/&gt;&lt;property id=&quot;20300&quot; value=&quot;Slide 12 - &amp;quot;Why Create an Action Plan?&amp;quot;&quot;/&gt;&lt;property id=&quot;20307&quot; value=&quot;262&quot;/&gt;&lt;property id=&quot;20309&quot; value=&quot;-1&quot;/&gt;&lt;/object&gt;&lt;object type=&quot;3&quot; unique_id=&quot;12018&quot;&gt;&lt;property id=&quot;20148&quot; value=&quot;5&quot;/&gt;&lt;property id=&quot;20300&quot; value=&quot;Slide 5 - &amp;quot;Setting Team Ground Rules&amp;quot;&quot;/&gt;&lt;property id=&quot;20307&quot; value=&quot;312&quot;/&gt;&lt;property id=&quot;20309&quot; value=&quot;-1&quot;/&gt;&lt;/object&gt;&lt;object type=&quot;3&quot; unique_id=&quot;12019&quot;&gt;&lt;property id=&quot;20148&quot; value=&quot;5&quot;/&gt;&lt;property id=&quot;20300&quot; value=&quot;Slide 6 - &amp;quot;Setting Team Ground Rules&amp;quot;&quot;/&gt;&lt;property id=&quot;20307&quot; value=&quot;309&quot;/&gt;&lt;property id=&quot;20309&quot; value=&quot;-1&quot;/&gt;&lt;/object&gt;&lt;object type=&quot;3&quot; unique_id=&quot;12021&quot;&gt;&lt;property id=&quot;20148&quot; value=&quot;5&quot;/&gt;&lt;property id=&quot;20300&quot; value=&quot;Slide 22 - &amp;quot;Summary and Conclusion&amp;quot;&quot;/&gt;&lt;property id=&quot;20307&quot; value=&quot;308&quot;/&gt;&lt;property id=&quot;20309&quot; value=&quot;-1&quot;/&gt;&lt;/object&gt;&lt;object type=&quot;3&quot; unique_id=&quot;12508&quot;&gt;&lt;property id=&quot;20148&quot; value=&quot;5&quot;/&gt;&lt;property id=&quot;20300&quot; value=&quot;Slide 8 - &amp;quot;SMART Ground Rules&amp;quot;&quot;/&gt;&lt;property id=&quot;20307&quot; value=&quot;313&quot;/&gt;&lt;property id=&quot;20309&quot; value=&quot;-1&quot;/&gt;&lt;/object&gt;&lt;object type=&quot;3&quot; unique_id=&quot;12509&quot;&gt;&lt;property id=&quot;20148&quot; value=&quot;5&quot;/&gt;&lt;property id=&quot;20300&quot; value=&quot;Slide 10 - &amp;quot;Activity I: Developing Ground Rules-Personal Reflection&amp;quot;&quot;/&gt;&lt;property id=&quot;20307&quot; value=&quot;314&quot;/&gt;&lt;property id=&quot;20309&quot; value=&quot;-1&quot;/&gt;&lt;/object&gt;&lt;object type=&quot;3&quot; unique_id=&quot;13931&quot;&gt;&lt;property id=&quot;20148&quot; value=&quot;5&quot;/&gt;&lt;property id=&quot;20300&quot; value=&quot;Slide 11 - &amp;quot;Activity I: Developing Ground Rules-Personal Research &amp;quot;&quot;/&gt;&lt;property id=&quot;20307&quot; value=&quot;317&quot;/&gt;&lt;property id=&quot;20309&quot; value=&quot;-1&quot;/&gt;&lt;/object&gt;&lt;object type=&quot;3&quot; unique_id=&quot;14404&quot;&gt;&lt;property id=&quot;20148&quot; value=&quot;5&quot;/&gt;&lt;property id=&quot;20300&quot; value=&quot;Slide 13 - &amp;quot;Action Plan Preparation&amp;quot;&quot;/&gt;&lt;property id=&quot;20307&quot; value=&quot;318&quot;/&gt;&lt;property id=&quot;20309&quot; value=&quot;-1&quot;/&gt;&lt;/object&gt;&lt;object type=&quot;3&quot; unique_id=&quot;14405&quot;&gt;&lt;property id=&quot;20148&quot; value=&quot;5&quot;/&gt;&lt;property id=&quot;20300&quot; value=&quot;Slide 14 - &amp;quot;Action Plan Example&amp;quot;&quot;/&gt;&lt;property id=&quot;20307&quot; value=&quot;319&quot;/&gt;&lt;property id=&quot;20309&quot; value=&quot;-1&quot;/&gt;&lt;/object&gt;&lt;object type=&quot;3&quot; unique_id=&quot;14406&quot;&gt;&lt;property id=&quot;20148&quot; value=&quot;5&quot;/&gt;&lt;property id=&quot;20300&quot; value=&quot;Slide 15 - &amp;quot;Work Breakdown Structure&amp;quot;&quot;/&gt;&lt;property id=&quot;20307&quot; value=&quot;320&quot;/&gt;&lt;property id=&quot;20309&quot; value=&quot;-1&quot;/&gt;&lt;/object&gt;&lt;object type=&quot;3&quot; unique_id=&quot;14407&quot;&gt;&lt;property id=&quot;20148&quot; value=&quot;5&quot;/&gt;&lt;property id=&quot;20300&quot; value=&quot;Slide 19 - &amp;quot;Tools for Teams&amp;quot;&quot;/&gt;&lt;property id=&quot;20307&quot; value=&quot;321&quot;/&gt;&lt;property id=&quot;20309&quot; value=&quot;-1&quot;/&gt;&lt;/object&gt;&lt;object type=&quot;3&quot; unique_id=&quot;14586&quot;&gt;&lt;property id=&quot;20148&quot; value=&quot;5&quot;/&gt;&lt;property id=&quot;20300&quot; value=&quot;Slide 20 - &amp;quot;Unit Assessment: Developing Ground Rules and Action Plan for HIT Team&amp;quot;&quot;/&gt;&lt;property id=&quot;20307&quot; value=&quot;322&quot;/&gt;&lt;property id=&quot;20309&quot; value=&quot;-1&quot;/&gt;&lt;/object&gt;&lt;object type=&quot;3&quot; unique_id=&quot;14704&quot;&gt;&lt;property id=&quot;20148&quot; value=&quot;5&quot;/&gt;&lt;property id=&quot;20300&quot; value=&quot;Slide 16 - &amp;quot;GANTT Chart&amp;quot;&quot;/&gt;&lt;property id=&quot;20307&quot; value=&quot;323&quot;/&gt;&lt;property id=&quot;20309&quot; value=&quot;-1&quot;/&gt;&lt;/object&gt;&lt;object type=&quot;3&quot; unique_id=&quot;14815&quot;&gt;&lt;property id=&quot;20148&quot; value=&quot;5&quot;/&gt;&lt;property id=&quot;20300&quot; value=&quot;Slide 7 - &amp;quot;Setting Team Ground Rules&amp;quot;&quot;/&gt;&lt;property id=&quot;20307&quot; value=&quot;325&quot;/&gt;&lt;property id=&quot;20309&quot; value=&quot;-1&quot;/&gt;&lt;/object&gt;&lt;object type=&quot;3&quot; unique_id=&quot;14881&quot;&gt;&lt;property id=&quot;20148&quot; value=&quot;5&quot;/&gt;&lt;property id=&quot;20300&quot; value=&quot;Slide 17 - &amp;quot;PERT Chart&amp;quot;&quot;/&gt;&lt;property id=&quot;20307&quot; value=&quot;326&quot;/&gt;&lt;property id=&quot;20309&quot; value=&quot;-1&quot;/&gt;&lt;/object&gt;&lt;object type=&quot;3&quot; unique_id=&quot;14882&quot;&gt;&lt;property id=&quot;20148&quot; value=&quot;5&quot;/&gt;&lt;property id=&quot;20300&quot; value=&quot;Slide 18 - &amp;quot;Activity II: Developing an Action Plan-Personal Reflection&amp;quot;&quot;/&gt;&lt;property id=&quot;20307&quot; value=&quot;328&quot;/&gt;&lt;property id=&quot;20309&quot; value=&quot;-1&quot;/&gt;&lt;/object&gt;&lt;object type=&quot;3&quot; unique_id=&quot;14883&quot;&gt;&lt;property id=&quot;20148&quot; value=&quot;5&quot;/&gt;&lt;property id=&quot;20300&quot; value=&quot;Slide 21 - &amp;quot;Unit Assessment: Developing  Ground Rules and Action Plan for HIT Teams&amp;quot;&quot;/&gt;&lt;property id=&quot;20307&quot; value=&quot;327&quot;/&gt;&lt;property id=&quot;20309&quot; value=&quot;-1&quot;/&gt;&lt;/object&gt;&lt;/object&gt;&lt;object type=&quot;10&quot; unique_id=&quot;14956&quot;&gt;&lt;object type=&quot;11&quot; unique_id=&quot;14957&quot;&gt;&lt;/object&gt;&lt;/object&gt;&lt;object type=&quot;4&quot; unique_id=&quot;14958&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RESENTER_SHAPEINFO" val="&lt;ThreeDShapeInfo&gt;&lt;uuid val=&quot;{48295E28-90DE-44D1-87EC-D02A4A9364F5}&quot;/&gt;&lt;filename val=&quot;C:\Users\jspenc28\Desktop\CDCG Working Files\PM Working Files\PM Unit 3\PM_Unit_3_SWF\data\asimages\{48295E28-90DE-44D1-87EC-D02A4A9364F5}.png&quot;/&gt;&lt;hasEffects val=&quot;1&quot;/&gt;&lt;left val=&quot;252.72&quot;/&gt;&lt;top val=&quot;209.28&quot;/&gt;&lt;width val=&quot;238.92&quot;/&gt;&lt;height val=&quot;278.64&quot;/&gt;&lt;/ThreeDShapeInfo&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3433</TotalTime>
  <Words>4980</Words>
  <Application>Microsoft Office PowerPoint</Application>
  <PresentationFormat>On-screen Show (4:3)</PresentationFormat>
  <Paragraphs>355</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Working in Teams: Unit 3</vt:lpstr>
      <vt:lpstr>Unit 3 Objectives</vt:lpstr>
      <vt:lpstr>Unit Outline</vt:lpstr>
      <vt:lpstr> Team Member Expectations and Ground Rules</vt:lpstr>
      <vt:lpstr>Setting Team Ground Rules</vt:lpstr>
      <vt:lpstr>Setting Team Ground Rules</vt:lpstr>
      <vt:lpstr>Setting Team Ground Rules</vt:lpstr>
      <vt:lpstr>SMART Ground Rules</vt:lpstr>
      <vt:lpstr>Examples of Ground Rules</vt:lpstr>
      <vt:lpstr>Activity I: Developing Ground Rules-Personal Reflection</vt:lpstr>
      <vt:lpstr>Activity I: Developing Ground Rules-Personal Research </vt:lpstr>
      <vt:lpstr>Why Create an Action Plan?</vt:lpstr>
      <vt:lpstr>Action Plan Preparation</vt:lpstr>
      <vt:lpstr>Action Plan Example</vt:lpstr>
      <vt:lpstr>Work Breakdown Structure</vt:lpstr>
      <vt:lpstr>GANTT Chart</vt:lpstr>
      <vt:lpstr>PERT Chart</vt:lpstr>
      <vt:lpstr>Activity II: Developing an Action Plan-Personal Reflection</vt:lpstr>
      <vt:lpstr>Tools for Teams</vt:lpstr>
      <vt:lpstr>Unit Assessment: Developing Ground Rules and Action Plan for HIT Team</vt:lpstr>
      <vt:lpstr>Unit Assessment: Developing  Ground Rules and Action Plan for HIT Teams</vt:lpstr>
      <vt:lpstr>Summary and Conclusion</vt:lpstr>
    </vt:vector>
  </TitlesOfParts>
  <Company>The Johns Hopkins University School of Nursing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jspenc28</dc:creator>
  <cp:lastModifiedBy>kescoba3</cp:lastModifiedBy>
  <cp:revision>185</cp:revision>
  <dcterms:created xsi:type="dcterms:W3CDTF">2010-06-21T15:40:25Z</dcterms:created>
  <dcterms:modified xsi:type="dcterms:W3CDTF">2010-08-04T21:43:12Z</dcterms:modified>
</cp:coreProperties>
</file>