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6.xml" ContentType="application/vnd.openxmlformats-officedocument.presentationml.tags+xml"/>
  <Override PartName="/ppt/tags/tag18.xml" ContentType="application/vnd.openxmlformats-officedocument.presentationml.tag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20.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256" r:id="rId2"/>
    <p:sldId id="279" r:id="rId3"/>
    <p:sldId id="260" r:id="rId4"/>
    <p:sldId id="261" r:id="rId5"/>
    <p:sldId id="288" r:id="rId6"/>
    <p:sldId id="303" r:id="rId7"/>
    <p:sldId id="262" r:id="rId8"/>
    <p:sldId id="280" r:id="rId9"/>
    <p:sldId id="263" r:id="rId10"/>
    <p:sldId id="281" r:id="rId11"/>
    <p:sldId id="282" r:id="rId12"/>
    <p:sldId id="300" r:id="rId13"/>
    <p:sldId id="301" r:id="rId14"/>
    <p:sldId id="289" r:id="rId15"/>
    <p:sldId id="297" r:id="rId16"/>
    <p:sldId id="302" r:id="rId17"/>
    <p:sldId id="283" r:id="rId18"/>
    <p:sldId id="298" r:id="rId19"/>
    <p:sldId id="295" r:id="rId20"/>
    <p:sldId id="268" r:id="rId21"/>
    <p:sldId id="278" r:id="rId22"/>
    <p:sldId id="259" r:id="rId23"/>
  </p:sldIdLst>
  <p:sldSz cx="9144000" cy="6858000" type="screen4x3"/>
  <p:notesSz cx="6858000" cy="9180513"/>
  <p:custDataLst>
    <p:tags r:id="rId26"/>
  </p:custDataLst>
  <p:defaultTextStyle>
    <a:defPPr>
      <a:defRPr lang="en-US"/>
    </a:defPPr>
    <a:lvl1pPr algn="l" rtl="0" fontAlgn="base">
      <a:spcBef>
        <a:spcPct val="0"/>
      </a:spcBef>
      <a:spcAft>
        <a:spcPct val="0"/>
      </a:spcAft>
      <a:defRPr kern="1200">
        <a:solidFill>
          <a:schemeClr val="tx1"/>
        </a:solidFill>
        <a:latin typeface="Arial" charset="0"/>
        <a:ea typeface="ＭＳ Ｐゴシック"/>
        <a:cs typeface="ＭＳ Ｐゴシック"/>
      </a:defRPr>
    </a:lvl1pPr>
    <a:lvl2pPr marL="457200" algn="l" rtl="0" fontAlgn="base">
      <a:spcBef>
        <a:spcPct val="0"/>
      </a:spcBef>
      <a:spcAft>
        <a:spcPct val="0"/>
      </a:spcAft>
      <a:defRPr kern="1200">
        <a:solidFill>
          <a:schemeClr val="tx1"/>
        </a:solidFill>
        <a:latin typeface="Arial" charset="0"/>
        <a:ea typeface="ＭＳ Ｐゴシック"/>
        <a:cs typeface="ＭＳ Ｐゴシック"/>
      </a:defRPr>
    </a:lvl2pPr>
    <a:lvl3pPr marL="914400" algn="l" rtl="0" fontAlgn="base">
      <a:spcBef>
        <a:spcPct val="0"/>
      </a:spcBef>
      <a:spcAft>
        <a:spcPct val="0"/>
      </a:spcAft>
      <a:defRPr kern="1200">
        <a:solidFill>
          <a:schemeClr val="tx1"/>
        </a:solidFill>
        <a:latin typeface="Arial" charset="0"/>
        <a:ea typeface="ＭＳ Ｐゴシック"/>
        <a:cs typeface="ＭＳ Ｐゴシック"/>
      </a:defRPr>
    </a:lvl3pPr>
    <a:lvl4pPr marL="1371600" algn="l" rtl="0" fontAlgn="base">
      <a:spcBef>
        <a:spcPct val="0"/>
      </a:spcBef>
      <a:spcAft>
        <a:spcPct val="0"/>
      </a:spcAft>
      <a:defRPr kern="1200">
        <a:solidFill>
          <a:schemeClr val="tx1"/>
        </a:solidFill>
        <a:latin typeface="Arial" charset="0"/>
        <a:ea typeface="ＭＳ Ｐゴシック"/>
        <a:cs typeface="ＭＳ Ｐゴシック"/>
      </a:defRPr>
    </a:lvl4pPr>
    <a:lvl5pPr marL="1828800" algn="l" rtl="0" fontAlgn="base">
      <a:spcBef>
        <a:spcPct val="0"/>
      </a:spcBef>
      <a:spcAft>
        <a:spcPct val="0"/>
      </a:spcAft>
      <a:defRPr kern="1200">
        <a:solidFill>
          <a:schemeClr val="tx1"/>
        </a:solidFill>
        <a:latin typeface="Arial" charset="0"/>
        <a:ea typeface="ＭＳ Ｐゴシック"/>
        <a:cs typeface="ＭＳ Ｐゴシック"/>
      </a:defRPr>
    </a:lvl5pPr>
    <a:lvl6pPr marL="2286000" algn="l" defTabSz="914400" rtl="0" eaLnBrk="1" latinLnBrk="0" hangingPunct="1">
      <a:defRPr kern="1200">
        <a:solidFill>
          <a:schemeClr val="tx1"/>
        </a:solidFill>
        <a:latin typeface="Arial" charset="0"/>
        <a:ea typeface="ＭＳ Ｐゴシック"/>
        <a:cs typeface="ＭＳ Ｐゴシック"/>
      </a:defRPr>
    </a:lvl6pPr>
    <a:lvl7pPr marL="2743200" algn="l" defTabSz="914400" rtl="0" eaLnBrk="1" latinLnBrk="0" hangingPunct="1">
      <a:defRPr kern="1200">
        <a:solidFill>
          <a:schemeClr val="tx1"/>
        </a:solidFill>
        <a:latin typeface="Arial" charset="0"/>
        <a:ea typeface="ＭＳ Ｐゴシック"/>
        <a:cs typeface="ＭＳ Ｐゴシック"/>
      </a:defRPr>
    </a:lvl7pPr>
    <a:lvl8pPr marL="3200400" algn="l" defTabSz="914400" rtl="0" eaLnBrk="1" latinLnBrk="0" hangingPunct="1">
      <a:defRPr kern="1200">
        <a:solidFill>
          <a:schemeClr val="tx1"/>
        </a:solidFill>
        <a:latin typeface="Arial" charset="0"/>
        <a:ea typeface="ＭＳ Ｐゴシック"/>
        <a:cs typeface="ＭＳ Ｐゴシック"/>
      </a:defRPr>
    </a:lvl8pPr>
    <a:lvl9pPr marL="3657600" algn="l" defTabSz="914400" rtl="0" eaLnBrk="1" latinLnBrk="0" hangingPunct="1">
      <a:defRPr kern="1200">
        <a:solidFill>
          <a:schemeClr val="tx1"/>
        </a:solidFill>
        <a:latin typeface="Arial"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34559" autoAdjust="0"/>
    <p:restoredTop sz="71127" autoAdjust="0"/>
  </p:normalViewPr>
  <p:slideViewPr>
    <p:cSldViewPr>
      <p:cViewPr>
        <p:scale>
          <a:sx n="100" d="100"/>
          <a:sy n="100" d="100"/>
        </p:scale>
        <p:origin x="-2676" y="-840"/>
      </p:cViewPr>
      <p:guideLst>
        <p:guide orient="horz" pos="2160"/>
        <p:guide pos="2880"/>
      </p:guideLst>
    </p:cSldViewPr>
  </p:slideViewPr>
  <p:outlineViewPr>
    <p:cViewPr>
      <p:scale>
        <a:sx n="33" d="100"/>
        <a:sy n="33" d="100"/>
      </p:scale>
      <p:origin x="0" y="142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80" d="100"/>
          <a:sy n="80" d="100"/>
        </p:scale>
        <p:origin x="-4026" y="-702"/>
      </p:cViewPr>
      <p:guideLst>
        <p:guide orient="horz" pos="2892"/>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C0614147-C08F-4CA9-88EF-4F66C06B87A0}" type="datetimeFigureOut">
              <a:rPr lang="en-US"/>
              <a:pPr>
                <a:defRPr/>
              </a:pPr>
              <a:t>8/3/2010</a:t>
            </a:fld>
            <a:endParaRPr lang="en-US"/>
          </a:p>
        </p:txBody>
      </p:sp>
      <p:sp>
        <p:nvSpPr>
          <p:cNvPr id="4" name="Footer Placeholder 3"/>
          <p:cNvSpPr>
            <a:spLocks noGrp="1"/>
          </p:cNvSpPr>
          <p:nvPr>
            <p:ph type="ftr" sz="quarter" idx="2"/>
          </p:nvPr>
        </p:nvSpPr>
        <p:spPr>
          <a:xfrm>
            <a:off x="0" y="8720138"/>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720138"/>
            <a:ext cx="2971800" cy="458787"/>
          </a:xfrm>
          <a:prstGeom prst="rect">
            <a:avLst/>
          </a:prstGeom>
        </p:spPr>
        <p:txBody>
          <a:bodyPr vert="horz" lIns="91440" tIns="45720" rIns="91440" bIns="45720" rtlCol="0" anchor="b"/>
          <a:lstStyle>
            <a:lvl1pPr algn="r">
              <a:defRPr sz="1200" smtClean="0"/>
            </a:lvl1pPr>
          </a:lstStyle>
          <a:p>
            <a:pPr>
              <a:defRPr/>
            </a:pPr>
            <a:fld id="{2CDCA6BD-829F-4FCE-B700-3C3E0F094F1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cs typeface="+mn-cs"/>
              </a:defRPr>
            </a:lvl1pPr>
          </a:lstStyle>
          <a:p>
            <a:pPr>
              <a:defRPr/>
            </a:pPr>
            <a:endParaRPr lang="en-US"/>
          </a:p>
        </p:txBody>
      </p:sp>
      <p:sp>
        <p:nvSpPr>
          <p:cNvPr id="3075" name="Rectangle 3"/>
          <p:cNvSpPr>
            <a:spLocks noGrp="1" noChangeArrowheads="1"/>
          </p:cNvSpPr>
          <p:nvPr>
            <p:ph type="dt" idx="1"/>
          </p:nvPr>
        </p:nvSpPr>
        <p:spPr bwMode="auto">
          <a:xfrm>
            <a:off x="3884613"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35063" y="688975"/>
            <a:ext cx="4587875" cy="34417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60863"/>
            <a:ext cx="5486400" cy="413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3078" name="Rectangle 6"/>
          <p:cNvSpPr>
            <a:spLocks noGrp="1" noChangeArrowheads="1"/>
          </p:cNvSpPr>
          <p:nvPr>
            <p:ph type="ftr" sz="quarter" idx="4"/>
          </p:nvPr>
        </p:nvSpPr>
        <p:spPr bwMode="auto">
          <a:xfrm>
            <a:off x="0" y="8720138"/>
            <a:ext cx="2971800" cy="4587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4613" y="8720138"/>
            <a:ext cx="2971800" cy="4587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charset="-128"/>
                <a:cs typeface="+mn-cs"/>
              </a:defRPr>
            </a:lvl1pPr>
          </a:lstStyle>
          <a:p>
            <a:pPr>
              <a:defRPr/>
            </a:pPr>
            <a:fld id="{264F7E4A-D09F-4356-B4D4-4AB35754152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90AC99E8-FE57-45EF-AA68-152B97F77B80}" type="slidenum">
              <a:rPr lang="en-US" smtClean="0">
                <a:ea typeface="ＭＳ Ｐゴシック"/>
                <a:cs typeface="ＭＳ Ｐゴシック"/>
              </a:rPr>
              <a:pPr/>
              <a:t>1</a:t>
            </a:fld>
            <a:endParaRPr lang="en-US" dirty="0" smtClean="0">
              <a:ea typeface="ＭＳ Ｐゴシック"/>
              <a:cs typeface="ＭＳ Ｐゴシック"/>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r>
              <a:rPr lang="en-US" dirty="0" smtClean="0">
                <a:latin typeface="Arial" pitchFamily="34" charset="0"/>
                <a:ea typeface="ＭＳ Ｐゴシック"/>
                <a:cs typeface="Arial" pitchFamily="34" charset="0"/>
              </a:rPr>
              <a:t>Key elements of effective communication </a:t>
            </a:r>
          </a:p>
          <a:p>
            <a:r>
              <a:rPr lang="en-US" dirty="0" smtClean="0">
                <a:latin typeface="Arial" pitchFamily="34" charset="0"/>
                <a:ea typeface="ＭＳ Ｐゴシック"/>
                <a:cs typeface="Arial" pitchFamily="34" charset="0"/>
              </a:rPr>
              <a:t>UNIT 4, Lecture 2</a:t>
            </a:r>
          </a:p>
          <a:p>
            <a:endParaRPr lang="en-US" dirty="0" smtClean="0">
              <a:latin typeface="Arial" pitchFamily="34" charset="0"/>
              <a:ea typeface="ＭＳ Ｐゴシック"/>
              <a:cs typeface="Arial" pitchFamily="34" charset="0"/>
            </a:endParaRPr>
          </a:p>
          <a:p>
            <a:endParaRPr lang="en-US" dirty="0" smtClean="0">
              <a:latin typeface="Arial" pitchFamily="34" charset="0"/>
              <a:ea typeface="ＭＳ Ｐゴシック"/>
              <a:cs typeface="Arial" pitchFamily="34" charset="0"/>
            </a:endParaRPr>
          </a:p>
          <a:p>
            <a:r>
              <a:rPr lang="en-US" dirty="0" smtClean="0">
                <a:latin typeface="Arial" pitchFamily="34" charset="0"/>
                <a:ea typeface="ＭＳ Ｐゴシック"/>
                <a:cs typeface="Arial" pitchFamily="34" charset="0"/>
              </a:rPr>
              <a:t>In the first lecture we defined communication and identified communication models.  We also identified key communication assumptions and four key variables.</a:t>
            </a:r>
          </a:p>
          <a:p>
            <a:endParaRPr lang="en-US" dirty="0" smtClean="0">
              <a:latin typeface="Arial" pitchFamily="34" charset="0"/>
              <a:ea typeface="ＭＳ Ｐゴシック"/>
              <a:cs typeface="Arial" pitchFamily="34" charset="0"/>
            </a:endParaRPr>
          </a:p>
          <a:p>
            <a:r>
              <a:rPr lang="en-US" dirty="0" smtClean="0">
                <a:latin typeface="Arial" pitchFamily="34" charset="0"/>
                <a:ea typeface="ＭＳ Ｐゴシック"/>
                <a:cs typeface="Arial" pitchFamily="34" charset="0"/>
              </a:rPr>
              <a:t>In this lecture we focus on nonverbal communication. </a:t>
            </a:r>
          </a:p>
          <a:p>
            <a:pPr eaLnBrk="1" hangingPunct="1"/>
            <a:endParaRPr lang="en-US" dirty="0" smtClean="0">
              <a:ea typeface="ＭＳ Ｐゴシック"/>
              <a:cs typeface="ＭＳ Ｐゴシック"/>
            </a:endParaRPr>
          </a:p>
          <a:p>
            <a:pPr eaLnBrk="1" hangingPunct="1"/>
            <a:endParaRPr lang="en-US" dirty="0" smtClean="0">
              <a:ea typeface="ＭＳ Ｐゴシック"/>
              <a:cs typeface="ＭＳ Ｐゴシック"/>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ln/>
        </p:spPr>
      </p:sp>
      <p:sp>
        <p:nvSpPr>
          <p:cNvPr id="32770" name="Notes Placeholder 2"/>
          <p:cNvSpPr>
            <a:spLocks noGrp="1"/>
          </p:cNvSpPr>
          <p:nvPr>
            <p:ph type="body" idx="1"/>
          </p:nvPr>
        </p:nvSpPr>
        <p:spPr>
          <a:noFill/>
          <a:ln/>
        </p:spPr>
        <p:txBody>
          <a:bodyPr/>
          <a:lstStyle/>
          <a:p>
            <a:r>
              <a:rPr lang="en-US" dirty="0" smtClean="0">
                <a:ea typeface="ＭＳ Ｐゴシック"/>
                <a:cs typeface="ＭＳ Ｐゴシック"/>
              </a:rPr>
              <a:t>The fourth function of nonverbal communication is maintaining the self-image of the communicator. In any interaction, individuals have images of themselves they want to maintain.  For example, a recently graduated nurse who wears a stethoscope after work while at the grocery store might want to be seen by others as a qualified professional.  The nurse is using a nonverbal cue to communicate to others a part of his</a:t>
            </a:r>
            <a:r>
              <a:rPr lang="en-US" baseline="0" dirty="0" smtClean="0">
                <a:ea typeface="ＭＳ Ｐゴシック"/>
                <a:cs typeface="ＭＳ Ｐゴシック"/>
              </a:rPr>
              <a:t> or her</a:t>
            </a:r>
            <a:r>
              <a:rPr lang="en-US" dirty="0" smtClean="0">
                <a:ea typeface="ＭＳ Ｐゴシック"/>
                <a:cs typeface="ＭＳ Ｐゴシック"/>
              </a:rPr>
              <a:t> self-image.  It is important to note that in many interactions there are subtle and not so subtle nonverbal cues present.  </a:t>
            </a:r>
          </a:p>
        </p:txBody>
      </p:sp>
      <p:sp>
        <p:nvSpPr>
          <p:cNvPr id="32771" name="Slide Number Placeholder 3"/>
          <p:cNvSpPr>
            <a:spLocks noGrp="1"/>
          </p:cNvSpPr>
          <p:nvPr>
            <p:ph type="sldNum" sz="quarter" idx="5"/>
          </p:nvPr>
        </p:nvSpPr>
        <p:spPr>
          <a:noFill/>
        </p:spPr>
        <p:txBody>
          <a:bodyPr/>
          <a:lstStyle/>
          <a:p>
            <a:fld id="{52683BA0-662C-403D-8254-51E03350010F}" type="slidenum">
              <a:rPr lang="en-US" smtClean="0">
                <a:ea typeface="ＭＳ Ｐゴシック"/>
                <a:cs typeface="ＭＳ Ｐゴシック"/>
              </a:rPr>
              <a:pPr/>
              <a:t>10</a:t>
            </a:fld>
            <a:endParaRPr lang="en-US" dirty="0" smtClean="0">
              <a:ea typeface="ＭＳ Ｐゴシック"/>
              <a:cs typeface="ＭＳ Ｐゴシック"/>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ln/>
        </p:spPr>
      </p:sp>
      <p:sp>
        <p:nvSpPr>
          <p:cNvPr id="34818" name="Notes Placeholder 2"/>
          <p:cNvSpPr>
            <a:spLocks noGrp="1"/>
          </p:cNvSpPr>
          <p:nvPr>
            <p:ph type="body" idx="1"/>
          </p:nvPr>
        </p:nvSpPr>
        <p:spPr>
          <a:noFill/>
          <a:ln/>
        </p:spPr>
        <p:txBody>
          <a:bodyPr/>
          <a:lstStyle/>
          <a:p>
            <a:r>
              <a:rPr lang="en-US" dirty="0" smtClean="0">
                <a:ea typeface="ＭＳ Ｐゴシック"/>
                <a:cs typeface="ＭＳ Ｐゴシック"/>
              </a:rPr>
              <a:t>Lastly, nonverbal communication serves the function of maintaining relationships.  Through nonverbal communication, individuals convey relational messages to others about such things as affection, status, control, or inclusion.  For example, a health professional can often determine his or her level of inclusion in a meeting by simply looking at the way chairs are set up in the room.  </a:t>
            </a:r>
          </a:p>
          <a:p>
            <a:endParaRPr lang="en-US" dirty="0" smtClean="0">
              <a:ea typeface="ＭＳ Ｐゴシック"/>
              <a:cs typeface="ＭＳ Ｐゴシック"/>
            </a:endParaRPr>
          </a:p>
          <a:p>
            <a:r>
              <a:rPr lang="en-US" dirty="0" smtClean="0">
                <a:ea typeface="ＭＳ Ｐゴシック"/>
                <a:cs typeface="ＭＳ Ｐゴシック"/>
              </a:rPr>
              <a:t>In the next set of slides we will identify five categories of nonverbal communication.</a:t>
            </a:r>
          </a:p>
        </p:txBody>
      </p:sp>
      <p:sp>
        <p:nvSpPr>
          <p:cNvPr id="34819" name="Slide Number Placeholder 3"/>
          <p:cNvSpPr>
            <a:spLocks noGrp="1"/>
          </p:cNvSpPr>
          <p:nvPr>
            <p:ph type="sldNum" sz="quarter" idx="5"/>
          </p:nvPr>
        </p:nvSpPr>
        <p:spPr>
          <a:noFill/>
        </p:spPr>
        <p:txBody>
          <a:bodyPr/>
          <a:lstStyle/>
          <a:p>
            <a:fld id="{64AADFB7-6D7E-4ECB-B731-C41CF9C29504}" type="slidenum">
              <a:rPr lang="en-US" smtClean="0">
                <a:ea typeface="ＭＳ Ｐゴシック"/>
                <a:cs typeface="ＭＳ Ｐゴシック"/>
              </a:rPr>
              <a:pPr/>
              <a:t>11</a:t>
            </a:fld>
            <a:endParaRPr lang="en-US" dirty="0" smtClean="0">
              <a:ea typeface="ＭＳ Ｐゴシック"/>
              <a:cs typeface="ＭＳ Ｐゴシック"/>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a:ln/>
        </p:spPr>
      </p:sp>
      <p:sp>
        <p:nvSpPr>
          <p:cNvPr id="36866" name="Notes Placeholder 2"/>
          <p:cNvSpPr>
            <a:spLocks noGrp="1"/>
          </p:cNvSpPr>
          <p:nvPr>
            <p:ph type="body" idx="1"/>
          </p:nvPr>
        </p:nvSpPr>
        <p:spPr>
          <a:noFill/>
          <a:ln/>
        </p:spPr>
        <p:txBody>
          <a:bodyPr/>
          <a:lstStyle/>
          <a:p>
            <a:pPr marL="228600" indent="-228600"/>
            <a:r>
              <a:rPr lang="en-US" dirty="0" smtClean="0">
                <a:ea typeface="ＭＳ Ｐゴシック"/>
                <a:cs typeface="ＭＳ Ｐゴシック"/>
              </a:rPr>
              <a:t>There are 5 categories of Nonverbal communication.  They are </a:t>
            </a:r>
          </a:p>
          <a:p>
            <a:pPr marL="228600" indent="-228600">
              <a:buFont typeface="Tahoma" pitchFamily="34" charset="0"/>
              <a:buAutoNum type="arabicPeriod"/>
            </a:pPr>
            <a:r>
              <a:rPr lang="en-US" dirty="0" smtClean="0">
                <a:ea typeface="ＭＳ Ｐゴシック"/>
                <a:cs typeface="ＭＳ Ｐゴシック"/>
              </a:rPr>
              <a:t>Kinesics</a:t>
            </a:r>
          </a:p>
          <a:p>
            <a:pPr marL="228600" indent="-228600">
              <a:buFont typeface="Tahoma" pitchFamily="34" charset="0"/>
              <a:buAutoNum type="arabicPeriod"/>
            </a:pPr>
            <a:r>
              <a:rPr lang="en-US" dirty="0" err="1" smtClean="0">
                <a:ea typeface="ＭＳ Ｐゴシック"/>
                <a:cs typeface="ＭＳ Ｐゴシック"/>
              </a:rPr>
              <a:t>Proxemics</a:t>
            </a:r>
            <a:endParaRPr lang="en-US" dirty="0" smtClean="0">
              <a:ea typeface="ＭＳ Ｐゴシック"/>
              <a:cs typeface="ＭＳ Ｐゴシック"/>
            </a:endParaRPr>
          </a:p>
          <a:p>
            <a:pPr marL="228600" indent="-228600">
              <a:buFont typeface="Tahoma" pitchFamily="34" charset="0"/>
              <a:buAutoNum type="arabicPeriod"/>
            </a:pPr>
            <a:r>
              <a:rPr lang="en-US" dirty="0" err="1" smtClean="0">
                <a:ea typeface="ＭＳ Ｐゴシック"/>
                <a:cs typeface="ＭＳ Ｐゴシック"/>
              </a:rPr>
              <a:t>Paralinguistics</a:t>
            </a:r>
            <a:endParaRPr lang="en-US" dirty="0" smtClean="0">
              <a:ea typeface="ＭＳ Ｐゴシック"/>
              <a:cs typeface="ＭＳ Ｐゴシック"/>
            </a:endParaRPr>
          </a:p>
          <a:p>
            <a:pPr marL="228600" indent="-228600">
              <a:buFont typeface="Tahoma" pitchFamily="34" charset="0"/>
              <a:buAutoNum type="arabicPeriod"/>
            </a:pPr>
            <a:r>
              <a:rPr lang="en-US" dirty="0" smtClean="0">
                <a:ea typeface="ＭＳ Ｐゴシック"/>
                <a:cs typeface="ＭＳ Ｐゴシック"/>
              </a:rPr>
              <a:t>Touch</a:t>
            </a:r>
          </a:p>
          <a:p>
            <a:pPr marL="228600" indent="-228600">
              <a:buFont typeface="Tahoma" pitchFamily="34" charset="0"/>
              <a:buAutoNum type="arabicPeriod"/>
            </a:pPr>
            <a:r>
              <a:rPr lang="en-US" dirty="0" smtClean="0">
                <a:ea typeface="ＭＳ Ｐゴシック"/>
                <a:cs typeface="ＭＳ Ｐゴシック"/>
              </a:rPr>
              <a:t>Environmental and physical factors</a:t>
            </a:r>
          </a:p>
          <a:p>
            <a:pPr marL="228600" indent="-228600"/>
            <a:endParaRPr lang="en-US" dirty="0" smtClean="0">
              <a:ea typeface="ＭＳ Ｐゴシック"/>
              <a:cs typeface="ＭＳ Ｐゴシック"/>
            </a:endParaRPr>
          </a:p>
          <a:p>
            <a:pPr marL="228600" indent="-228600"/>
            <a:r>
              <a:rPr lang="en-US" dirty="0" smtClean="0">
                <a:ea typeface="ＭＳ Ｐゴシック"/>
                <a:cs typeface="ＭＳ Ｐゴシック"/>
              </a:rPr>
              <a:t>The next slides will explain the five categories in more detail beginning with kinesics. </a:t>
            </a:r>
          </a:p>
        </p:txBody>
      </p:sp>
      <p:sp>
        <p:nvSpPr>
          <p:cNvPr id="36867" name="Slide Number Placeholder 3"/>
          <p:cNvSpPr txBox="1">
            <a:spLocks noGrp="1"/>
          </p:cNvSpPr>
          <p:nvPr/>
        </p:nvSpPr>
        <p:spPr bwMode="auto">
          <a:xfrm>
            <a:off x="3884613" y="8720138"/>
            <a:ext cx="2971800" cy="458787"/>
          </a:xfrm>
          <a:prstGeom prst="rect">
            <a:avLst/>
          </a:prstGeom>
          <a:noFill/>
          <a:ln w="9525">
            <a:noFill/>
            <a:miter lim="800000"/>
            <a:headEnd/>
            <a:tailEnd/>
          </a:ln>
        </p:spPr>
        <p:txBody>
          <a:bodyPr anchor="b"/>
          <a:lstStyle/>
          <a:p>
            <a:pPr algn="r"/>
            <a:fld id="{8467BCC8-8263-4936-A726-94A05D7B5732}" type="slidenum">
              <a:rPr lang="en-US" sz="1200"/>
              <a:pPr algn="r"/>
              <a:t>12</a:t>
            </a:fld>
            <a:endParaRPr 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a:ln/>
        </p:spPr>
      </p:sp>
      <p:sp>
        <p:nvSpPr>
          <p:cNvPr id="38914" name="Notes Placeholder 2"/>
          <p:cNvSpPr>
            <a:spLocks noGrp="1"/>
          </p:cNvSpPr>
          <p:nvPr>
            <p:ph type="body" idx="1"/>
          </p:nvPr>
        </p:nvSpPr>
        <p:spPr>
          <a:noFill/>
          <a:ln/>
        </p:spPr>
        <p:txBody>
          <a:bodyPr/>
          <a:lstStyle/>
          <a:p>
            <a:pPr marL="228600" indent="-228600"/>
            <a:r>
              <a:rPr lang="en-US" dirty="0" smtClean="0">
                <a:ea typeface="ＭＳ Ｐゴシック"/>
                <a:cs typeface="ＭＳ Ｐゴシック"/>
              </a:rPr>
              <a:t>Kinesics is the study of physical movement as a form of communication.  Components of kinesics include gestures, facial expressions, and gaze.</a:t>
            </a:r>
          </a:p>
          <a:p>
            <a:pPr marL="228600" indent="-228600"/>
            <a:endParaRPr lang="en-US" dirty="0" smtClean="0">
              <a:ea typeface="ＭＳ Ｐゴシック"/>
              <a:cs typeface="ＭＳ Ｐゴシック"/>
            </a:endParaRPr>
          </a:p>
        </p:txBody>
      </p:sp>
      <p:sp>
        <p:nvSpPr>
          <p:cNvPr id="38915" name="Slide Number Placeholder 3"/>
          <p:cNvSpPr txBox="1">
            <a:spLocks noGrp="1"/>
          </p:cNvSpPr>
          <p:nvPr/>
        </p:nvSpPr>
        <p:spPr bwMode="auto">
          <a:xfrm>
            <a:off x="3884613" y="8720138"/>
            <a:ext cx="2971800" cy="458787"/>
          </a:xfrm>
          <a:prstGeom prst="rect">
            <a:avLst/>
          </a:prstGeom>
          <a:noFill/>
          <a:ln w="9525">
            <a:noFill/>
            <a:miter lim="800000"/>
            <a:headEnd/>
            <a:tailEnd/>
          </a:ln>
        </p:spPr>
        <p:txBody>
          <a:bodyPr anchor="b"/>
          <a:lstStyle/>
          <a:p>
            <a:pPr algn="r"/>
            <a:fld id="{E4896DEE-0F4E-42CB-9AC3-C52901EF0BC5}" type="slidenum">
              <a:rPr lang="en-US" sz="1200"/>
              <a:pPr algn="r"/>
              <a:t>13</a:t>
            </a:fld>
            <a:endParaRPr 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a:ln/>
        </p:spPr>
      </p:sp>
      <p:sp>
        <p:nvSpPr>
          <p:cNvPr id="40962" name="Notes Placeholder 2"/>
          <p:cNvSpPr>
            <a:spLocks noGrp="1"/>
          </p:cNvSpPr>
          <p:nvPr>
            <p:ph type="body" idx="1"/>
          </p:nvPr>
        </p:nvSpPr>
        <p:spPr>
          <a:noFill/>
          <a:ln/>
        </p:spPr>
        <p:txBody>
          <a:bodyPr/>
          <a:lstStyle/>
          <a:p>
            <a:r>
              <a:rPr lang="en-US" dirty="0" smtClean="0">
                <a:ea typeface="ＭＳ Ｐゴシック"/>
                <a:cs typeface="ＭＳ Ｐゴシック"/>
              </a:rPr>
              <a:t>Components of Kinesics</a:t>
            </a:r>
            <a:br>
              <a:rPr lang="en-US" dirty="0" smtClean="0">
                <a:ea typeface="ＭＳ Ｐゴシック"/>
                <a:cs typeface="ＭＳ Ｐゴシック"/>
              </a:rPr>
            </a:br>
            <a:endParaRPr lang="en-US" dirty="0" smtClean="0">
              <a:ea typeface="ＭＳ Ｐゴシック"/>
              <a:cs typeface="ＭＳ Ｐゴシック"/>
            </a:endParaRPr>
          </a:p>
          <a:p>
            <a:r>
              <a:rPr lang="en-US" dirty="0" smtClean="0">
                <a:ea typeface="ＭＳ Ｐゴシック"/>
                <a:cs typeface="ＭＳ Ｐゴシック"/>
              </a:rPr>
              <a:t>Gestures are one of the most notable and common forms of kinesics and relate to hand movements. Most people use hand movements regularly when talking. While some gestures have universal meanings such as a closed fist, many of the others are individually learned and idiosyncratic. </a:t>
            </a:r>
            <a:br>
              <a:rPr lang="en-US" dirty="0" smtClean="0">
                <a:ea typeface="ＭＳ Ｐゴシック"/>
                <a:cs typeface="ＭＳ Ｐゴシック"/>
              </a:rPr>
            </a:br>
            <a:endParaRPr lang="en-US" dirty="0" smtClean="0">
              <a:ea typeface="ＭＳ Ｐゴシック"/>
              <a:cs typeface="ＭＳ Ｐゴシック"/>
            </a:endParaRPr>
          </a:p>
          <a:p>
            <a:r>
              <a:rPr lang="en-US" dirty="0" smtClean="0">
                <a:ea typeface="ＭＳ Ｐゴシック"/>
                <a:cs typeface="ＭＳ Ｐゴシック"/>
              </a:rPr>
              <a:t>Facial expressions can be a smile, frown, raised eyebrow, yawn, and sneer. Facial expressions continually change during interaction and are monitored constantly by the recipient. </a:t>
            </a:r>
          </a:p>
          <a:p>
            <a:endParaRPr lang="en-US" dirty="0" smtClean="0">
              <a:ea typeface="ＭＳ Ｐゴシック"/>
              <a:cs typeface="ＭＳ Ｐゴシック"/>
            </a:endParaRPr>
          </a:p>
          <a:p>
            <a:r>
              <a:rPr lang="en-US" dirty="0" smtClean="0">
                <a:ea typeface="ＭＳ Ｐゴシック"/>
                <a:cs typeface="ＭＳ Ｐゴシック"/>
              </a:rPr>
              <a:t>Gaze is a sub component of facial expression and plays a major role in effective communication.  Studies suggest that direct eye contact is between 50-60% of the time in one-on-one conversations.  The average time of a single gaze is 3 seconds where mutual gazes occur around 2 seconds.  Gazes longer than that are not effective in the professional setting. Remember good eye contact in a professional setting does not require lengthy gazes.  In fact lengthy gazes may come off as intimidation.    </a:t>
            </a:r>
          </a:p>
        </p:txBody>
      </p:sp>
      <p:sp>
        <p:nvSpPr>
          <p:cNvPr id="40963" name="Slide Number Placeholder 3"/>
          <p:cNvSpPr txBox="1">
            <a:spLocks noGrp="1"/>
          </p:cNvSpPr>
          <p:nvPr/>
        </p:nvSpPr>
        <p:spPr bwMode="auto">
          <a:xfrm>
            <a:off x="3884613" y="8720138"/>
            <a:ext cx="2971800" cy="458787"/>
          </a:xfrm>
          <a:prstGeom prst="rect">
            <a:avLst/>
          </a:prstGeom>
          <a:noFill/>
          <a:ln w="9525">
            <a:noFill/>
            <a:miter lim="800000"/>
            <a:headEnd/>
            <a:tailEnd/>
          </a:ln>
        </p:spPr>
        <p:txBody>
          <a:bodyPr anchor="b"/>
          <a:lstStyle/>
          <a:p>
            <a:pPr algn="r"/>
            <a:fld id="{811B385A-E805-4855-A228-98410809FA50}" type="slidenum">
              <a:rPr lang="en-US" sz="1200"/>
              <a:pPr algn="r"/>
              <a:t>14</a:t>
            </a:fld>
            <a:endParaRPr 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a:ln/>
        </p:spPr>
      </p:sp>
      <p:sp>
        <p:nvSpPr>
          <p:cNvPr id="43010" name="Notes Placeholder 2"/>
          <p:cNvSpPr>
            <a:spLocks noGrp="1"/>
          </p:cNvSpPr>
          <p:nvPr>
            <p:ph type="body" idx="1"/>
          </p:nvPr>
        </p:nvSpPr>
        <p:spPr>
          <a:noFill/>
          <a:ln/>
        </p:spPr>
        <p:txBody>
          <a:bodyPr/>
          <a:lstStyle/>
          <a:p>
            <a:pPr marL="228600" indent="-228600"/>
            <a:r>
              <a:rPr lang="en-US" dirty="0" err="1" smtClean="0">
                <a:ea typeface="ＭＳ Ｐゴシック"/>
                <a:cs typeface="ＭＳ Ｐゴシック"/>
              </a:rPr>
              <a:t>Proxemics</a:t>
            </a:r>
            <a:r>
              <a:rPr lang="en-US" dirty="0" smtClean="0">
                <a:ea typeface="ＭＳ Ｐゴシック"/>
                <a:cs typeface="ＭＳ Ｐゴシック"/>
              </a:rPr>
              <a:t> refers to how individuals use and interpret space and the environment surrounding the individual. Components of </a:t>
            </a:r>
            <a:r>
              <a:rPr lang="en-US" dirty="0" err="1" smtClean="0">
                <a:ea typeface="ＭＳ Ｐゴシック"/>
                <a:cs typeface="ＭＳ Ｐゴシック"/>
              </a:rPr>
              <a:t>proxemics</a:t>
            </a:r>
            <a:r>
              <a:rPr lang="en-US" dirty="0" smtClean="0">
                <a:ea typeface="ＭＳ Ｐゴシック"/>
                <a:cs typeface="ＭＳ Ｐゴシック"/>
              </a:rPr>
              <a:t> include space and the surrounding environment, space is categorized as 1) intimate space, 2) personal space, 3) social space, and 4) public space. </a:t>
            </a:r>
          </a:p>
          <a:p>
            <a:pPr marL="228600" indent="-228600"/>
            <a:endParaRPr lang="en-US" dirty="0" smtClean="0">
              <a:ea typeface="ＭＳ Ｐゴシック"/>
              <a:cs typeface="ＭＳ Ｐゴシック"/>
            </a:endParaRPr>
          </a:p>
          <a:p>
            <a:pPr marL="228600" indent="-228600"/>
            <a:r>
              <a:rPr lang="en-US" dirty="0" smtClean="0">
                <a:ea typeface="ＭＳ Ｐゴシック"/>
                <a:cs typeface="ＭＳ Ｐゴシック"/>
              </a:rPr>
              <a:t> </a:t>
            </a:r>
          </a:p>
        </p:txBody>
      </p:sp>
      <p:sp>
        <p:nvSpPr>
          <p:cNvPr id="43011" name="Slide Number Placeholder 3"/>
          <p:cNvSpPr txBox="1">
            <a:spLocks noGrp="1"/>
          </p:cNvSpPr>
          <p:nvPr/>
        </p:nvSpPr>
        <p:spPr bwMode="auto">
          <a:xfrm>
            <a:off x="3884613" y="8720138"/>
            <a:ext cx="2971800" cy="458787"/>
          </a:xfrm>
          <a:prstGeom prst="rect">
            <a:avLst/>
          </a:prstGeom>
          <a:noFill/>
          <a:ln w="9525">
            <a:noFill/>
            <a:miter lim="800000"/>
            <a:headEnd/>
            <a:tailEnd/>
          </a:ln>
        </p:spPr>
        <p:txBody>
          <a:bodyPr anchor="b"/>
          <a:lstStyle/>
          <a:p>
            <a:pPr algn="r"/>
            <a:fld id="{8B833E4C-0F8F-4839-AFF3-4F43BF784BCA}" type="slidenum">
              <a:rPr lang="en-US" sz="1200"/>
              <a:pPr algn="r"/>
              <a:t>15</a:t>
            </a:fld>
            <a:endParaRPr 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a:ln/>
        </p:spPr>
      </p:sp>
      <p:sp>
        <p:nvSpPr>
          <p:cNvPr id="45058" name="Notes Placeholder 2"/>
          <p:cNvSpPr>
            <a:spLocks noGrp="1"/>
          </p:cNvSpPr>
          <p:nvPr>
            <p:ph type="body" idx="1"/>
          </p:nvPr>
        </p:nvSpPr>
        <p:spPr>
          <a:noFill/>
          <a:ln/>
        </p:spPr>
        <p:txBody>
          <a:bodyPr/>
          <a:lstStyle/>
          <a:p>
            <a:r>
              <a:rPr lang="en-US" dirty="0" smtClean="0">
                <a:ea typeface="ＭＳ Ｐゴシック"/>
                <a:cs typeface="ＭＳ Ｐゴシック"/>
              </a:rPr>
              <a:t>Components of </a:t>
            </a:r>
            <a:r>
              <a:rPr lang="en-US" dirty="0" err="1" smtClean="0">
                <a:ea typeface="ＭＳ Ｐゴシック"/>
                <a:cs typeface="ＭＳ Ｐゴシック"/>
              </a:rPr>
              <a:t>Proxemics</a:t>
            </a:r>
            <a:endParaRPr lang="en-US" dirty="0" smtClean="0">
              <a:ea typeface="ＭＳ Ｐゴシック"/>
              <a:cs typeface="ＭＳ Ｐゴシック"/>
            </a:endParaRPr>
          </a:p>
          <a:p>
            <a:endParaRPr lang="en-US" dirty="0" smtClean="0">
              <a:ea typeface="ＭＳ Ｐゴシック"/>
              <a:cs typeface="ＭＳ Ｐゴシック"/>
            </a:endParaRPr>
          </a:p>
          <a:p>
            <a:r>
              <a:rPr lang="en-US" dirty="0" smtClean="0">
                <a:ea typeface="ＭＳ Ｐゴシック"/>
                <a:cs typeface="ＭＳ Ｐゴシック"/>
              </a:rPr>
              <a:t>Personal space includes surroundings and is important as it provides one with a sense of  identity, security and control.  For example, In many families, a parent or guardian will have his/her favorite chair at the family table. </a:t>
            </a:r>
          </a:p>
          <a:p>
            <a:r>
              <a:rPr lang="en-US" dirty="0" smtClean="0">
                <a:ea typeface="ＭＳ Ｐゴシック"/>
                <a:cs typeface="ＭＳ Ｐゴシック"/>
              </a:rPr>
              <a:t>Studies suggest that personal space rages from 1.5 to 2.5 feet between individuals. This is the common distance between friends or loved ones.  Note that space differs by culture.  We address the cultural aspects of  communication in a later unit.</a:t>
            </a:r>
          </a:p>
          <a:p>
            <a:endParaRPr lang="en-US" dirty="0" smtClean="0">
              <a:ea typeface="ＭＳ Ｐゴシック"/>
              <a:cs typeface="ＭＳ Ｐゴシック"/>
            </a:endParaRPr>
          </a:p>
          <a:p>
            <a:r>
              <a:rPr lang="en-US" dirty="0" smtClean="0">
                <a:ea typeface="ＭＳ Ｐゴシック"/>
                <a:cs typeface="ＭＳ Ｐゴシック"/>
              </a:rPr>
              <a:t>Social distance in communication is between 4 to 12 feet apart.  This is the distance commonly used in work settings. </a:t>
            </a:r>
          </a:p>
          <a:p>
            <a:endParaRPr lang="en-US" dirty="0" smtClean="0">
              <a:ea typeface="ＭＳ Ｐゴシック"/>
              <a:cs typeface="ＭＳ Ｐゴシック"/>
            </a:endParaRPr>
          </a:p>
          <a:p>
            <a:r>
              <a:rPr lang="en-US" dirty="0" smtClean="0">
                <a:ea typeface="ＭＳ Ｐゴシック"/>
                <a:cs typeface="ＭＳ Ｐゴシック"/>
              </a:rPr>
              <a:t>In public settings distance ranges from 12 to 25 feet.</a:t>
            </a:r>
          </a:p>
        </p:txBody>
      </p:sp>
      <p:sp>
        <p:nvSpPr>
          <p:cNvPr id="45059" name="Slide Number Placeholder 3"/>
          <p:cNvSpPr txBox="1">
            <a:spLocks noGrp="1"/>
          </p:cNvSpPr>
          <p:nvPr/>
        </p:nvSpPr>
        <p:spPr bwMode="auto">
          <a:xfrm>
            <a:off x="3884613" y="8720138"/>
            <a:ext cx="2971800" cy="458787"/>
          </a:xfrm>
          <a:prstGeom prst="rect">
            <a:avLst/>
          </a:prstGeom>
          <a:noFill/>
          <a:ln w="9525">
            <a:noFill/>
            <a:miter lim="800000"/>
            <a:headEnd/>
            <a:tailEnd/>
          </a:ln>
        </p:spPr>
        <p:txBody>
          <a:bodyPr anchor="b"/>
          <a:lstStyle/>
          <a:p>
            <a:pPr algn="r"/>
            <a:fld id="{408B9E72-1219-4DB8-87A6-6601EBD2DE3C}" type="slidenum">
              <a:rPr lang="en-US" sz="1200"/>
              <a:pPr algn="r"/>
              <a:t>16</a:t>
            </a:fld>
            <a:endParaRPr 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ChangeArrowheads="1" noTextEdit="1"/>
          </p:cNvSpPr>
          <p:nvPr>
            <p:ph type="sldImg"/>
          </p:nvPr>
        </p:nvSpPr>
        <p:spPr>
          <a:ln/>
        </p:spPr>
      </p:sp>
      <p:sp>
        <p:nvSpPr>
          <p:cNvPr id="47106" name="Rectangle 3"/>
          <p:cNvSpPr>
            <a:spLocks noGrp="1" noChangeArrowheads="1"/>
          </p:cNvSpPr>
          <p:nvPr>
            <p:ph type="body" idx="1"/>
          </p:nvPr>
        </p:nvSpPr>
        <p:spPr>
          <a:noFill/>
          <a:ln/>
        </p:spPr>
        <p:txBody>
          <a:bodyPr/>
          <a:lstStyle/>
          <a:p>
            <a:pPr marL="228600" indent="-228600"/>
            <a:r>
              <a:rPr lang="en-US" dirty="0" smtClean="0">
                <a:ea typeface="ＭＳ Ｐゴシック"/>
                <a:cs typeface="ＭＳ Ｐゴシック"/>
              </a:rPr>
              <a:t>Dimensions of Nonverbal Communication</a:t>
            </a:r>
          </a:p>
          <a:p>
            <a:pPr marL="228600" indent="-228600"/>
            <a:r>
              <a:rPr lang="en-US" dirty="0" err="1" smtClean="0">
                <a:ea typeface="ＭＳ Ｐゴシック"/>
                <a:cs typeface="ＭＳ Ｐゴシック"/>
              </a:rPr>
              <a:t>Paralinguistics</a:t>
            </a:r>
            <a:r>
              <a:rPr lang="en-US" dirty="0" smtClean="0">
                <a:ea typeface="ＭＳ Ｐゴシック"/>
                <a:cs typeface="ＭＳ Ｐゴシック"/>
              </a:rPr>
              <a:t> refers to the vocal sounds instead of the actual spoken words of a conversation. There are three components of </a:t>
            </a:r>
            <a:r>
              <a:rPr lang="en-US" dirty="0" err="1" smtClean="0">
                <a:ea typeface="ＭＳ Ｐゴシック"/>
                <a:cs typeface="ＭＳ Ｐゴシック"/>
              </a:rPr>
              <a:t>paralinguistics</a:t>
            </a:r>
            <a:r>
              <a:rPr lang="en-US" dirty="0" smtClean="0">
                <a:ea typeface="ＭＳ Ｐゴシック"/>
                <a:cs typeface="ＭＳ Ｐゴシック"/>
              </a:rPr>
              <a:t>.  They are 1) intensity, the power component referring to loudness or</a:t>
            </a:r>
            <a:r>
              <a:rPr lang="en-US" baseline="0" dirty="0" smtClean="0">
                <a:ea typeface="ＭＳ Ｐゴシック"/>
                <a:cs typeface="ＭＳ Ｐゴシック"/>
              </a:rPr>
              <a:t> softness of the communication</a:t>
            </a:r>
            <a:r>
              <a:rPr lang="en-US" dirty="0" smtClean="0">
                <a:ea typeface="ＭＳ Ｐゴシック"/>
                <a:cs typeface="ＭＳ Ｐゴシック"/>
              </a:rPr>
              <a:t>, 2) pitch height which is how low or high the voice is, and  3) intonation is a variation in tone.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a:ln/>
        </p:spPr>
      </p:sp>
      <p:sp>
        <p:nvSpPr>
          <p:cNvPr id="49154" name="Notes Placeholder 2"/>
          <p:cNvSpPr>
            <a:spLocks noGrp="1"/>
          </p:cNvSpPr>
          <p:nvPr>
            <p:ph type="body" idx="1"/>
          </p:nvPr>
        </p:nvSpPr>
        <p:spPr>
          <a:noFill/>
          <a:ln/>
        </p:spPr>
        <p:txBody>
          <a:bodyPr/>
          <a:lstStyle/>
          <a:p>
            <a:pPr marL="228600" indent="-228600"/>
            <a:r>
              <a:rPr lang="en-US" dirty="0" smtClean="0">
                <a:ea typeface="ＭＳ Ｐゴシック"/>
                <a:cs typeface="ＭＳ Ｐゴシック"/>
              </a:rPr>
              <a:t>Touch can be of many forms and elicit a variety of meanings.  While touch is primarily associated with personal friends and loved ones, aside from a handshake, touch is not widely used in the western society so should not be used in the professional work setting. </a:t>
            </a:r>
          </a:p>
          <a:p>
            <a:pPr marL="228600" indent="-228600"/>
            <a:endParaRPr lang="en-US" dirty="0" smtClean="0">
              <a:ea typeface="ＭＳ Ｐゴシック"/>
              <a:cs typeface="ＭＳ Ｐゴシック"/>
            </a:endParaRPr>
          </a:p>
          <a:p>
            <a:pPr marL="228600" indent="-228600"/>
            <a:endParaRPr lang="en-US" dirty="0" smtClean="0">
              <a:ea typeface="ＭＳ Ｐゴシック"/>
              <a:cs typeface="ＭＳ Ｐゴシック"/>
            </a:endParaRPr>
          </a:p>
        </p:txBody>
      </p:sp>
      <p:sp>
        <p:nvSpPr>
          <p:cNvPr id="49155" name="Slide Number Placeholder 3"/>
          <p:cNvSpPr txBox="1">
            <a:spLocks noGrp="1"/>
          </p:cNvSpPr>
          <p:nvPr/>
        </p:nvSpPr>
        <p:spPr bwMode="auto">
          <a:xfrm>
            <a:off x="3884613" y="8720138"/>
            <a:ext cx="2971800" cy="458787"/>
          </a:xfrm>
          <a:prstGeom prst="rect">
            <a:avLst/>
          </a:prstGeom>
          <a:noFill/>
          <a:ln w="9525">
            <a:noFill/>
            <a:miter lim="800000"/>
            <a:headEnd/>
            <a:tailEnd/>
          </a:ln>
        </p:spPr>
        <p:txBody>
          <a:bodyPr anchor="b"/>
          <a:lstStyle/>
          <a:p>
            <a:pPr algn="r"/>
            <a:fld id="{565B2702-0C7C-4D0C-8A4B-C9FC49A6526F}" type="slidenum">
              <a:rPr lang="en-US" sz="1200"/>
              <a:pPr algn="r"/>
              <a:t>18</a:t>
            </a:fld>
            <a:endParaRPr 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ln/>
        </p:spPr>
      </p:sp>
      <p:sp>
        <p:nvSpPr>
          <p:cNvPr id="51202" name="Rectangle 3"/>
          <p:cNvSpPr>
            <a:spLocks noGrp="1" noChangeArrowheads="1"/>
          </p:cNvSpPr>
          <p:nvPr>
            <p:ph type="body" idx="1"/>
          </p:nvPr>
        </p:nvSpPr>
        <p:spPr>
          <a:noFill/>
          <a:ln/>
        </p:spPr>
        <p:txBody>
          <a:bodyPr/>
          <a:lstStyle/>
          <a:p>
            <a:r>
              <a:rPr lang="en-US" dirty="0" smtClean="0">
                <a:ea typeface="ＭＳ Ｐゴシック"/>
                <a:cs typeface="ＭＳ Ｐゴシック"/>
              </a:rPr>
              <a:t>Dimensions of Nonverbal Communication</a:t>
            </a:r>
          </a:p>
          <a:p>
            <a:endParaRPr lang="en-US" dirty="0" smtClean="0">
              <a:ea typeface="ＭＳ Ｐゴシック"/>
              <a:cs typeface="ＭＳ Ｐゴシック"/>
            </a:endParaRPr>
          </a:p>
          <a:p>
            <a:r>
              <a:rPr lang="en-US" dirty="0" smtClean="0">
                <a:ea typeface="ＭＳ Ｐゴシック"/>
                <a:cs typeface="ＭＳ Ｐゴシック"/>
              </a:rPr>
              <a:t>Environmental factors of nonverbal communication include lighting, noise, color, furniture arrangement and others.  One’s perceptions of the environment can include formality, warmth, privacy, constraint, distance, and familiarity. </a:t>
            </a:r>
          </a:p>
          <a:p>
            <a:endParaRPr lang="en-US" dirty="0" smtClean="0">
              <a:ea typeface="ＭＳ Ｐゴシック"/>
              <a:cs typeface="ＭＳ Ｐゴシック"/>
            </a:endParaRPr>
          </a:p>
          <a:p>
            <a:endParaRPr lang="en-US" dirty="0" smtClean="0">
              <a:ea typeface="ＭＳ Ｐゴシック"/>
              <a:cs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xfrm>
            <a:off x="762000" y="4360863"/>
            <a:ext cx="5486400" cy="4132262"/>
          </a:xfrm>
          <a:noFill/>
          <a:ln/>
        </p:spPr>
        <p:txBody>
          <a:bodyPr/>
          <a:lstStyle/>
          <a:p>
            <a:pPr marL="228600" indent="-228600"/>
            <a:r>
              <a:rPr lang="en-US" dirty="0" smtClean="0">
                <a:ea typeface="ＭＳ Ｐゴシック"/>
                <a:cs typeface="ＭＳ Ｐゴシック"/>
              </a:rPr>
              <a:t>Objectives </a:t>
            </a:r>
          </a:p>
          <a:p>
            <a:pPr marL="228600" indent="-228600"/>
            <a:r>
              <a:rPr lang="en-US" dirty="0" smtClean="0">
                <a:ea typeface="ＭＳ Ｐゴシック"/>
                <a:cs typeface="ＭＳ Ｐゴシック"/>
              </a:rPr>
              <a:t>By the end of this lecture, the learners will be able to:</a:t>
            </a:r>
          </a:p>
          <a:p>
            <a:pPr marL="228600" indent="-228600">
              <a:buFont typeface="Tahoma" pitchFamily="34" charset="0"/>
              <a:buAutoNum type="arabicPeriod"/>
            </a:pPr>
            <a:r>
              <a:rPr lang="en-US" dirty="0" smtClean="0">
                <a:ea typeface="ＭＳ Ｐゴシック"/>
                <a:cs typeface="ＭＳ Ｐゴシック"/>
              </a:rPr>
              <a:t>Define what nonverbal communication is </a:t>
            </a:r>
          </a:p>
          <a:p>
            <a:pPr marL="228600" indent="-228600">
              <a:buFont typeface="Tahoma" pitchFamily="34" charset="0"/>
              <a:buAutoNum type="arabicPeriod"/>
            </a:pPr>
            <a:r>
              <a:rPr lang="en-US" dirty="0" smtClean="0">
                <a:ea typeface="ＭＳ Ｐゴシック"/>
                <a:cs typeface="ＭＳ Ｐゴシック"/>
              </a:rPr>
              <a:t>Describe how nonverbal communication functions in the human communication process</a:t>
            </a:r>
          </a:p>
          <a:p>
            <a:pPr marL="228600" indent="-228600">
              <a:buFont typeface="Tahoma" pitchFamily="34" charset="0"/>
              <a:buAutoNum type="arabicPeriod"/>
            </a:pPr>
            <a:r>
              <a:rPr lang="en-US" dirty="0" smtClean="0">
                <a:ea typeface="ＭＳ Ｐゴシック"/>
                <a:cs typeface="ＭＳ Ｐゴシック"/>
              </a:rPr>
              <a:t>Describe specific dimensions and give examples of nonverbal communication</a:t>
            </a:r>
          </a:p>
          <a:p>
            <a:pPr marL="228600" indent="-228600"/>
            <a:endParaRPr lang="en-US" dirty="0" smtClean="0">
              <a:ea typeface="ＭＳ Ｐゴシック"/>
              <a:cs typeface="ＭＳ Ｐゴシック"/>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ChangeArrowheads="1" noTextEdit="1"/>
          </p:cNvSpPr>
          <p:nvPr>
            <p:ph type="sldImg"/>
          </p:nvPr>
        </p:nvSpPr>
        <p:spPr>
          <a:ln/>
        </p:spPr>
      </p:sp>
      <p:sp>
        <p:nvSpPr>
          <p:cNvPr id="57346" name="Rectangle 3"/>
          <p:cNvSpPr>
            <a:spLocks noGrp="1" noChangeArrowheads="1"/>
          </p:cNvSpPr>
          <p:nvPr>
            <p:ph type="body" idx="1"/>
          </p:nvPr>
        </p:nvSpPr>
        <p:spPr>
          <a:noFill/>
          <a:ln/>
        </p:spPr>
        <p:txBody>
          <a:bodyPr/>
          <a:lstStyle/>
          <a:p>
            <a:pPr eaLnBrk="1" hangingPunct="1"/>
            <a:r>
              <a:rPr lang="en-US" dirty="0" smtClean="0">
                <a:ea typeface="ＭＳ Ｐゴシック"/>
                <a:cs typeface="ＭＳ Ｐゴシック"/>
              </a:rPr>
              <a:t>Vignette</a:t>
            </a:r>
          </a:p>
          <a:p>
            <a:pPr eaLnBrk="1" hangingPunct="1">
              <a:buFontTx/>
              <a:buNone/>
            </a:pPr>
            <a:r>
              <a:rPr lang="en-US" dirty="0" smtClean="0">
                <a:ea typeface="ＭＳ Ｐゴシック"/>
                <a:cs typeface="ＭＳ Ｐゴシック"/>
              </a:rPr>
              <a:t>Juan works for the IT department of a mid-sized hospital and has recently assumed the coveted, yet stressful, position as the project manager implementing wireless point of Care (POC) devices. He meets with the hospital executive team each Friday to report on progress. </a:t>
            </a:r>
          </a:p>
          <a:p>
            <a:pPr eaLnBrk="1" hangingPunct="1"/>
            <a:endParaRPr lang="en-US" dirty="0" smtClean="0">
              <a:ea typeface="ＭＳ Ｐゴシック"/>
              <a:cs typeface="ＭＳ Ｐゴシック"/>
            </a:endParaRPr>
          </a:p>
          <a:p>
            <a:endParaRPr lang="en-US" dirty="0" smtClean="0">
              <a:ea typeface="ＭＳ Ｐゴシック"/>
              <a:cs typeface="ＭＳ Ｐゴシック"/>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ChangeArrowheads="1" noTextEdit="1"/>
          </p:cNvSpPr>
          <p:nvPr>
            <p:ph type="sldImg"/>
          </p:nvPr>
        </p:nvSpPr>
        <p:spPr>
          <a:ln/>
        </p:spPr>
      </p:sp>
      <p:sp>
        <p:nvSpPr>
          <p:cNvPr id="59394" name="Rectangle 3"/>
          <p:cNvSpPr>
            <a:spLocks noGrp="1" noChangeArrowheads="1"/>
          </p:cNvSpPr>
          <p:nvPr>
            <p:ph type="body" idx="1"/>
          </p:nvPr>
        </p:nvSpPr>
        <p:spPr>
          <a:noFill/>
          <a:ln/>
        </p:spPr>
        <p:txBody>
          <a:bodyPr/>
          <a:lstStyle/>
          <a:p>
            <a:pPr eaLnBrk="1" hangingPunct="1"/>
            <a:r>
              <a:rPr lang="en-US" dirty="0" smtClean="0">
                <a:ea typeface="ＭＳ Ｐゴシック"/>
                <a:cs typeface="ＭＳ Ｐゴシック"/>
              </a:rPr>
              <a:t>Guided Discussion Question</a:t>
            </a:r>
          </a:p>
          <a:p>
            <a:pPr eaLnBrk="1" hangingPunct="1">
              <a:buFontTx/>
              <a:buNone/>
            </a:pPr>
            <a:r>
              <a:rPr lang="en-US" dirty="0" smtClean="0">
                <a:ea typeface="ＭＳ Ｐゴシック"/>
                <a:cs typeface="ＭＳ Ｐゴシック"/>
              </a:rPr>
              <a:t> At the meeting Juan presents that the project is going well.  His nonverbal communication is “saying” something very different however. He seems to be slightly shaking his head no.  In addition, he is not making eye contact with any of the executive team members.</a:t>
            </a:r>
          </a:p>
          <a:p>
            <a:pPr eaLnBrk="1" hangingPunct="1">
              <a:buFontTx/>
              <a:buNone/>
            </a:pPr>
            <a:r>
              <a:rPr lang="en-US" dirty="0" smtClean="0">
                <a:ea typeface="ＭＳ Ｐゴシック"/>
                <a:cs typeface="ＭＳ Ｐゴシック"/>
              </a:rPr>
              <a:t>Question – What do you think the team will believe is happening to the project?</a:t>
            </a:r>
          </a:p>
          <a:p>
            <a:pPr eaLnBrk="1" hangingPunct="1">
              <a:buFontTx/>
              <a:buNone/>
            </a:pPr>
            <a:r>
              <a:rPr lang="en-US" dirty="0" smtClean="0">
                <a:ea typeface="ＭＳ Ｐゴシック"/>
                <a:cs typeface="ＭＳ Ｐゴシック"/>
              </a:rPr>
              <a:t> </a:t>
            </a:r>
          </a:p>
          <a:p>
            <a:pPr eaLnBrk="1" hangingPunct="1">
              <a:buFontTx/>
              <a:buNone/>
            </a:pPr>
            <a:r>
              <a:rPr lang="en-US" dirty="0" smtClean="0">
                <a:ea typeface="ＭＳ Ｐゴシック"/>
                <a:cs typeface="ＭＳ Ｐゴシック"/>
              </a:rPr>
              <a:t> </a:t>
            </a:r>
          </a:p>
          <a:p>
            <a:endParaRPr lang="en-US" dirty="0" smtClean="0">
              <a:ea typeface="ＭＳ Ｐゴシック"/>
              <a:cs typeface="ＭＳ Ｐゴシック"/>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ChangeArrowheads="1" noTextEdit="1"/>
          </p:cNvSpPr>
          <p:nvPr>
            <p:ph type="sldImg"/>
          </p:nvPr>
        </p:nvSpPr>
        <p:spPr>
          <a:ln/>
        </p:spPr>
      </p:sp>
      <p:sp>
        <p:nvSpPr>
          <p:cNvPr id="61442" name="Rectangle 3"/>
          <p:cNvSpPr>
            <a:spLocks noGrp="1" noChangeArrowheads="1"/>
          </p:cNvSpPr>
          <p:nvPr>
            <p:ph type="body" idx="1"/>
          </p:nvPr>
        </p:nvSpPr>
        <p:spPr>
          <a:noFill/>
          <a:ln/>
        </p:spPr>
        <p:txBody>
          <a:bodyPr/>
          <a:lstStyle/>
          <a:p>
            <a:r>
              <a:rPr lang="en-US" dirty="0" smtClean="0">
                <a:ea typeface="ＭＳ Ｐゴシック"/>
                <a:cs typeface="ＭＳ Ｐゴシック"/>
              </a:rPr>
              <a:t> In summary we defined nonverbal communication and identified the significant role it plays in effective communication. In addition, dimensions of non verbal communication were presented and examples of nonverbal communication were given. </a:t>
            </a:r>
            <a:endParaRPr lang="en-US" sz="2400" dirty="0" smtClean="0">
              <a:ea typeface="ＭＳ Ｐゴシック"/>
              <a:cs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r>
              <a:rPr lang="en-US" dirty="0" smtClean="0">
                <a:ea typeface="ＭＳ Ｐゴシック"/>
                <a:cs typeface="ＭＳ Ｐゴシック"/>
              </a:rPr>
              <a:t>Definition</a:t>
            </a:r>
          </a:p>
          <a:p>
            <a:pPr eaLnBrk="1" hangingPunct="1"/>
            <a:r>
              <a:rPr lang="en-US" dirty="0" smtClean="0">
                <a:ea typeface="ＭＳ Ｐゴシック"/>
                <a:cs typeface="ＭＳ Ｐゴシック"/>
              </a:rPr>
              <a:t>Nonverbal communication is communication without words that  includes messages created through body language and the use of space, sound or touch.</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a:ln/>
        </p:spPr>
      </p:sp>
      <p:sp>
        <p:nvSpPr>
          <p:cNvPr id="22530" name="Rectangle 3"/>
          <p:cNvSpPr>
            <a:spLocks noGrp="1" noChangeArrowheads="1"/>
          </p:cNvSpPr>
          <p:nvPr>
            <p:ph type="body" idx="1"/>
          </p:nvPr>
        </p:nvSpPr>
        <p:spPr>
          <a:noFill/>
          <a:ln/>
        </p:spPr>
        <p:txBody>
          <a:bodyPr/>
          <a:lstStyle/>
          <a:p>
            <a:pPr eaLnBrk="1" hangingPunct="1"/>
            <a:r>
              <a:rPr lang="en-US" dirty="0" smtClean="0">
                <a:ea typeface="ＭＳ Ｐゴシック"/>
                <a:cs typeface="ＭＳ Ｐゴシック"/>
              </a:rPr>
              <a:t>Nonverbal Communication</a:t>
            </a:r>
          </a:p>
          <a:p>
            <a:pPr marL="342900" lvl="1" indent="-342900" eaLnBrk="1" hangingPunct="1">
              <a:buFontTx/>
              <a:buNone/>
            </a:pPr>
            <a:r>
              <a:rPr lang="en-US" dirty="0" smtClean="0">
                <a:ea typeface="ＭＳ Ｐゴシック"/>
              </a:rPr>
              <a:t>Nonver</a:t>
            </a:r>
            <a:r>
              <a:rPr lang="en-US" baseline="0" dirty="0" smtClean="0">
                <a:ea typeface="ＭＳ Ｐゴシック"/>
              </a:rPr>
              <a:t>bal communication </a:t>
            </a:r>
            <a:r>
              <a:rPr lang="en-US" dirty="0" smtClean="0">
                <a:ea typeface="ＭＳ Ｐゴシック"/>
              </a:rPr>
              <a:t> can be either vocal or non vocal</a:t>
            </a:r>
          </a:p>
          <a:p>
            <a:pPr marL="342900" lvl="1" indent="-342900" eaLnBrk="1" hangingPunct="1"/>
            <a:r>
              <a:rPr lang="en-US" dirty="0" smtClean="0">
                <a:ea typeface="ＭＳ Ｐゴシック"/>
              </a:rPr>
              <a:t>You are probably thinking  </a:t>
            </a:r>
            <a:r>
              <a:rPr lang="en-US" baseline="0" dirty="0" smtClean="0">
                <a:ea typeface="ＭＳ Ｐゴシック"/>
              </a:rPr>
              <a:t>if its nonverbal how can it be vocal.</a:t>
            </a:r>
            <a:endParaRPr lang="en-US" dirty="0" smtClean="0">
              <a:ea typeface="ＭＳ Ｐゴシック"/>
            </a:endParaRPr>
          </a:p>
          <a:p>
            <a:pPr marL="342900" lvl="1" indent="-342900" eaLnBrk="1" hangingPunct="1"/>
            <a:r>
              <a:rPr lang="en-US" dirty="0" smtClean="0">
                <a:ea typeface="ＭＳ Ｐゴシック"/>
              </a:rPr>
              <a:t>Examples</a:t>
            </a:r>
            <a:r>
              <a:rPr lang="en-US" baseline="0" dirty="0" smtClean="0">
                <a:ea typeface="ＭＳ Ｐゴシック"/>
              </a:rPr>
              <a:t> of </a:t>
            </a:r>
            <a:r>
              <a:rPr lang="en-US" dirty="0" smtClean="0">
                <a:ea typeface="ＭＳ Ｐゴシック"/>
              </a:rPr>
              <a:t>Vocal communication</a:t>
            </a:r>
            <a:r>
              <a:rPr lang="en-US" baseline="0" dirty="0" smtClean="0">
                <a:ea typeface="ＭＳ Ｐゴシック"/>
              </a:rPr>
              <a:t> would be a </a:t>
            </a:r>
            <a:r>
              <a:rPr lang="en-US" dirty="0" smtClean="0">
                <a:ea typeface="ＭＳ Ｐゴシック"/>
              </a:rPr>
              <a:t>scream, sigh, or groan,</a:t>
            </a:r>
            <a:r>
              <a:rPr lang="en-US" baseline="0" dirty="0" smtClean="0">
                <a:ea typeface="ＭＳ Ｐゴシック"/>
              </a:rPr>
              <a:t> or even a whistle</a:t>
            </a:r>
            <a:endParaRPr lang="en-US" dirty="0" smtClean="0">
              <a:ea typeface="ＭＳ Ｐゴシック"/>
            </a:endParaRPr>
          </a:p>
          <a:p>
            <a:pPr marL="342900" lvl="1" indent="-342900" eaLnBrk="1" hangingPunct="1"/>
            <a:r>
              <a:rPr lang="en-US" dirty="0" smtClean="0">
                <a:ea typeface="ＭＳ Ｐゴシック"/>
              </a:rPr>
              <a:t>Non vocal example: smile or frown</a:t>
            </a:r>
          </a:p>
          <a:p>
            <a:pPr marL="742950" lvl="2" indent="-342900" eaLnBrk="1" hangingPunct="1">
              <a:buFontTx/>
              <a:buNone/>
            </a:pPr>
            <a:endParaRPr lang="en-US" dirty="0" smtClean="0">
              <a:ea typeface="ＭＳ Ｐゴシック"/>
            </a:endParaRPr>
          </a:p>
          <a:p>
            <a:pPr marL="342900" lvl="1" indent="-342900" eaLnBrk="1" hangingPunct="1">
              <a:buFontTx/>
              <a:buNone/>
            </a:pPr>
            <a:r>
              <a:rPr lang="en-US" dirty="0" smtClean="0">
                <a:ea typeface="ＭＳ Ｐゴシック"/>
              </a:rPr>
              <a:t>It can be intentional or unintentional</a:t>
            </a:r>
          </a:p>
          <a:p>
            <a:pPr marL="342900" lvl="1" indent="-342900" eaLnBrk="1" hangingPunct="1">
              <a:buFontTx/>
              <a:buNone/>
            </a:pPr>
            <a:endParaRPr lang="en-US" dirty="0" smtClean="0">
              <a:ea typeface="ＭＳ Ｐゴシック"/>
            </a:endParaRPr>
          </a:p>
          <a:p>
            <a:pPr marL="342900" lvl="1" indent="-342900" eaLnBrk="1" hangingPunct="1">
              <a:buFontTx/>
              <a:buNone/>
            </a:pPr>
            <a:endParaRPr lang="en-US" dirty="0" smtClean="0">
              <a:ea typeface="ＭＳ Ｐゴシック"/>
            </a:endParaRPr>
          </a:p>
          <a:p>
            <a:pPr marL="342900" lvl="1" indent="-342900" eaLnBrk="1" hangingPunct="1"/>
            <a:endParaRPr lang="en-US" dirty="0" smtClean="0">
              <a:ea typeface="ＭＳ Ｐゴシック"/>
            </a:endParaRPr>
          </a:p>
          <a:p>
            <a:pPr marL="342900" lvl="1" indent="-342900" eaLnBrk="1" hangingPunct="1"/>
            <a:endParaRPr lang="en-US" dirty="0" smtClean="0">
              <a:ea typeface="ＭＳ Ｐゴシック"/>
            </a:endParaRPr>
          </a:p>
          <a:p>
            <a:pPr marL="342900" lvl="1" indent="-342900" eaLnBrk="1" hangingPunct="1"/>
            <a:endParaRPr lang="en-US" dirty="0" smtClean="0">
              <a:ea typeface="ＭＳ Ｐゴシック"/>
            </a:endParaRPr>
          </a:p>
          <a:p>
            <a:pPr marL="742950" lvl="2" indent="-342900" eaLnBrk="1" hangingPunct="1">
              <a:buFontTx/>
              <a:buNone/>
            </a:pPr>
            <a:endParaRPr lang="en-US" dirty="0" smtClean="0">
              <a:ea typeface="ＭＳ Ｐゴシック"/>
            </a:endParaRPr>
          </a:p>
          <a:p>
            <a:pPr marL="342900" lvl="1" indent="-342900" eaLnBrk="1" hangingPunct="1">
              <a:buFontTx/>
              <a:buChar char="•"/>
            </a:pPr>
            <a:endParaRPr lang="en-US" dirty="0" smtClean="0">
              <a:ea typeface="ＭＳ Ｐゴシック"/>
            </a:endParaRPr>
          </a:p>
          <a:p>
            <a:pPr marL="342900" lvl="1" indent="-342900" eaLnBrk="1" hangingPunct="1">
              <a:buFontTx/>
              <a:buNone/>
            </a:pPr>
            <a:endParaRPr lang="en-US" dirty="0" smtClean="0">
              <a:ea typeface="ＭＳ Ｐゴシック"/>
            </a:endParaRPr>
          </a:p>
          <a:p>
            <a:pPr marL="342900" lvl="1" indent="-342900" eaLnBrk="1" hangingPunct="1">
              <a:buFontTx/>
              <a:buNone/>
            </a:pPr>
            <a:endParaRPr lang="en-US" dirty="0" smtClean="0">
              <a:ea typeface="ＭＳ Ｐゴシック"/>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noTextEdit="1"/>
          </p:cNvSpPr>
          <p:nvPr>
            <p:ph type="sldImg"/>
          </p:nvPr>
        </p:nvSpPr>
        <p:spPr>
          <a:ln/>
        </p:spPr>
      </p:sp>
      <p:sp>
        <p:nvSpPr>
          <p:cNvPr id="24578" name="Rectangle 3"/>
          <p:cNvSpPr>
            <a:spLocks noGrp="1" noChangeArrowheads="1"/>
          </p:cNvSpPr>
          <p:nvPr>
            <p:ph type="body" idx="1"/>
          </p:nvPr>
        </p:nvSpPr>
        <p:spPr>
          <a:noFill/>
          <a:ln/>
        </p:spPr>
        <p:txBody>
          <a:bodyPr/>
          <a:lstStyle/>
          <a:p>
            <a:pPr eaLnBrk="1" hangingPunct="1"/>
            <a:r>
              <a:rPr lang="en-US" dirty="0" smtClean="0">
                <a:ea typeface="ＭＳ Ｐゴシック"/>
                <a:cs typeface="ＭＳ Ｐゴシック"/>
              </a:rPr>
              <a:t>Importance  </a:t>
            </a:r>
          </a:p>
          <a:p>
            <a:pPr eaLnBrk="1" hangingPunct="1"/>
            <a:endParaRPr lang="en-US" dirty="0" smtClean="0">
              <a:ea typeface="ＭＳ Ｐゴシック"/>
              <a:cs typeface="ＭＳ Ｐゴシック"/>
            </a:endParaRPr>
          </a:p>
          <a:p>
            <a:pPr eaLnBrk="1" hangingPunct="1"/>
            <a:endParaRPr lang="en-US" dirty="0" smtClean="0">
              <a:ea typeface="ＭＳ Ｐゴシック"/>
              <a:cs typeface="ＭＳ Ｐゴシック"/>
            </a:endParaRPr>
          </a:p>
          <a:p>
            <a:r>
              <a:rPr lang="en-US" dirty="0" smtClean="0">
                <a:ea typeface="ＭＳ Ｐゴシック"/>
                <a:cs typeface="ＭＳ Ｐゴシック"/>
              </a:rPr>
              <a:t>The importance of nonverbal communication cannot be understated. One study indicated that up to 93 percent of communication effectiveness is determined by nonverbal cues. </a:t>
            </a:r>
          </a:p>
          <a:p>
            <a:endParaRPr lang="en-US" dirty="0" smtClean="0">
              <a:ea typeface="ＭＳ Ｐゴシック"/>
              <a:cs typeface="ＭＳ Ｐゴシック"/>
            </a:endParaRPr>
          </a:p>
          <a:p>
            <a:r>
              <a:rPr lang="en-US" dirty="0" smtClean="0">
                <a:ea typeface="ＭＳ Ｐゴシック"/>
                <a:cs typeface="ＭＳ Ｐゴシック"/>
              </a:rPr>
              <a:t>Another study reported 53% of</a:t>
            </a:r>
            <a:r>
              <a:rPr lang="en-US" baseline="0" dirty="0" smtClean="0">
                <a:ea typeface="ＭＳ Ｐゴシック"/>
                <a:cs typeface="ＭＳ Ｐゴシック"/>
              </a:rPr>
              <a:t> communication effectiveness attributed to </a:t>
            </a:r>
            <a:r>
              <a:rPr lang="en-US" dirty="0" smtClean="0">
                <a:ea typeface="ＭＳ Ｐゴシック"/>
                <a:cs typeface="ＭＳ Ｐゴシック"/>
              </a:rPr>
              <a:t>nonverbal communication. It is critical to align verbal communication with non verbal communication.  If the verbal and nonverbal communications are not aligned the message may be hindered.</a:t>
            </a:r>
          </a:p>
          <a:p>
            <a:endParaRPr lang="en-US" dirty="0" smtClean="0">
              <a:ea typeface="ＭＳ Ｐゴシック"/>
              <a:cs typeface="ＭＳ Ｐゴシック"/>
            </a:endParaRPr>
          </a:p>
          <a:p>
            <a:r>
              <a:rPr lang="en-US" dirty="0" smtClean="0">
                <a:ea typeface="ＭＳ Ｐゴシック"/>
                <a:cs typeface="ＭＳ Ｐゴシック"/>
              </a:rPr>
              <a:t>Moreover, if a person says one thing but communicates something totally different through nonverbal components the mixed signals force the receiver to choose between the verbal and nonverbal parts of the message. An important point to know is that often a receiver will choose the nonverbal aspects as the message</a:t>
            </a:r>
            <a:r>
              <a:rPr lang="en-US" baseline="0" dirty="0" smtClean="0">
                <a:ea typeface="ＭＳ Ｐゴシック"/>
                <a:cs typeface="ＭＳ Ｐゴシック"/>
              </a:rPr>
              <a:t> delivered </a:t>
            </a:r>
            <a:endParaRPr lang="en-US" dirty="0" smtClean="0">
              <a:ea typeface="ＭＳ Ｐゴシック"/>
              <a:cs typeface="ＭＳ Ｐゴシック"/>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r>
              <a:rPr lang="en-US" dirty="0" smtClean="0">
                <a:ea typeface="ＭＳ Ｐゴシック"/>
                <a:cs typeface="ＭＳ Ｐゴシック"/>
              </a:rPr>
              <a:t>Functions of Nonverbal Communication</a:t>
            </a:r>
          </a:p>
          <a:p>
            <a:r>
              <a:rPr lang="en-US" dirty="0" smtClean="0">
                <a:ea typeface="ＭＳ Ｐゴシック"/>
                <a:cs typeface="ＭＳ Ｐゴシック"/>
              </a:rPr>
              <a:t>The overriding purpose of nonverbal communication is the sharing of information between individuals in an interaction.  Nonverbal communication performs several identifiable functions in the process of communication, including the expression of feelings and emotions, the regulation of interaction, the validation of verbal messages, the maintenance of self-image, and the maintenance of relationships.</a:t>
            </a:r>
          </a:p>
        </p:txBody>
      </p:sp>
      <p:sp>
        <p:nvSpPr>
          <p:cNvPr id="26627" name="Slide Number Placeholder 3"/>
          <p:cNvSpPr>
            <a:spLocks noGrp="1"/>
          </p:cNvSpPr>
          <p:nvPr>
            <p:ph type="sldNum" sz="quarter" idx="5"/>
          </p:nvPr>
        </p:nvSpPr>
        <p:spPr>
          <a:noFill/>
        </p:spPr>
        <p:txBody>
          <a:bodyPr/>
          <a:lstStyle/>
          <a:p>
            <a:fld id="{6B9221F9-5934-4E32-94CB-8E741AA44409}" type="slidenum">
              <a:rPr lang="en-US" smtClean="0">
                <a:ea typeface="ＭＳ Ｐゴシック"/>
                <a:cs typeface="ＭＳ Ｐゴシック"/>
              </a:rPr>
              <a:pPr/>
              <a:t>6</a:t>
            </a:fld>
            <a:endParaRPr lang="en-US" dirty="0" smtClean="0">
              <a:ea typeface="ＭＳ Ｐゴシック"/>
              <a:cs typeface="ＭＳ Ｐゴシック"/>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endParaRPr lang="en-US" dirty="0" smtClean="0">
              <a:ea typeface="ＭＳ Ｐゴシック"/>
              <a:cs typeface="ＭＳ Ｐゴシック"/>
            </a:endParaRPr>
          </a:p>
          <a:p>
            <a:endParaRPr lang="en-US" dirty="0" smtClean="0">
              <a:ea typeface="ＭＳ Ｐゴシック"/>
              <a:cs typeface="ＭＳ Ｐゴシック"/>
            </a:endParaRPr>
          </a:p>
          <a:p>
            <a:r>
              <a:rPr lang="en-US" dirty="0" smtClean="0">
                <a:ea typeface="ＭＳ Ｐゴシック"/>
                <a:cs typeface="ＭＳ Ｐゴシック"/>
              </a:rPr>
              <a:t>Functions of Nonverbal Communication</a:t>
            </a:r>
          </a:p>
          <a:p>
            <a:endParaRPr lang="en-US" dirty="0" smtClean="0">
              <a:ea typeface="ＭＳ Ｐゴシック"/>
              <a:cs typeface="ＭＳ Ｐゴシック"/>
            </a:endParaRPr>
          </a:p>
          <a:p>
            <a:r>
              <a:rPr lang="en-US" dirty="0" smtClean="0">
                <a:ea typeface="ＭＳ Ｐゴシック"/>
                <a:cs typeface="ＭＳ Ｐゴシック"/>
              </a:rPr>
              <a:t>Health professionals use the expression of feelings and emotions to convey to others aspects of their inner states without having to use words.  </a:t>
            </a:r>
          </a:p>
        </p:txBody>
      </p:sp>
      <p:sp>
        <p:nvSpPr>
          <p:cNvPr id="26627" name="Slide Number Placeholder 3"/>
          <p:cNvSpPr>
            <a:spLocks noGrp="1"/>
          </p:cNvSpPr>
          <p:nvPr>
            <p:ph type="sldNum" sz="quarter" idx="5"/>
          </p:nvPr>
        </p:nvSpPr>
        <p:spPr>
          <a:noFill/>
        </p:spPr>
        <p:txBody>
          <a:bodyPr/>
          <a:lstStyle/>
          <a:p>
            <a:fld id="{6B9221F9-5934-4E32-94CB-8E741AA44409}" type="slidenum">
              <a:rPr lang="en-US" smtClean="0">
                <a:ea typeface="ＭＳ Ｐゴシック"/>
                <a:cs typeface="ＭＳ Ｐゴシック"/>
              </a:rPr>
              <a:pPr/>
              <a:t>7</a:t>
            </a:fld>
            <a:endParaRPr lang="en-US" dirty="0" smtClean="0">
              <a:ea typeface="ＭＳ Ｐゴシック"/>
              <a:cs typeface="ＭＳ Ｐゴシック"/>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r>
              <a:rPr lang="en-US" dirty="0" smtClean="0">
                <a:ea typeface="ＭＳ Ｐゴシック"/>
                <a:cs typeface="ＭＳ Ｐゴシック"/>
              </a:rPr>
              <a:t>A second function of nonverbal communication is that of regulating the flow of messages between people.  Nonverbal cues regulate an interaction by indicating to others whether individuals want to talk, want to end a conversation, or whether or not they want to listen.  An example of this would be a clinician that continues to look at his or her watch throughout a conversation indicating to the other party that the interaction is concluding.  </a:t>
            </a:r>
          </a:p>
        </p:txBody>
      </p:sp>
      <p:sp>
        <p:nvSpPr>
          <p:cNvPr id="28675" name="Slide Number Placeholder 3"/>
          <p:cNvSpPr>
            <a:spLocks noGrp="1"/>
          </p:cNvSpPr>
          <p:nvPr>
            <p:ph type="sldNum" sz="quarter" idx="5"/>
          </p:nvPr>
        </p:nvSpPr>
        <p:spPr>
          <a:noFill/>
        </p:spPr>
        <p:txBody>
          <a:bodyPr/>
          <a:lstStyle/>
          <a:p>
            <a:fld id="{D8E18A19-4B8E-4B8D-84DD-C2A3310400E1}" type="slidenum">
              <a:rPr lang="en-US" smtClean="0">
                <a:ea typeface="ＭＳ Ｐゴシック"/>
                <a:cs typeface="ＭＳ Ｐゴシック"/>
              </a:rPr>
              <a:pPr/>
              <a:t>8</a:t>
            </a:fld>
            <a:endParaRPr lang="en-US" dirty="0" smtClean="0">
              <a:ea typeface="ＭＳ Ｐゴシック"/>
              <a:cs typeface="ＭＳ Ｐゴシック"/>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ln/>
        </p:spPr>
      </p:sp>
      <p:sp>
        <p:nvSpPr>
          <p:cNvPr id="30722" name="Notes Placeholder 2"/>
          <p:cNvSpPr>
            <a:spLocks noGrp="1"/>
          </p:cNvSpPr>
          <p:nvPr>
            <p:ph type="body" idx="1"/>
          </p:nvPr>
        </p:nvSpPr>
        <p:spPr>
          <a:noFill/>
          <a:ln/>
        </p:spPr>
        <p:txBody>
          <a:bodyPr/>
          <a:lstStyle/>
          <a:p>
            <a:r>
              <a:rPr lang="en-US" dirty="0" smtClean="0">
                <a:ea typeface="ＭＳ Ｐゴシック"/>
                <a:cs typeface="ＭＳ Ｐゴシック"/>
              </a:rPr>
              <a:t>The third nonverbal function is the validation of verbal messages.  When words match the speaker’s feelings and emotions, communication is most effective.  If a health information technician states to his boss that there is no problem with the work he is being asked to do but looks troubled or angry, the nonverbal dimension of the technician’s message is incongruent with the verbal dimension.  </a:t>
            </a:r>
          </a:p>
        </p:txBody>
      </p:sp>
      <p:sp>
        <p:nvSpPr>
          <p:cNvPr id="30723" name="Slide Number Placeholder 3"/>
          <p:cNvSpPr>
            <a:spLocks noGrp="1"/>
          </p:cNvSpPr>
          <p:nvPr>
            <p:ph type="sldNum" sz="quarter" idx="5"/>
          </p:nvPr>
        </p:nvSpPr>
        <p:spPr>
          <a:noFill/>
        </p:spPr>
        <p:txBody>
          <a:bodyPr/>
          <a:lstStyle/>
          <a:p>
            <a:fld id="{426665DD-C0B6-483D-9538-1A177933476D}" type="slidenum">
              <a:rPr lang="en-US" smtClean="0">
                <a:ea typeface="ＭＳ Ｐゴシック"/>
                <a:cs typeface="ＭＳ Ｐゴシック"/>
              </a:rPr>
              <a:pPr/>
              <a:t>9</a:t>
            </a:fld>
            <a:endParaRPr lang="en-US" dirty="0" smtClean="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Component 16/Unit </a:t>
            </a:r>
            <a:r>
              <a:rPr lang="en-US" dirty="0" err="1" smtClean="0"/>
              <a:t>4b</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Health IT Workforce Curriculum                   Version 1.0/Fall 2010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CDC643E-6ADA-40E3-AC7A-5305547A684C}"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Component 16/Unit 4b</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A9EFD9-B1C8-4F9E-84C6-938FBF9904B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Component 16/Unit 4b</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C85A439-271F-4D14-AB6E-9DEDF0AADE8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Component 16/Unit 4b</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FFE3BF-2361-48C3-9E32-82ECD3D87CF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Component 16/Unit 4b</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F4772A-615A-49F6-B3F7-B68C7840573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Component 16/Unit 4b</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8327DBC-CFA6-4B73-9DB2-5D3DD900C50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Component 16/Unit 4b</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CCD664C-A91E-4E74-812A-2543822D599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Component 16/Unit 4b</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A579D11-9841-419A-9B7E-F81D7CA0250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Component 16/Unit 4b</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52DD0DA-DEBB-4F6A-9CC7-7DFDFCC75FD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Component 16/Unit 4b</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E7BE468-CEC2-45AF-8126-680DF1F8B68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Component 16/Unit 4b</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CD31126-8209-43EE-A597-D84B0091421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a typeface="+mn-ea"/>
                <a:cs typeface="+mn-cs"/>
              </a:defRPr>
            </a:lvl1pPr>
          </a:lstStyle>
          <a:p>
            <a:pPr>
              <a:defRPr/>
            </a:pPr>
            <a:r>
              <a:rPr lang="en-US" smtClean="0"/>
              <a:t>Component 16/Unit 4b</a:t>
            </a: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a typeface="+mn-ea"/>
                <a:cs typeface="+mn-cs"/>
              </a:defRPr>
            </a:lvl1pPr>
          </a:lstStyle>
          <a:p>
            <a:pPr>
              <a:defRPr/>
            </a:pPr>
            <a:r>
              <a:rPr lang="en-US" smtClean="0"/>
              <a:t>Health IT Workforce Curriculum                   Version 1.0/Fall 2010</a:t>
            </a: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a typeface="ＭＳ Ｐゴシック" charset="-128"/>
                <a:cs typeface="+mn-cs"/>
              </a:defRPr>
            </a:lvl1pPr>
          </a:lstStyle>
          <a:p>
            <a:pPr>
              <a:defRPr/>
            </a:pPr>
            <a:fld id="{58B68C5D-416E-44B7-8EC4-9C247D8EC38A}"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ahoma"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ahoma"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ahoma"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ahoma"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2"/>
          </a:solidFill>
          <a:latin typeface="Tahoma" charset="0"/>
        </a:defRPr>
      </a:lvl6pPr>
      <a:lvl7pPr marL="914400" algn="ctr" rtl="0" eaLnBrk="1" fontAlgn="base" hangingPunct="1">
        <a:spcBef>
          <a:spcPct val="0"/>
        </a:spcBef>
        <a:spcAft>
          <a:spcPct val="0"/>
        </a:spcAft>
        <a:defRPr sz="4400">
          <a:solidFill>
            <a:schemeClr val="tx2"/>
          </a:solidFill>
          <a:latin typeface="Tahoma" charset="0"/>
        </a:defRPr>
      </a:lvl7pPr>
      <a:lvl8pPr marL="1371600" algn="ctr" rtl="0" eaLnBrk="1" fontAlgn="base" hangingPunct="1">
        <a:spcBef>
          <a:spcPct val="0"/>
        </a:spcBef>
        <a:spcAft>
          <a:spcPct val="0"/>
        </a:spcAft>
        <a:defRPr sz="4400">
          <a:solidFill>
            <a:schemeClr val="tx2"/>
          </a:solidFill>
          <a:latin typeface="Tahoma" charset="0"/>
        </a:defRPr>
      </a:lvl8pPr>
      <a:lvl9pPr marL="1828800" algn="ctr" rtl="0" eaLnBrk="1" fontAlgn="base" hangingPunct="1">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noFill/>
        </p:spPr>
        <p:txBody>
          <a:bodyPr/>
          <a:lstStyle/>
          <a:p>
            <a:r>
              <a:rPr lang="en-US" smtClean="0">
                <a:ea typeface="ＭＳ Ｐゴシック"/>
                <a:cs typeface="ＭＳ Ｐゴシック"/>
              </a:rPr>
              <a:t>Component 16/Unit 4b</a:t>
            </a:r>
            <a:endParaRPr lang="en-US" dirty="0" smtClean="0">
              <a:ea typeface="ＭＳ Ｐゴシック"/>
              <a:cs typeface="ＭＳ Ｐゴシック"/>
            </a:endParaRPr>
          </a:p>
        </p:txBody>
      </p:sp>
      <p:sp>
        <p:nvSpPr>
          <p:cNvPr id="15362" name="Footer Placeholder 4"/>
          <p:cNvSpPr>
            <a:spLocks noGrp="1"/>
          </p:cNvSpPr>
          <p:nvPr>
            <p:ph type="ftr" sz="quarter" idx="11"/>
          </p:nvPr>
        </p:nvSpPr>
        <p:spPr>
          <a:noFill/>
        </p:spPr>
        <p:txBody>
          <a:bodyPr/>
          <a:lstStyle/>
          <a:p>
            <a:r>
              <a:rPr lang="en-US" smtClean="0">
                <a:ea typeface="ＭＳ Ｐゴシック"/>
                <a:cs typeface="ＭＳ Ｐゴシック"/>
              </a:rPr>
              <a:t>Health IT Workforce Curriculum                   Version 1.0/Fall 2010</a:t>
            </a:r>
            <a:endParaRPr lang="en-US" dirty="0" smtClean="0">
              <a:ea typeface="ＭＳ Ｐゴシック"/>
              <a:cs typeface="ＭＳ Ｐゴシック"/>
            </a:endParaRPr>
          </a:p>
        </p:txBody>
      </p:sp>
      <p:sp>
        <p:nvSpPr>
          <p:cNvPr id="15363" name="Slide Number Placeholder 5"/>
          <p:cNvSpPr>
            <a:spLocks noGrp="1"/>
          </p:cNvSpPr>
          <p:nvPr>
            <p:ph type="sldNum" sz="quarter" idx="12"/>
          </p:nvPr>
        </p:nvSpPr>
        <p:spPr>
          <a:noFill/>
        </p:spPr>
        <p:txBody>
          <a:bodyPr/>
          <a:lstStyle/>
          <a:p>
            <a:fld id="{BAE170B7-1DFC-4C7E-8FEF-340473AC4C73}" type="slidenum">
              <a:rPr lang="en-US" smtClean="0">
                <a:ea typeface="ＭＳ Ｐゴシック"/>
                <a:cs typeface="ＭＳ Ｐゴシック"/>
              </a:rPr>
              <a:pPr/>
              <a:t>1</a:t>
            </a:fld>
            <a:endParaRPr lang="en-US" dirty="0" smtClean="0">
              <a:ea typeface="ＭＳ Ｐゴシック"/>
              <a:cs typeface="ＭＳ Ｐゴシック"/>
            </a:endParaRPr>
          </a:p>
        </p:txBody>
      </p:sp>
      <p:sp>
        <p:nvSpPr>
          <p:cNvPr id="15364" name="Rectangle 2"/>
          <p:cNvSpPr>
            <a:spLocks noGrp="1" noChangeArrowheads="1"/>
          </p:cNvSpPr>
          <p:nvPr>
            <p:ph type="ctrTitle"/>
          </p:nvPr>
        </p:nvSpPr>
        <p:spPr>
          <a:xfrm>
            <a:off x="152400" y="2130425"/>
            <a:ext cx="8763000" cy="1470025"/>
          </a:xfrm>
        </p:spPr>
        <p:txBody>
          <a:bodyPr/>
          <a:lstStyle/>
          <a:p>
            <a:pPr eaLnBrk="1" hangingPunct="1"/>
            <a:r>
              <a:rPr lang="en-US" dirty="0" smtClean="0">
                <a:ea typeface="ＭＳ Ｐゴシック"/>
                <a:cs typeface="ＭＳ Ｐゴシック"/>
              </a:rPr>
              <a:t>Professionalism/Customer Service in the Health Environment</a:t>
            </a:r>
          </a:p>
        </p:txBody>
      </p:sp>
      <p:sp>
        <p:nvSpPr>
          <p:cNvPr id="15365" name="Rectangle 3"/>
          <p:cNvSpPr>
            <a:spLocks noGrp="1" noChangeArrowheads="1"/>
          </p:cNvSpPr>
          <p:nvPr>
            <p:ph type="subTitle" idx="1"/>
          </p:nvPr>
        </p:nvSpPr>
        <p:spPr>
          <a:xfrm>
            <a:off x="381000" y="3886200"/>
            <a:ext cx="8382000" cy="1752600"/>
          </a:xfrm>
        </p:spPr>
        <p:txBody>
          <a:bodyPr/>
          <a:lstStyle/>
          <a:p>
            <a:pPr eaLnBrk="1" hangingPunct="1"/>
            <a:r>
              <a:rPr lang="en-US" dirty="0" smtClean="0">
                <a:ea typeface="ＭＳ Ｐゴシック"/>
                <a:cs typeface="ＭＳ Ｐゴシック"/>
              </a:rPr>
              <a:t>Unit </a:t>
            </a:r>
            <a:r>
              <a:rPr lang="en-US" dirty="0" smtClean="0">
                <a:ea typeface="ＭＳ Ｐゴシック"/>
                <a:cs typeface="ＭＳ Ｐゴシック"/>
              </a:rPr>
              <a:t>4, </a:t>
            </a:r>
            <a:r>
              <a:rPr lang="en-US" dirty="0" smtClean="0">
                <a:ea typeface="ＭＳ Ｐゴシック"/>
                <a:cs typeface="ＭＳ Ｐゴシック"/>
              </a:rPr>
              <a:t>Lecture </a:t>
            </a:r>
            <a:r>
              <a:rPr lang="en-US" dirty="0" smtClean="0">
                <a:ea typeface="ＭＳ Ｐゴシック"/>
                <a:cs typeface="ＭＳ Ｐゴシック"/>
              </a:rPr>
              <a:t>2</a:t>
            </a:r>
          </a:p>
          <a:p>
            <a:pPr eaLnBrk="1" hangingPunct="1"/>
            <a:r>
              <a:rPr lang="en-US" dirty="0" smtClean="0">
                <a:ea typeface="ＭＳ Ｐゴシック"/>
                <a:cs typeface="ＭＳ Ｐゴシック"/>
              </a:rPr>
              <a:t>Key Elements of </a:t>
            </a:r>
          </a:p>
          <a:p>
            <a:pPr eaLnBrk="1" hangingPunct="1"/>
            <a:r>
              <a:rPr lang="en-US" dirty="0" smtClean="0">
                <a:ea typeface="ＭＳ Ｐゴシック"/>
                <a:cs typeface="ＭＳ Ｐゴシック"/>
              </a:rPr>
              <a:t>Effective Communication </a:t>
            </a:r>
          </a:p>
        </p:txBody>
      </p:sp>
    </p:spTree>
    <p:custDataLst>
      <p:tags r:id="rId1"/>
    </p:custDataLst>
  </p:cSld>
  <p:clrMapOvr>
    <a:masterClrMapping/>
  </p:clrMapOvr>
  <p:transition advTm="2435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3"/>
          <p:cNvSpPr>
            <a:spLocks noGrp="1"/>
          </p:cNvSpPr>
          <p:nvPr>
            <p:ph type="dt" sz="quarter" idx="10"/>
          </p:nvPr>
        </p:nvSpPr>
        <p:spPr>
          <a:noFill/>
        </p:spPr>
        <p:txBody>
          <a:bodyPr/>
          <a:lstStyle/>
          <a:p>
            <a:r>
              <a:rPr lang="en-US" smtClean="0">
                <a:ea typeface="ＭＳ Ｐゴシック"/>
                <a:cs typeface="ＭＳ Ｐゴシック"/>
              </a:rPr>
              <a:t>Component 16/Unit 4b</a:t>
            </a:r>
            <a:endParaRPr lang="en-US" dirty="0" smtClean="0">
              <a:ea typeface="ＭＳ Ｐゴシック"/>
              <a:cs typeface="ＭＳ Ｐゴシック"/>
            </a:endParaRPr>
          </a:p>
        </p:txBody>
      </p:sp>
      <p:sp>
        <p:nvSpPr>
          <p:cNvPr id="31746" name="Footer Placeholder 4"/>
          <p:cNvSpPr>
            <a:spLocks noGrp="1"/>
          </p:cNvSpPr>
          <p:nvPr>
            <p:ph type="ftr" sz="quarter" idx="11"/>
          </p:nvPr>
        </p:nvSpPr>
        <p:spPr>
          <a:noFill/>
        </p:spPr>
        <p:txBody>
          <a:bodyPr/>
          <a:lstStyle/>
          <a:p>
            <a:r>
              <a:rPr lang="en-US" smtClean="0">
                <a:ea typeface="ＭＳ Ｐゴシック"/>
                <a:cs typeface="ＭＳ Ｐゴシック"/>
              </a:rPr>
              <a:t>Health IT Workforce Curriculum                   Version 1.0/Fall 2010</a:t>
            </a:r>
            <a:endParaRPr lang="en-US" dirty="0" smtClean="0">
              <a:ea typeface="ＭＳ Ｐゴシック"/>
              <a:cs typeface="ＭＳ Ｐゴシック"/>
            </a:endParaRPr>
          </a:p>
        </p:txBody>
      </p:sp>
      <p:sp>
        <p:nvSpPr>
          <p:cNvPr id="31747" name="Slide Number Placeholder 5"/>
          <p:cNvSpPr>
            <a:spLocks noGrp="1"/>
          </p:cNvSpPr>
          <p:nvPr>
            <p:ph type="sldNum" sz="quarter" idx="12"/>
          </p:nvPr>
        </p:nvSpPr>
        <p:spPr>
          <a:noFill/>
        </p:spPr>
        <p:txBody>
          <a:bodyPr/>
          <a:lstStyle/>
          <a:p>
            <a:fld id="{40F4CCC2-84B6-48DF-8CC1-D10CB2AC6989}" type="slidenum">
              <a:rPr lang="en-US" smtClean="0">
                <a:ea typeface="ＭＳ Ｐゴシック"/>
                <a:cs typeface="ＭＳ Ｐゴシック"/>
              </a:rPr>
              <a:pPr/>
              <a:t>10</a:t>
            </a:fld>
            <a:endParaRPr lang="en-US" dirty="0" smtClean="0">
              <a:ea typeface="ＭＳ Ｐゴシック"/>
              <a:cs typeface="ＭＳ Ｐゴシック"/>
            </a:endParaRPr>
          </a:p>
        </p:txBody>
      </p:sp>
      <p:sp>
        <p:nvSpPr>
          <p:cNvPr id="31748" name="Rectangle 2"/>
          <p:cNvSpPr>
            <a:spLocks noGrp="1" noChangeArrowheads="1"/>
          </p:cNvSpPr>
          <p:nvPr>
            <p:ph type="title"/>
          </p:nvPr>
        </p:nvSpPr>
        <p:spPr/>
        <p:txBody>
          <a:bodyPr/>
          <a:lstStyle/>
          <a:p>
            <a:pPr eaLnBrk="1" hangingPunct="1"/>
            <a:r>
              <a:rPr lang="en-US" dirty="0" smtClean="0">
                <a:ea typeface="ＭＳ Ｐゴシック"/>
                <a:cs typeface="ＭＳ Ｐゴシック"/>
              </a:rPr>
              <a:t>Functions of Nonverbal Communication</a:t>
            </a:r>
          </a:p>
        </p:txBody>
      </p:sp>
      <p:sp>
        <p:nvSpPr>
          <p:cNvPr id="31749" name="Rectangle 3"/>
          <p:cNvSpPr>
            <a:spLocks noGrp="1" noChangeArrowheads="1"/>
          </p:cNvSpPr>
          <p:nvPr>
            <p:ph type="body" idx="1"/>
          </p:nvPr>
        </p:nvSpPr>
        <p:spPr/>
        <p:txBody>
          <a:bodyPr/>
          <a:lstStyle/>
          <a:p>
            <a:pPr eaLnBrk="1" hangingPunct="1"/>
            <a:r>
              <a:rPr lang="en-US" dirty="0" smtClean="0">
                <a:ea typeface="ＭＳ Ｐゴシック"/>
                <a:cs typeface="ＭＳ Ｐゴシック"/>
              </a:rPr>
              <a:t>At any time during an interaction, one or several of the following functions may occur:</a:t>
            </a:r>
          </a:p>
          <a:p>
            <a:pPr lvl="1" eaLnBrk="1" hangingPunct="1"/>
            <a:r>
              <a:rPr lang="en-US" dirty="0" smtClean="0">
                <a:ea typeface="ＭＳ Ｐゴシック"/>
              </a:rPr>
              <a:t>Expression of feelings and emotions</a:t>
            </a:r>
          </a:p>
          <a:p>
            <a:pPr lvl="1" eaLnBrk="1" hangingPunct="1"/>
            <a:r>
              <a:rPr lang="en-US" dirty="0" smtClean="0">
                <a:ea typeface="ＭＳ Ｐゴシック"/>
              </a:rPr>
              <a:t>Regulation of interaction</a:t>
            </a:r>
          </a:p>
          <a:p>
            <a:pPr lvl="1" eaLnBrk="1" hangingPunct="1"/>
            <a:r>
              <a:rPr lang="en-US" dirty="0" smtClean="0">
                <a:ea typeface="ＭＳ Ｐゴシック"/>
              </a:rPr>
              <a:t>Validation of verbal messages</a:t>
            </a:r>
          </a:p>
          <a:p>
            <a:pPr lvl="1" eaLnBrk="1" hangingPunct="1"/>
            <a:r>
              <a:rPr lang="en-US" b="1" dirty="0" smtClean="0">
                <a:ea typeface="ＭＳ Ｐゴシック"/>
              </a:rPr>
              <a:t>Maintenance of self-image</a:t>
            </a:r>
          </a:p>
          <a:p>
            <a:pPr lvl="1" eaLnBrk="1" hangingPunct="1"/>
            <a:r>
              <a:rPr lang="en-US" dirty="0" smtClean="0">
                <a:ea typeface="ＭＳ Ｐゴシック"/>
              </a:rPr>
              <a:t>Maintenance of relationships</a:t>
            </a:r>
          </a:p>
          <a:p>
            <a:pPr lvl="1" eaLnBrk="1" hangingPunct="1"/>
            <a:endParaRPr lang="en-US" dirty="0" smtClean="0">
              <a:ea typeface="ＭＳ Ｐゴシック"/>
            </a:endParaRPr>
          </a:p>
        </p:txBody>
      </p:sp>
    </p:spTree>
    <p:custDataLst>
      <p:tags r:id="rId1"/>
    </p:custDataLst>
  </p:cSld>
  <p:clrMapOvr>
    <a:masterClrMapping/>
  </p:clrMapOvr>
  <p:transition advTm="41891"/>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noFill/>
        </p:spPr>
        <p:txBody>
          <a:bodyPr/>
          <a:lstStyle/>
          <a:p>
            <a:r>
              <a:rPr lang="en-US" smtClean="0">
                <a:ea typeface="ＭＳ Ｐゴシック"/>
                <a:cs typeface="ＭＳ Ｐゴシック"/>
              </a:rPr>
              <a:t>Component 16/Unit 4b</a:t>
            </a:r>
            <a:endParaRPr lang="en-US" dirty="0" smtClean="0">
              <a:ea typeface="ＭＳ Ｐゴシック"/>
              <a:cs typeface="ＭＳ Ｐゴシック"/>
            </a:endParaRPr>
          </a:p>
        </p:txBody>
      </p:sp>
      <p:sp>
        <p:nvSpPr>
          <p:cNvPr id="33794" name="Footer Placeholder 4"/>
          <p:cNvSpPr>
            <a:spLocks noGrp="1"/>
          </p:cNvSpPr>
          <p:nvPr>
            <p:ph type="ftr" sz="quarter" idx="11"/>
          </p:nvPr>
        </p:nvSpPr>
        <p:spPr>
          <a:noFill/>
        </p:spPr>
        <p:txBody>
          <a:bodyPr/>
          <a:lstStyle/>
          <a:p>
            <a:r>
              <a:rPr lang="en-US" smtClean="0">
                <a:ea typeface="ＭＳ Ｐゴシック"/>
                <a:cs typeface="ＭＳ Ｐゴシック"/>
              </a:rPr>
              <a:t>Health IT Workforce Curriculum                   Version 1.0/Fall 2010</a:t>
            </a:r>
            <a:endParaRPr lang="en-US" dirty="0" smtClean="0">
              <a:ea typeface="ＭＳ Ｐゴシック"/>
              <a:cs typeface="ＭＳ Ｐゴシック"/>
            </a:endParaRPr>
          </a:p>
        </p:txBody>
      </p:sp>
      <p:sp>
        <p:nvSpPr>
          <p:cNvPr id="33795" name="Slide Number Placeholder 5"/>
          <p:cNvSpPr>
            <a:spLocks noGrp="1"/>
          </p:cNvSpPr>
          <p:nvPr>
            <p:ph type="sldNum" sz="quarter" idx="12"/>
          </p:nvPr>
        </p:nvSpPr>
        <p:spPr>
          <a:noFill/>
        </p:spPr>
        <p:txBody>
          <a:bodyPr/>
          <a:lstStyle/>
          <a:p>
            <a:fld id="{29A96DEF-F21C-4D49-BD01-75CCCFC17326}" type="slidenum">
              <a:rPr lang="en-US" smtClean="0">
                <a:ea typeface="ＭＳ Ｐゴシック"/>
                <a:cs typeface="ＭＳ Ｐゴシック"/>
              </a:rPr>
              <a:pPr/>
              <a:t>11</a:t>
            </a:fld>
            <a:endParaRPr lang="en-US" dirty="0" smtClean="0">
              <a:ea typeface="ＭＳ Ｐゴシック"/>
              <a:cs typeface="ＭＳ Ｐゴシック"/>
            </a:endParaRPr>
          </a:p>
        </p:txBody>
      </p:sp>
      <p:sp>
        <p:nvSpPr>
          <p:cNvPr id="33796" name="Rectangle 2"/>
          <p:cNvSpPr>
            <a:spLocks noGrp="1" noChangeArrowheads="1"/>
          </p:cNvSpPr>
          <p:nvPr>
            <p:ph type="title"/>
          </p:nvPr>
        </p:nvSpPr>
        <p:spPr/>
        <p:txBody>
          <a:bodyPr/>
          <a:lstStyle/>
          <a:p>
            <a:pPr eaLnBrk="1" hangingPunct="1"/>
            <a:r>
              <a:rPr lang="en-US" dirty="0" smtClean="0">
                <a:ea typeface="ＭＳ Ｐゴシック"/>
                <a:cs typeface="ＭＳ Ｐゴシック"/>
              </a:rPr>
              <a:t>Functions of Nonverbal Communication</a:t>
            </a:r>
          </a:p>
        </p:txBody>
      </p:sp>
      <p:sp>
        <p:nvSpPr>
          <p:cNvPr id="33797" name="Rectangle 3"/>
          <p:cNvSpPr>
            <a:spLocks noGrp="1" noChangeArrowheads="1"/>
          </p:cNvSpPr>
          <p:nvPr>
            <p:ph type="body" idx="1"/>
          </p:nvPr>
        </p:nvSpPr>
        <p:spPr/>
        <p:txBody>
          <a:bodyPr/>
          <a:lstStyle/>
          <a:p>
            <a:pPr eaLnBrk="1" hangingPunct="1"/>
            <a:r>
              <a:rPr lang="en-US" dirty="0" smtClean="0">
                <a:ea typeface="ＭＳ Ｐゴシック"/>
                <a:cs typeface="ＭＳ Ｐゴシック"/>
              </a:rPr>
              <a:t>At any time during an interaction, one or several of the following functions may occur:</a:t>
            </a:r>
          </a:p>
          <a:p>
            <a:pPr lvl="1" eaLnBrk="1" hangingPunct="1"/>
            <a:r>
              <a:rPr lang="en-US" dirty="0" smtClean="0">
                <a:ea typeface="ＭＳ Ｐゴシック"/>
              </a:rPr>
              <a:t>Expression of feelings and emotions</a:t>
            </a:r>
          </a:p>
          <a:p>
            <a:pPr lvl="1" eaLnBrk="1" hangingPunct="1"/>
            <a:r>
              <a:rPr lang="en-US" dirty="0" smtClean="0">
                <a:ea typeface="ＭＳ Ｐゴシック"/>
              </a:rPr>
              <a:t>Regulation of interaction</a:t>
            </a:r>
          </a:p>
          <a:p>
            <a:pPr lvl="1" eaLnBrk="1" hangingPunct="1"/>
            <a:r>
              <a:rPr lang="en-US" dirty="0" smtClean="0">
                <a:ea typeface="ＭＳ Ｐゴシック"/>
              </a:rPr>
              <a:t>Validation of verbal messages</a:t>
            </a:r>
          </a:p>
          <a:p>
            <a:pPr lvl="1" eaLnBrk="1" hangingPunct="1"/>
            <a:r>
              <a:rPr lang="en-US" dirty="0" smtClean="0">
                <a:ea typeface="ＭＳ Ｐゴシック"/>
              </a:rPr>
              <a:t>Maintenance of self-image</a:t>
            </a:r>
          </a:p>
          <a:p>
            <a:pPr lvl="1" eaLnBrk="1" hangingPunct="1"/>
            <a:r>
              <a:rPr lang="en-US" b="1" dirty="0" smtClean="0">
                <a:ea typeface="ＭＳ Ｐゴシック"/>
              </a:rPr>
              <a:t>Maintenance of relationships</a:t>
            </a:r>
          </a:p>
          <a:p>
            <a:pPr lvl="1" eaLnBrk="1" hangingPunct="1"/>
            <a:endParaRPr lang="en-US" dirty="0" smtClean="0">
              <a:ea typeface="ＭＳ Ｐゴシック"/>
            </a:endParaRPr>
          </a:p>
        </p:txBody>
      </p:sp>
    </p:spTree>
    <p:custDataLst>
      <p:tags r:id="rId1"/>
    </p:custDataLst>
  </p:cSld>
  <p:clrMapOvr>
    <a:masterClrMapping/>
  </p:clrMapOvr>
  <p:transition advTm="369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r>
              <a:rPr lang="en-US" sz="1000" dirty="0"/>
              <a:t>Component </a:t>
            </a:r>
            <a:r>
              <a:rPr lang="en-US" sz="1000" dirty="0" smtClean="0"/>
              <a:t>16/Unit  </a:t>
            </a:r>
            <a:r>
              <a:rPr lang="en-US" sz="1000" dirty="0"/>
              <a:t>4</a:t>
            </a:r>
          </a:p>
        </p:txBody>
      </p:sp>
      <p:sp>
        <p:nvSpPr>
          <p:cNvPr id="35842" name="Footer Placeholder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en-US" sz="1000" dirty="0"/>
              <a:t>Health IT Workforce Curriculum Version </a:t>
            </a:r>
            <a:r>
              <a:rPr lang="en-US" sz="1000" dirty="0" smtClean="0"/>
              <a:t>1.0/Fall </a:t>
            </a:r>
            <a:r>
              <a:rPr lang="en-US" sz="1000" dirty="0"/>
              <a:t>2010</a:t>
            </a:r>
          </a:p>
        </p:txBody>
      </p:sp>
      <p:sp>
        <p:nvSpPr>
          <p:cNvPr id="35843"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99906C9A-B01B-47EB-8D87-03A094BBC37F}" type="slidenum">
              <a:rPr lang="en-US" sz="1000"/>
              <a:pPr algn="r"/>
              <a:t>12</a:t>
            </a:fld>
            <a:endParaRPr lang="en-US" sz="1000" dirty="0"/>
          </a:p>
        </p:txBody>
      </p:sp>
      <p:sp>
        <p:nvSpPr>
          <p:cNvPr id="35844" name="Rectangle 2"/>
          <p:cNvSpPr>
            <a:spLocks noGrp="1" noChangeArrowheads="1"/>
          </p:cNvSpPr>
          <p:nvPr>
            <p:ph type="title" idx="4294967295"/>
          </p:nvPr>
        </p:nvSpPr>
        <p:spPr/>
        <p:txBody>
          <a:bodyPr/>
          <a:lstStyle/>
          <a:p>
            <a:pPr eaLnBrk="1" hangingPunct="1"/>
            <a:r>
              <a:rPr lang="en-US" dirty="0" smtClean="0">
                <a:ea typeface="ＭＳ Ｐゴシック"/>
                <a:cs typeface="ＭＳ Ｐゴシック"/>
              </a:rPr>
              <a:t>Dimensions of Nonverbal Communication</a:t>
            </a:r>
          </a:p>
        </p:txBody>
      </p:sp>
      <p:sp>
        <p:nvSpPr>
          <p:cNvPr id="35845" name="Rectangle 3"/>
          <p:cNvSpPr>
            <a:spLocks noGrp="1" noChangeArrowheads="1"/>
          </p:cNvSpPr>
          <p:nvPr>
            <p:ph type="body" idx="4294967295"/>
          </p:nvPr>
        </p:nvSpPr>
        <p:spPr/>
        <p:txBody>
          <a:bodyPr/>
          <a:lstStyle/>
          <a:p>
            <a:pPr lvl="1" eaLnBrk="1" hangingPunct="1">
              <a:buFontTx/>
              <a:buNone/>
            </a:pPr>
            <a:endParaRPr lang="en-US" dirty="0" smtClean="0">
              <a:ea typeface="ＭＳ Ｐゴシック"/>
            </a:endParaRPr>
          </a:p>
          <a:p>
            <a:pPr lvl="1" eaLnBrk="1" hangingPunct="1">
              <a:buFontTx/>
              <a:buNone/>
            </a:pPr>
            <a:r>
              <a:rPr lang="en-US" dirty="0" smtClean="0">
                <a:ea typeface="ＭＳ Ｐゴシック"/>
              </a:rPr>
              <a:t>Nonverbal communication is commonly divided into five distinct categories:</a:t>
            </a:r>
          </a:p>
          <a:p>
            <a:pPr marL="1371600" lvl="2" indent="-457200" eaLnBrk="1" hangingPunct="1">
              <a:buFont typeface="Tahoma" pitchFamily="34" charset="0"/>
              <a:buAutoNum type="arabicPeriod"/>
            </a:pPr>
            <a:r>
              <a:rPr lang="en-US" dirty="0" smtClean="0">
                <a:ea typeface="ＭＳ Ｐゴシック"/>
              </a:rPr>
              <a:t>Kinesics</a:t>
            </a:r>
          </a:p>
          <a:p>
            <a:pPr marL="1371600" lvl="2" indent="-457200" eaLnBrk="1" hangingPunct="1">
              <a:buFont typeface="Tahoma" pitchFamily="34" charset="0"/>
              <a:buAutoNum type="arabicPeriod"/>
            </a:pPr>
            <a:r>
              <a:rPr lang="en-US" dirty="0" err="1" smtClean="0">
                <a:ea typeface="ＭＳ Ｐゴシック"/>
              </a:rPr>
              <a:t>Proxemics</a:t>
            </a:r>
            <a:endParaRPr lang="en-US" dirty="0" smtClean="0">
              <a:ea typeface="ＭＳ Ｐゴシック"/>
            </a:endParaRPr>
          </a:p>
          <a:p>
            <a:pPr marL="1371600" lvl="2" indent="-457200" eaLnBrk="1" hangingPunct="1">
              <a:buFont typeface="Tahoma" pitchFamily="34" charset="0"/>
              <a:buAutoNum type="arabicPeriod"/>
            </a:pPr>
            <a:r>
              <a:rPr lang="en-US" dirty="0" err="1" smtClean="0">
                <a:ea typeface="ＭＳ Ｐゴシック"/>
              </a:rPr>
              <a:t>Paralinguistics</a:t>
            </a:r>
            <a:endParaRPr lang="en-US" dirty="0" smtClean="0">
              <a:ea typeface="ＭＳ Ｐゴシック"/>
            </a:endParaRPr>
          </a:p>
          <a:p>
            <a:pPr marL="1371600" lvl="2" indent="-457200" eaLnBrk="1" hangingPunct="1">
              <a:buFont typeface="Tahoma" pitchFamily="34" charset="0"/>
              <a:buAutoNum type="arabicPeriod"/>
            </a:pPr>
            <a:r>
              <a:rPr lang="en-US" dirty="0" smtClean="0">
                <a:ea typeface="ＭＳ Ｐゴシック"/>
              </a:rPr>
              <a:t>Touch</a:t>
            </a:r>
          </a:p>
          <a:p>
            <a:pPr marL="1371600" lvl="2" indent="-457200" eaLnBrk="1" hangingPunct="1">
              <a:buFont typeface="Tahoma" pitchFamily="34" charset="0"/>
              <a:buAutoNum type="arabicPeriod"/>
            </a:pPr>
            <a:r>
              <a:rPr lang="en-US" dirty="0" smtClean="0">
                <a:ea typeface="ＭＳ Ｐゴシック"/>
              </a:rPr>
              <a:t>Environmental and physical factors</a:t>
            </a:r>
          </a:p>
        </p:txBody>
      </p:sp>
    </p:spTree>
    <p:custDataLst>
      <p:tags r:id="rId1"/>
    </p:custDataLst>
  </p:cSld>
  <p:clrMapOvr>
    <a:masterClrMapping/>
  </p:clrMapOvr>
  <p:transition advTm="24591"/>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r>
              <a:rPr lang="en-US" sz="1000" dirty="0"/>
              <a:t>Component </a:t>
            </a:r>
            <a:r>
              <a:rPr lang="en-US" sz="1000" dirty="0" smtClean="0"/>
              <a:t>16/Unit 4</a:t>
            </a:r>
            <a:endParaRPr lang="en-US" sz="1000" dirty="0"/>
          </a:p>
        </p:txBody>
      </p:sp>
      <p:sp>
        <p:nvSpPr>
          <p:cNvPr id="37890" name="Footer Placeholder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en-US" sz="1000" dirty="0"/>
              <a:t>Health IT Workforce </a:t>
            </a:r>
            <a:r>
              <a:rPr lang="en-US" sz="1000" dirty="0" smtClean="0"/>
              <a:t>Curriculum</a:t>
            </a:r>
          </a:p>
          <a:p>
            <a:pPr algn="ctr"/>
            <a:r>
              <a:rPr lang="en-US" sz="1000" dirty="0" smtClean="0"/>
              <a:t>Version </a:t>
            </a:r>
            <a:r>
              <a:rPr lang="en-US" sz="1000" dirty="0" smtClean="0"/>
              <a:t>1.0/Fall </a:t>
            </a:r>
            <a:r>
              <a:rPr lang="en-US" sz="1000" dirty="0"/>
              <a:t>2010</a:t>
            </a:r>
          </a:p>
        </p:txBody>
      </p:sp>
      <p:sp>
        <p:nvSpPr>
          <p:cNvPr id="37891"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A6700B37-45FC-4D4C-B997-A55CF2FBAE30}" type="slidenum">
              <a:rPr lang="en-US" sz="1000"/>
              <a:pPr algn="r"/>
              <a:t>13</a:t>
            </a:fld>
            <a:endParaRPr lang="en-US" sz="1000" dirty="0"/>
          </a:p>
        </p:txBody>
      </p:sp>
      <p:sp>
        <p:nvSpPr>
          <p:cNvPr id="37892" name="Rectangle 2"/>
          <p:cNvSpPr>
            <a:spLocks noGrp="1" noChangeArrowheads="1"/>
          </p:cNvSpPr>
          <p:nvPr>
            <p:ph type="title" idx="4294967295"/>
          </p:nvPr>
        </p:nvSpPr>
        <p:spPr/>
        <p:txBody>
          <a:bodyPr/>
          <a:lstStyle/>
          <a:p>
            <a:pPr eaLnBrk="1" hangingPunct="1"/>
            <a:r>
              <a:rPr lang="en-US" dirty="0" smtClean="0">
                <a:ea typeface="ＭＳ Ｐゴシック"/>
                <a:cs typeface="ＭＳ Ｐゴシック"/>
              </a:rPr>
              <a:t>Dimensions of Nonverbal Communication</a:t>
            </a:r>
          </a:p>
        </p:txBody>
      </p:sp>
      <p:sp>
        <p:nvSpPr>
          <p:cNvPr id="37893" name="Rectangle 3"/>
          <p:cNvSpPr>
            <a:spLocks noGrp="1" noChangeArrowheads="1"/>
          </p:cNvSpPr>
          <p:nvPr>
            <p:ph type="body" idx="4294967295"/>
          </p:nvPr>
        </p:nvSpPr>
        <p:spPr/>
        <p:txBody>
          <a:bodyPr/>
          <a:lstStyle/>
          <a:p>
            <a:pPr lvl="1" eaLnBrk="1" hangingPunct="1">
              <a:buFontTx/>
              <a:buNone/>
            </a:pPr>
            <a:endParaRPr lang="en-US" dirty="0" smtClean="0">
              <a:ea typeface="ＭＳ Ｐゴシック"/>
            </a:endParaRPr>
          </a:p>
          <a:p>
            <a:pPr lvl="1" eaLnBrk="1" hangingPunct="1">
              <a:buFontTx/>
              <a:buNone/>
            </a:pPr>
            <a:r>
              <a:rPr lang="en-US" dirty="0" smtClean="0">
                <a:ea typeface="ＭＳ Ｐゴシック"/>
              </a:rPr>
              <a:t>Nonverbal communication is commonly divided into five distinct categories:</a:t>
            </a:r>
          </a:p>
          <a:p>
            <a:pPr marL="1371600" lvl="2" indent="-457200" eaLnBrk="1" hangingPunct="1">
              <a:buFont typeface="Tahoma" pitchFamily="34" charset="0"/>
              <a:buAutoNum type="arabicPeriod"/>
            </a:pPr>
            <a:r>
              <a:rPr lang="en-US" b="1" dirty="0" smtClean="0">
                <a:ea typeface="ＭＳ Ｐゴシック"/>
              </a:rPr>
              <a:t>Kinesics</a:t>
            </a:r>
          </a:p>
          <a:p>
            <a:pPr marL="1371600" lvl="2" indent="-457200" eaLnBrk="1" hangingPunct="1">
              <a:buFont typeface="Tahoma" pitchFamily="34" charset="0"/>
              <a:buAutoNum type="arabicPeriod"/>
            </a:pPr>
            <a:r>
              <a:rPr lang="en-US" dirty="0" err="1" smtClean="0">
                <a:ea typeface="ＭＳ Ｐゴシック"/>
              </a:rPr>
              <a:t>Proxemics</a:t>
            </a:r>
            <a:endParaRPr lang="en-US" dirty="0" smtClean="0">
              <a:ea typeface="ＭＳ Ｐゴシック"/>
            </a:endParaRPr>
          </a:p>
          <a:p>
            <a:pPr marL="1371600" lvl="2" indent="-457200" eaLnBrk="1" hangingPunct="1">
              <a:buFont typeface="Tahoma" pitchFamily="34" charset="0"/>
              <a:buAutoNum type="arabicPeriod"/>
            </a:pPr>
            <a:r>
              <a:rPr lang="en-US" dirty="0" err="1" smtClean="0">
                <a:ea typeface="ＭＳ Ｐゴシック"/>
              </a:rPr>
              <a:t>Paralinguistics</a:t>
            </a:r>
            <a:endParaRPr lang="en-US" dirty="0" smtClean="0">
              <a:ea typeface="ＭＳ Ｐゴシック"/>
            </a:endParaRPr>
          </a:p>
          <a:p>
            <a:pPr marL="1371600" lvl="2" indent="-457200" eaLnBrk="1" hangingPunct="1">
              <a:buFont typeface="Tahoma" pitchFamily="34" charset="0"/>
              <a:buAutoNum type="arabicPeriod"/>
            </a:pPr>
            <a:r>
              <a:rPr lang="en-US" dirty="0" smtClean="0">
                <a:ea typeface="ＭＳ Ｐゴシック"/>
              </a:rPr>
              <a:t>Touch</a:t>
            </a:r>
          </a:p>
          <a:p>
            <a:pPr marL="1371600" lvl="2" indent="-457200" eaLnBrk="1" hangingPunct="1">
              <a:buFont typeface="Tahoma" pitchFamily="34" charset="0"/>
              <a:buAutoNum type="arabicPeriod"/>
            </a:pPr>
            <a:r>
              <a:rPr lang="en-US" dirty="0" smtClean="0">
                <a:ea typeface="ＭＳ Ｐゴシック"/>
              </a:rPr>
              <a:t>Environmental and physical factors</a:t>
            </a:r>
          </a:p>
        </p:txBody>
      </p:sp>
    </p:spTree>
    <p:custDataLst>
      <p:tags r:id="rId1"/>
    </p:custDataLst>
  </p:cSld>
  <p:clrMapOvr>
    <a:masterClrMapping/>
  </p:clrMapOvr>
  <p:transition advTm="137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r>
              <a:rPr lang="en-US" sz="1000" dirty="0"/>
              <a:t>Component </a:t>
            </a:r>
            <a:r>
              <a:rPr lang="en-US" sz="1000" dirty="0" smtClean="0"/>
              <a:t>16/Unit 4</a:t>
            </a:r>
            <a:endParaRPr lang="en-US" sz="1000" dirty="0"/>
          </a:p>
        </p:txBody>
      </p:sp>
      <p:sp>
        <p:nvSpPr>
          <p:cNvPr id="39938" name="Footer Placeholder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en-US" sz="1000" dirty="0"/>
              <a:t>Health IT Workforce Curriculum </a:t>
            </a:r>
            <a:endParaRPr lang="en-US" sz="1000" dirty="0" smtClean="0"/>
          </a:p>
          <a:p>
            <a:pPr algn="ctr"/>
            <a:r>
              <a:rPr lang="en-US" sz="1000" dirty="0" smtClean="0"/>
              <a:t>Version </a:t>
            </a:r>
            <a:r>
              <a:rPr lang="en-US" sz="1000" dirty="0" smtClean="0"/>
              <a:t>1.0/Fall </a:t>
            </a:r>
            <a:r>
              <a:rPr lang="en-US" sz="1000" dirty="0"/>
              <a:t>2010</a:t>
            </a:r>
          </a:p>
        </p:txBody>
      </p:sp>
      <p:sp>
        <p:nvSpPr>
          <p:cNvPr id="39939"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4F220530-3E34-4F61-A3CB-8204DF08D4B8}" type="slidenum">
              <a:rPr lang="en-US" sz="1000"/>
              <a:pPr algn="r"/>
              <a:t>14</a:t>
            </a:fld>
            <a:endParaRPr lang="en-US" sz="1000" dirty="0"/>
          </a:p>
        </p:txBody>
      </p:sp>
      <p:sp>
        <p:nvSpPr>
          <p:cNvPr id="39940" name="Rectangle 2"/>
          <p:cNvSpPr>
            <a:spLocks noGrp="1" noChangeArrowheads="1"/>
          </p:cNvSpPr>
          <p:nvPr>
            <p:ph type="title" idx="4294967295"/>
          </p:nvPr>
        </p:nvSpPr>
        <p:spPr/>
        <p:txBody>
          <a:bodyPr/>
          <a:lstStyle/>
          <a:p>
            <a:pPr eaLnBrk="1" hangingPunct="1"/>
            <a:r>
              <a:rPr lang="en-US" dirty="0" smtClean="0">
                <a:ea typeface="ＭＳ Ｐゴシック"/>
                <a:cs typeface="ＭＳ Ｐゴシック"/>
              </a:rPr>
              <a:t>Components of Kinesics</a:t>
            </a:r>
          </a:p>
        </p:txBody>
      </p:sp>
      <p:sp>
        <p:nvSpPr>
          <p:cNvPr id="39941" name="Rectangle 3"/>
          <p:cNvSpPr>
            <a:spLocks noGrp="1" noChangeArrowheads="1"/>
          </p:cNvSpPr>
          <p:nvPr>
            <p:ph type="body" idx="4294967295"/>
          </p:nvPr>
        </p:nvSpPr>
        <p:spPr/>
        <p:txBody>
          <a:bodyPr/>
          <a:lstStyle/>
          <a:p>
            <a:pPr eaLnBrk="1" hangingPunct="1">
              <a:buFont typeface="Tahoma" pitchFamily="34" charset="0"/>
              <a:buChar char="•"/>
            </a:pPr>
            <a:r>
              <a:rPr lang="en-US" dirty="0" smtClean="0">
                <a:ea typeface="ＭＳ Ｐゴシック"/>
                <a:cs typeface="ＭＳ Ｐゴシック"/>
              </a:rPr>
              <a:t>Gestures</a:t>
            </a:r>
          </a:p>
          <a:p>
            <a:pPr eaLnBrk="1" hangingPunct="1">
              <a:buNone/>
            </a:pPr>
            <a:endParaRPr lang="en-US" dirty="0" smtClean="0">
              <a:ea typeface="ＭＳ Ｐゴシック"/>
              <a:cs typeface="ＭＳ Ｐゴシック"/>
            </a:endParaRPr>
          </a:p>
          <a:p>
            <a:pPr eaLnBrk="1" hangingPunct="1">
              <a:buFont typeface="Tahoma" pitchFamily="34" charset="0"/>
              <a:buChar char="•"/>
            </a:pPr>
            <a:r>
              <a:rPr lang="en-US" dirty="0" smtClean="0">
                <a:ea typeface="ＭＳ Ｐゴシック"/>
                <a:cs typeface="ＭＳ Ｐゴシック"/>
              </a:rPr>
              <a:t>Facial Expression </a:t>
            </a:r>
          </a:p>
          <a:p>
            <a:pPr eaLnBrk="1" hangingPunct="1">
              <a:buNone/>
            </a:pPr>
            <a:endParaRPr lang="en-US" dirty="0" smtClean="0">
              <a:ea typeface="ＭＳ Ｐゴシック"/>
              <a:cs typeface="ＭＳ Ｐゴシック"/>
            </a:endParaRPr>
          </a:p>
          <a:p>
            <a:pPr eaLnBrk="1" hangingPunct="1">
              <a:buFont typeface="Tahoma" pitchFamily="34" charset="0"/>
              <a:buChar char="•"/>
            </a:pPr>
            <a:r>
              <a:rPr lang="en-US" dirty="0" smtClean="0">
                <a:ea typeface="ＭＳ Ｐゴシック"/>
                <a:cs typeface="ＭＳ Ｐゴシック"/>
              </a:rPr>
              <a:t>Gaze </a:t>
            </a:r>
          </a:p>
          <a:p>
            <a:pPr eaLnBrk="1" hangingPunct="1">
              <a:buFont typeface="Tahoma" pitchFamily="34" charset="0"/>
              <a:buChar char="•"/>
            </a:pPr>
            <a:endParaRPr lang="en-US" dirty="0" smtClean="0">
              <a:ea typeface="ＭＳ Ｐゴシック"/>
              <a:cs typeface="ＭＳ Ｐゴシック"/>
            </a:endParaRPr>
          </a:p>
        </p:txBody>
      </p:sp>
    </p:spTree>
    <p:custDataLst>
      <p:tags r:id="rId1"/>
    </p:custDataLst>
  </p:cSld>
  <p:clrMapOvr>
    <a:masterClrMapping/>
  </p:clrMapOvr>
  <p:transition advTm="7891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r>
              <a:rPr lang="en-US" sz="1000" dirty="0"/>
              <a:t>Component </a:t>
            </a:r>
            <a:r>
              <a:rPr lang="en-US" sz="1000" dirty="0" smtClean="0"/>
              <a:t>16/Unit 4</a:t>
            </a:r>
            <a:endParaRPr lang="en-US" sz="1000" dirty="0"/>
          </a:p>
        </p:txBody>
      </p:sp>
      <p:sp>
        <p:nvSpPr>
          <p:cNvPr id="41986" name="Footer Placeholder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en-US" sz="1000" dirty="0"/>
              <a:t>Health IT Workforce Curriculum </a:t>
            </a:r>
            <a:endParaRPr lang="en-US" sz="1000" dirty="0" smtClean="0"/>
          </a:p>
          <a:p>
            <a:pPr algn="ctr"/>
            <a:r>
              <a:rPr lang="en-US" sz="1000" dirty="0" smtClean="0"/>
              <a:t>Version </a:t>
            </a:r>
            <a:r>
              <a:rPr lang="en-US" sz="1000" dirty="0" smtClean="0"/>
              <a:t>1.0/Fall </a:t>
            </a:r>
            <a:r>
              <a:rPr lang="en-US" sz="1000" dirty="0"/>
              <a:t>2010</a:t>
            </a:r>
          </a:p>
        </p:txBody>
      </p:sp>
      <p:sp>
        <p:nvSpPr>
          <p:cNvPr id="41987"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C6A21771-D418-4246-8D26-83F72256DB13}" type="slidenum">
              <a:rPr lang="en-US" sz="1000"/>
              <a:pPr algn="r"/>
              <a:t>15</a:t>
            </a:fld>
            <a:endParaRPr lang="en-US" sz="1000" dirty="0"/>
          </a:p>
        </p:txBody>
      </p:sp>
      <p:sp>
        <p:nvSpPr>
          <p:cNvPr id="41988" name="Rectangle 2"/>
          <p:cNvSpPr>
            <a:spLocks noGrp="1" noChangeArrowheads="1"/>
          </p:cNvSpPr>
          <p:nvPr>
            <p:ph type="title" idx="4294967295"/>
          </p:nvPr>
        </p:nvSpPr>
        <p:spPr/>
        <p:txBody>
          <a:bodyPr/>
          <a:lstStyle/>
          <a:p>
            <a:pPr eaLnBrk="1" hangingPunct="1"/>
            <a:r>
              <a:rPr lang="en-US" dirty="0" smtClean="0">
                <a:ea typeface="ＭＳ Ｐゴシック"/>
                <a:cs typeface="ＭＳ Ｐゴシック"/>
              </a:rPr>
              <a:t>Dimensions of Nonverbal Communication</a:t>
            </a:r>
          </a:p>
        </p:txBody>
      </p:sp>
      <p:sp>
        <p:nvSpPr>
          <p:cNvPr id="41989" name="Rectangle 3"/>
          <p:cNvSpPr>
            <a:spLocks noGrp="1" noChangeArrowheads="1"/>
          </p:cNvSpPr>
          <p:nvPr>
            <p:ph type="body" idx="4294967295"/>
          </p:nvPr>
        </p:nvSpPr>
        <p:spPr/>
        <p:txBody>
          <a:bodyPr/>
          <a:lstStyle/>
          <a:p>
            <a:pPr lvl="1" eaLnBrk="1" hangingPunct="1">
              <a:buFontTx/>
              <a:buNone/>
            </a:pPr>
            <a:endParaRPr lang="en-US" dirty="0" smtClean="0">
              <a:ea typeface="ＭＳ Ｐゴシック"/>
            </a:endParaRPr>
          </a:p>
          <a:p>
            <a:pPr lvl="1" eaLnBrk="1" hangingPunct="1">
              <a:buFontTx/>
              <a:buNone/>
            </a:pPr>
            <a:r>
              <a:rPr lang="en-US" dirty="0" smtClean="0">
                <a:ea typeface="ＭＳ Ｐゴシック"/>
              </a:rPr>
              <a:t>Nonverbal communication is commonly divided into five distinct categories:</a:t>
            </a:r>
          </a:p>
          <a:p>
            <a:pPr marL="1371600" lvl="2" indent="-457200" eaLnBrk="1" hangingPunct="1">
              <a:buFont typeface="Tahoma" pitchFamily="34" charset="0"/>
              <a:buAutoNum type="arabicPeriod"/>
            </a:pPr>
            <a:r>
              <a:rPr lang="en-US" dirty="0" smtClean="0">
                <a:ea typeface="ＭＳ Ｐゴシック"/>
              </a:rPr>
              <a:t>Kinesics</a:t>
            </a:r>
          </a:p>
          <a:p>
            <a:pPr marL="1371600" lvl="2" indent="-457200" eaLnBrk="1" hangingPunct="1">
              <a:buFont typeface="Tahoma" pitchFamily="34" charset="0"/>
              <a:buAutoNum type="arabicPeriod"/>
            </a:pPr>
            <a:r>
              <a:rPr lang="en-US" b="1" dirty="0" err="1" smtClean="0">
                <a:ea typeface="ＭＳ Ｐゴシック"/>
              </a:rPr>
              <a:t>Proxemics</a:t>
            </a:r>
            <a:endParaRPr lang="en-US" b="1" dirty="0" smtClean="0">
              <a:ea typeface="ＭＳ Ｐゴシック"/>
            </a:endParaRPr>
          </a:p>
          <a:p>
            <a:pPr marL="1371600" lvl="2" indent="-457200" eaLnBrk="1" hangingPunct="1">
              <a:buFont typeface="Tahoma" pitchFamily="34" charset="0"/>
              <a:buAutoNum type="arabicPeriod"/>
            </a:pPr>
            <a:r>
              <a:rPr lang="en-US" dirty="0" err="1" smtClean="0">
                <a:ea typeface="ＭＳ Ｐゴシック"/>
              </a:rPr>
              <a:t>Paralinguistics</a:t>
            </a:r>
            <a:endParaRPr lang="en-US" dirty="0" smtClean="0">
              <a:ea typeface="ＭＳ Ｐゴシック"/>
            </a:endParaRPr>
          </a:p>
          <a:p>
            <a:pPr marL="1371600" lvl="2" indent="-457200" eaLnBrk="1" hangingPunct="1">
              <a:buFont typeface="Tahoma" pitchFamily="34" charset="0"/>
              <a:buAutoNum type="arabicPeriod"/>
            </a:pPr>
            <a:r>
              <a:rPr lang="en-US" dirty="0" smtClean="0">
                <a:ea typeface="ＭＳ Ｐゴシック"/>
              </a:rPr>
              <a:t>Touch</a:t>
            </a:r>
          </a:p>
          <a:p>
            <a:pPr marL="1371600" lvl="2" indent="-457200" eaLnBrk="1" hangingPunct="1">
              <a:buFont typeface="Tahoma" pitchFamily="34" charset="0"/>
              <a:buAutoNum type="arabicPeriod"/>
            </a:pPr>
            <a:r>
              <a:rPr lang="en-US" dirty="0" smtClean="0">
                <a:ea typeface="ＭＳ Ｐゴシック"/>
              </a:rPr>
              <a:t>Environmental and physical factors</a:t>
            </a:r>
          </a:p>
        </p:txBody>
      </p:sp>
    </p:spTree>
    <p:custDataLst>
      <p:tags r:id="rId1"/>
    </p:custDataLst>
  </p:cSld>
  <p:clrMapOvr>
    <a:masterClrMapping/>
  </p:clrMapOvr>
  <p:transition advTm="271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r>
              <a:rPr lang="en-US" sz="1000" dirty="0"/>
              <a:t>Component </a:t>
            </a:r>
            <a:r>
              <a:rPr lang="en-US" sz="1000" dirty="0" smtClean="0"/>
              <a:t>16/Unit 4</a:t>
            </a:r>
            <a:endParaRPr lang="en-US" sz="1000" dirty="0"/>
          </a:p>
        </p:txBody>
      </p:sp>
      <p:sp>
        <p:nvSpPr>
          <p:cNvPr id="44034" name="Footer Placeholder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en-US" sz="1000" dirty="0" smtClean="0"/>
              <a:t>Health IT Workforce Curriculum </a:t>
            </a:r>
          </a:p>
          <a:p>
            <a:pPr algn="ctr"/>
            <a:r>
              <a:rPr lang="en-US" sz="1000" dirty="0" smtClean="0"/>
              <a:t>Version 1.0/Fall 2010</a:t>
            </a:r>
            <a:endParaRPr lang="en-US" sz="1000" dirty="0"/>
          </a:p>
        </p:txBody>
      </p:sp>
      <p:sp>
        <p:nvSpPr>
          <p:cNvPr id="44035"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6A444B62-57E3-4A3B-87F8-CCC669F90860}" type="slidenum">
              <a:rPr lang="en-US" sz="1000"/>
              <a:pPr algn="r"/>
              <a:t>16</a:t>
            </a:fld>
            <a:endParaRPr lang="en-US" sz="1000" dirty="0"/>
          </a:p>
        </p:txBody>
      </p:sp>
      <p:sp>
        <p:nvSpPr>
          <p:cNvPr id="44036" name="Rectangle 2"/>
          <p:cNvSpPr>
            <a:spLocks noGrp="1" noChangeArrowheads="1"/>
          </p:cNvSpPr>
          <p:nvPr>
            <p:ph type="title" idx="4294967295"/>
          </p:nvPr>
        </p:nvSpPr>
        <p:spPr/>
        <p:txBody>
          <a:bodyPr/>
          <a:lstStyle/>
          <a:p>
            <a:pPr eaLnBrk="1" hangingPunct="1"/>
            <a:r>
              <a:rPr lang="en-US" dirty="0" smtClean="0">
                <a:ea typeface="ＭＳ Ｐゴシック"/>
                <a:cs typeface="ＭＳ Ｐゴシック"/>
              </a:rPr>
              <a:t>Components of </a:t>
            </a:r>
            <a:r>
              <a:rPr lang="en-US" dirty="0" err="1" smtClean="0">
                <a:ea typeface="ＭＳ Ｐゴシック"/>
                <a:cs typeface="ＭＳ Ｐゴシック"/>
              </a:rPr>
              <a:t>Proxemics</a:t>
            </a:r>
            <a:endParaRPr lang="en-US" dirty="0" smtClean="0">
              <a:ea typeface="ＭＳ Ｐゴシック"/>
              <a:cs typeface="ＭＳ Ｐゴシック"/>
            </a:endParaRPr>
          </a:p>
        </p:txBody>
      </p:sp>
      <p:sp>
        <p:nvSpPr>
          <p:cNvPr id="79878" name="Rectangle 3"/>
          <p:cNvSpPr>
            <a:spLocks noGrp="1" noChangeArrowheads="1"/>
          </p:cNvSpPr>
          <p:nvPr>
            <p:ph type="body" idx="4294967295"/>
          </p:nvPr>
        </p:nvSpPr>
        <p:spPr>
          <a:xfrm>
            <a:off x="457200" y="1600201"/>
            <a:ext cx="8229600" cy="4419600"/>
          </a:xfrm>
        </p:spPr>
        <p:txBody>
          <a:bodyPr/>
          <a:lstStyle/>
          <a:p>
            <a:pPr eaLnBrk="1" hangingPunct="1">
              <a:defRPr/>
            </a:pPr>
            <a:r>
              <a:rPr lang="en-US" dirty="0" smtClean="0">
                <a:ea typeface="ＭＳ Ｐゴシック"/>
                <a:cs typeface="ＭＳ Ｐゴシック"/>
              </a:rPr>
              <a:t>Personal space and the surrounding environment</a:t>
            </a:r>
          </a:p>
          <a:p>
            <a:pPr eaLnBrk="1" hangingPunct="1">
              <a:defRPr/>
            </a:pPr>
            <a:r>
              <a:rPr lang="en-US" dirty="0" smtClean="0">
                <a:ea typeface="ＭＳ Ｐゴシック"/>
                <a:cs typeface="ＭＳ Ｐゴシック"/>
              </a:rPr>
              <a:t>Distance </a:t>
            </a:r>
          </a:p>
          <a:p>
            <a:pPr marL="971550" lvl="1" indent="-514350" eaLnBrk="1" hangingPunct="1">
              <a:buFontTx/>
              <a:buAutoNum type="arabicParenR"/>
              <a:defRPr/>
            </a:pPr>
            <a:r>
              <a:rPr lang="en-US" dirty="0" smtClean="0">
                <a:ea typeface="ＭＳ Ｐゴシック"/>
              </a:rPr>
              <a:t>Intimate</a:t>
            </a:r>
          </a:p>
          <a:p>
            <a:pPr marL="971550" lvl="1" indent="-514350" eaLnBrk="1" hangingPunct="1">
              <a:buFontTx/>
              <a:buAutoNum type="arabicParenR"/>
              <a:defRPr/>
            </a:pPr>
            <a:r>
              <a:rPr lang="en-US" dirty="0" smtClean="0">
                <a:ea typeface="ＭＳ Ｐゴシック"/>
              </a:rPr>
              <a:t>personal, </a:t>
            </a:r>
          </a:p>
          <a:p>
            <a:pPr lvl="1" eaLnBrk="1" hangingPunct="1">
              <a:buFontTx/>
              <a:buNone/>
              <a:defRPr/>
            </a:pPr>
            <a:r>
              <a:rPr lang="en-US" dirty="0" smtClean="0">
                <a:ea typeface="ＭＳ Ｐゴシック"/>
              </a:rPr>
              <a:t>3)  Social</a:t>
            </a:r>
          </a:p>
          <a:p>
            <a:pPr lvl="1" eaLnBrk="1" hangingPunct="1">
              <a:buFontTx/>
              <a:buNone/>
              <a:defRPr/>
            </a:pPr>
            <a:r>
              <a:rPr lang="en-US" dirty="0" smtClean="0">
                <a:ea typeface="ＭＳ Ｐゴシック"/>
              </a:rPr>
              <a:t>4)   public </a:t>
            </a:r>
          </a:p>
        </p:txBody>
      </p:sp>
    </p:spTree>
    <p:custDataLst>
      <p:tags r:id="rId1"/>
    </p:custDataLst>
  </p:cSld>
  <p:clrMapOvr>
    <a:masterClrMapping/>
  </p:clrMapOvr>
  <p:transition advTm="611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Date Placeholder 3"/>
          <p:cNvSpPr>
            <a:spLocks noGrp="1"/>
          </p:cNvSpPr>
          <p:nvPr>
            <p:ph type="dt" sz="quarter" idx="10"/>
          </p:nvPr>
        </p:nvSpPr>
        <p:spPr>
          <a:noFill/>
        </p:spPr>
        <p:txBody>
          <a:bodyPr/>
          <a:lstStyle/>
          <a:p>
            <a:r>
              <a:rPr lang="en-US" smtClean="0">
                <a:ea typeface="ＭＳ Ｐゴシック"/>
                <a:cs typeface="ＭＳ Ｐゴシック"/>
              </a:rPr>
              <a:t>Component 16/Unit 4b</a:t>
            </a:r>
            <a:endParaRPr lang="en-US" smtClean="0">
              <a:ea typeface="ＭＳ Ｐゴシック"/>
              <a:cs typeface="ＭＳ Ｐゴシック"/>
            </a:endParaRPr>
          </a:p>
        </p:txBody>
      </p:sp>
      <p:sp>
        <p:nvSpPr>
          <p:cNvPr id="46082" name="Footer Placeholder 4"/>
          <p:cNvSpPr>
            <a:spLocks noGrp="1"/>
          </p:cNvSpPr>
          <p:nvPr>
            <p:ph type="ftr" sz="quarter" idx="11"/>
          </p:nvPr>
        </p:nvSpPr>
        <p:spPr>
          <a:noFill/>
        </p:spPr>
        <p:txBody>
          <a:bodyPr/>
          <a:lstStyle/>
          <a:p>
            <a:r>
              <a:rPr lang="en-US" smtClean="0">
                <a:ea typeface="ＭＳ Ｐゴシック"/>
                <a:cs typeface="ＭＳ Ｐゴシック"/>
              </a:rPr>
              <a:t>Health IT Workforce Curriculum                   Version 1.0/Fall 2010</a:t>
            </a:r>
            <a:endParaRPr lang="en-US" smtClean="0">
              <a:ea typeface="ＭＳ Ｐゴシック"/>
              <a:cs typeface="ＭＳ Ｐゴシック"/>
            </a:endParaRPr>
          </a:p>
        </p:txBody>
      </p:sp>
      <p:sp>
        <p:nvSpPr>
          <p:cNvPr id="46083" name="Slide Number Placeholder 5"/>
          <p:cNvSpPr>
            <a:spLocks noGrp="1"/>
          </p:cNvSpPr>
          <p:nvPr>
            <p:ph type="sldNum" sz="quarter" idx="12"/>
          </p:nvPr>
        </p:nvSpPr>
        <p:spPr>
          <a:noFill/>
        </p:spPr>
        <p:txBody>
          <a:bodyPr/>
          <a:lstStyle/>
          <a:p>
            <a:fld id="{0A489965-978E-4305-A72F-AB7C62F54489}" type="slidenum">
              <a:rPr lang="en-US" smtClean="0">
                <a:ea typeface="ＭＳ Ｐゴシック"/>
                <a:cs typeface="ＭＳ Ｐゴシック"/>
              </a:rPr>
              <a:pPr/>
              <a:t>17</a:t>
            </a:fld>
            <a:endParaRPr lang="en-US" smtClean="0">
              <a:ea typeface="ＭＳ Ｐゴシック"/>
              <a:cs typeface="ＭＳ Ｐゴシック"/>
            </a:endParaRPr>
          </a:p>
        </p:txBody>
      </p:sp>
      <p:sp>
        <p:nvSpPr>
          <p:cNvPr id="46084" name="Rectangle 2"/>
          <p:cNvSpPr>
            <a:spLocks noGrp="1" noChangeArrowheads="1"/>
          </p:cNvSpPr>
          <p:nvPr>
            <p:ph type="title"/>
          </p:nvPr>
        </p:nvSpPr>
        <p:spPr/>
        <p:txBody>
          <a:bodyPr/>
          <a:lstStyle/>
          <a:p>
            <a:pPr eaLnBrk="1" hangingPunct="1"/>
            <a:r>
              <a:rPr lang="en-US" dirty="0" smtClean="0">
                <a:ea typeface="ＭＳ Ｐゴシック"/>
                <a:cs typeface="ＭＳ Ｐゴシック"/>
              </a:rPr>
              <a:t>Dimensions of Nonverbal Communication</a:t>
            </a:r>
          </a:p>
        </p:txBody>
      </p:sp>
      <p:sp>
        <p:nvSpPr>
          <p:cNvPr id="46085" name="Rectangle 3"/>
          <p:cNvSpPr>
            <a:spLocks noGrp="1" noChangeArrowheads="1"/>
          </p:cNvSpPr>
          <p:nvPr>
            <p:ph type="body" idx="1"/>
          </p:nvPr>
        </p:nvSpPr>
        <p:spPr/>
        <p:txBody>
          <a:bodyPr/>
          <a:lstStyle/>
          <a:p>
            <a:pPr lvl="1" eaLnBrk="1" hangingPunct="1"/>
            <a:r>
              <a:rPr lang="en-US" dirty="0" smtClean="0">
                <a:ea typeface="ＭＳ Ｐゴシック"/>
              </a:rPr>
              <a:t>Nonverbal communication is commonly divided into 5 distinct categories:</a:t>
            </a:r>
          </a:p>
          <a:p>
            <a:pPr marL="1371600" lvl="2" indent="-457200" eaLnBrk="1" hangingPunct="1">
              <a:buFont typeface="Tahoma" pitchFamily="34" charset="0"/>
              <a:buAutoNum type="arabicPeriod"/>
            </a:pPr>
            <a:r>
              <a:rPr lang="en-US" dirty="0" smtClean="0">
                <a:ea typeface="ＭＳ Ｐゴシック"/>
              </a:rPr>
              <a:t>Kinesics</a:t>
            </a:r>
          </a:p>
          <a:p>
            <a:pPr marL="1371600" lvl="2" indent="-457200" eaLnBrk="1" hangingPunct="1">
              <a:buFont typeface="Tahoma" pitchFamily="34" charset="0"/>
              <a:buAutoNum type="arabicPeriod"/>
            </a:pPr>
            <a:r>
              <a:rPr lang="en-US" dirty="0" err="1" smtClean="0">
                <a:ea typeface="ＭＳ Ｐゴシック"/>
              </a:rPr>
              <a:t>Proxemics</a:t>
            </a:r>
            <a:endParaRPr lang="en-US" dirty="0" smtClean="0">
              <a:ea typeface="ＭＳ Ｐゴシック"/>
            </a:endParaRPr>
          </a:p>
          <a:p>
            <a:pPr marL="1371600" lvl="2" indent="-457200" eaLnBrk="1" hangingPunct="1">
              <a:buFont typeface="Tahoma" pitchFamily="34" charset="0"/>
              <a:buAutoNum type="arabicPeriod"/>
            </a:pPr>
            <a:r>
              <a:rPr lang="en-US" b="1" dirty="0" err="1" smtClean="0">
                <a:ea typeface="ＭＳ Ｐゴシック"/>
              </a:rPr>
              <a:t>Paralinguistics</a:t>
            </a:r>
            <a:endParaRPr lang="en-US" b="1" dirty="0" smtClean="0">
              <a:ea typeface="ＭＳ Ｐゴシック"/>
            </a:endParaRPr>
          </a:p>
          <a:p>
            <a:pPr marL="1371600" lvl="2" indent="-457200" eaLnBrk="1" hangingPunct="1">
              <a:buFont typeface="Tahoma" pitchFamily="34" charset="0"/>
              <a:buAutoNum type="arabicPeriod"/>
            </a:pPr>
            <a:r>
              <a:rPr lang="en-US" dirty="0" smtClean="0">
                <a:ea typeface="ＭＳ Ｐゴシック"/>
              </a:rPr>
              <a:t>Touch</a:t>
            </a:r>
          </a:p>
          <a:p>
            <a:pPr marL="1371600" lvl="2" indent="-457200" eaLnBrk="1" hangingPunct="1">
              <a:buFont typeface="Tahoma" pitchFamily="34" charset="0"/>
              <a:buAutoNum type="arabicPeriod"/>
            </a:pPr>
            <a:r>
              <a:rPr lang="en-US" dirty="0" smtClean="0">
                <a:ea typeface="ＭＳ Ｐゴシック"/>
              </a:rPr>
              <a:t>Environmental and physical factors</a:t>
            </a:r>
          </a:p>
        </p:txBody>
      </p:sp>
    </p:spTree>
    <p:custDataLst>
      <p:tags r:id="rId1"/>
    </p:custDataLst>
  </p:cSld>
  <p:clrMapOvr>
    <a:masterClrMapping/>
  </p:clrMapOvr>
  <p:transition advTm="4036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2"/>
          <p:cNvSpPr>
            <a:spLocks noGrp="1" noChangeArrowheads="1"/>
          </p:cNvSpPr>
          <p:nvPr>
            <p:ph type="title" idx="4294967295"/>
          </p:nvPr>
        </p:nvSpPr>
        <p:spPr/>
        <p:txBody>
          <a:bodyPr/>
          <a:lstStyle/>
          <a:p>
            <a:pPr eaLnBrk="1" hangingPunct="1"/>
            <a:r>
              <a:rPr lang="en-US" dirty="0" smtClean="0">
                <a:ea typeface="ＭＳ Ｐゴシック"/>
                <a:cs typeface="ＭＳ Ｐゴシック"/>
              </a:rPr>
              <a:t>Dimensions of Nonverbal Communication</a:t>
            </a:r>
          </a:p>
        </p:txBody>
      </p:sp>
      <p:sp>
        <p:nvSpPr>
          <p:cNvPr id="48133" name="Rectangle 3"/>
          <p:cNvSpPr>
            <a:spLocks noGrp="1" noChangeArrowheads="1"/>
          </p:cNvSpPr>
          <p:nvPr>
            <p:ph type="body" idx="4294967295"/>
          </p:nvPr>
        </p:nvSpPr>
        <p:spPr/>
        <p:txBody>
          <a:bodyPr/>
          <a:lstStyle/>
          <a:p>
            <a:pPr lvl="1" eaLnBrk="1" hangingPunct="1">
              <a:buFontTx/>
              <a:buNone/>
            </a:pPr>
            <a:endParaRPr lang="en-US" dirty="0" smtClean="0">
              <a:ea typeface="ＭＳ Ｐゴシック"/>
            </a:endParaRPr>
          </a:p>
          <a:p>
            <a:pPr lvl="1" eaLnBrk="1" hangingPunct="1">
              <a:buFontTx/>
              <a:buNone/>
            </a:pPr>
            <a:r>
              <a:rPr lang="en-US" dirty="0" smtClean="0">
                <a:ea typeface="ＭＳ Ｐゴシック"/>
              </a:rPr>
              <a:t>Nonverbal communication is commonly divided into five distinct categories:</a:t>
            </a:r>
          </a:p>
          <a:p>
            <a:pPr marL="1371600" lvl="2" indent="-457200" eaLnBrk="1" hangingPunct="1">
              <a:buFont typeface="Tahoma" pitchFamily="34" charset="0"/>
              <a:buAutoNum type="arabicPeriod"/>
            </a:pPr>
            <a:r>
              <a:rPr lang="en-US" dirty="0" smtClean="0">
                <a:ea typeface="ＭＳ Ｐゴシック"/>
              </a:rPr>
              <a:t>Kinesics</a:t>
            </a:r>
          </a:p>
          <a:p>
            <a:pPr marL="1371600" lvl="2" indent="-457200" eaLnBrk="1" hangingPunct="1">
              <a:buFont typeface="Tahoma" pitchFamily="34" charset="0"/>
              <a:buAutoNum type="arabicPeriod"/>
            </a:pPr>
            <a:r>
              <a:rPr lang="en-US" dirty="0" err="1" smtClean="0">
                <a:ea typeface="ＭＳ Ｐゴシック"/>
              </a:rPr>
              <a:t>Proxemics</a:t>
            </a:r>
            <a:endParaRPr lang="en-US" dirty="0" smtClean="0">
              <a:ea typeface="ＭＳ Ｐゴシック"/>
            </a:endParaRPr>
          </a:p>
          <a:p>
            <a:pPr marL="1371600" lvl="2" indent="-457200" eaLnBrk="1" hangingPunct="1">
              <a:buFont typeface="Tahoma" pitchFamily="34" charset="0"/>
              <a:buAutoNum type="arabicPeriod"/>
            </a:pPr>
            <a:r>
              <a:rPr lang="en-US" dirty="0" err="1" smtClean="0">
                <a:ea typeface="ＭＳ Ｐゴシック"/>
              </a:rPr>
              <a:t>Paralinguistics</a:t>
            </a:r>
            <a:endParaRPr lang="en-US" dirty="0" smtClean="0">
              <a:ea typeface="ＭＳ Ｐゴシック"/>
            </a:endParaRPr>
          </a:p>
          <a:p>
            <a:pPr marL="1371600" lvl="2" indent="-457200" eaLnBrk="1" hangingPunct="1">
              <a:buFont typeface="Tahoma" pitchFamily="34" charset="0"/>
              <a:buAutoNum type="arabicPeriod"/>
            </a:pPr>
            <a:r>
              <a:rPr lang="en-US" b="1" dirty="0" smtClean="0">
                <a:ea typeface="ＭＳ Ｐゴシック"/>
              </a:rPr>
              <a:t>Touch</a:t>
            </a:r>
          </a:p>
          <a:p>
            <a:pPr marL="1371600" lvl="2" indent="-457200" eaLnBrk="1" hangingPunct="1">
              <a:buFont typeface="Tahoma" pitchFamily="34" charset="0"/>
              <a:buAutoNum type="arabicPeriod"/>
            </a:pPr>
            <a:r>
              <a:rPr lang="en-US" dirty="0" smtClean="0">
                <a:ea typeface="ＭＳ Ｐゴシック"/>
              </a:rPr>
              <a:t>Environmental and physical factors</a:t>
            </a:r>
          </a:p>
        </p:txBody>
      </p:sp>
      <p:sp>
        <p:nvSpPr>
          <p:cNvPr id="7" name="Date Placeholder 6"/>
          <p:cNvSpPr>
            <a:spLocks noGrp="1"/>
          </p:cNvSpPr>
          <p:nvPr>
            <p:ph type="dt" sz="half" idx="10"/>
          </p:nvPr>
        </p:nvSpPr>
        <p:spPr>
          <a:xfrm>
            <a:off x="381000" y="6172200"/>
            <a:ext cx="2133600" cy="476250"/>
          </a:xfrm>
        </p:spPr>
        <p:txBody>
          <a:bodyPr/>
          <a:lstStyle/>
          <a:p>
            <a:pPr>
              <a:defRPr/>
            </a:pPr>
            <a:r>
              <a:rPr lang="en-US" dirty="0" smtClean="0"/>
              <a:t>Component 16/Unit </a:t>
            </a:r>
            <a:r>
              <a:rPr lang="en-US" dirty="0" err="1" smtClean="0"/>
              <a:t>4b</a:t>
            </a:r>
            <a:endParaRPr lang="en-US" dirty="0"/>
          </a:p>
        </p:txBody>
      </p:sp>
      <p:sp>
        <p:nvSpPr>
          <p:cNvPr id="8" name="Slide Number Placeholder 7"/>
          <p:cNvSpPr>
            <a:spLocks noGrp="1"/>
          </p:cNvSpPr>
          <p:nvPr>
            <p:ph type="sldNum" sz="quarter" idx="12"/>
          </p:nvPr>
        </p:nvSpPr>
        <p:spPr>
          <a:xfrm>
            <a:off x="6705600" y="6172200"/>
            <a:ext cx="2133600" cy="476250"/>
          </a:xfrm>
        </p:spPr>
        <p:txBody>
          <a:bodyPr/>
          <a:lstStyle/>
          <a:p>
            <a:pPr>
              <a:defRPr/>
            </a:pPr>
            <a:fld id="{D52DD0DA-DEBB-4F6A-9CC7-7DFDFCC75FDB}" type="slidenum">
              <a:rPr lang="en-US" smtClean="0"/>
              <a:pPr>
                <a:defRPr/>
              </a:pPr>
              <a:t>18</a:t>
            </a:fld>
            <a:endParaRPr lang="en-US" dirty="0"/>
          </a:p>
        </p:txBody>
      </p:sp>
      <p:sp>
        <p:nvSpPr>
          <p:cNvPr id="9" name="Footer Placeholder 8"/>
          <p:cNvSpPr>
            <a:spLocks noGrp="1"/>
          </p:cNvSpPr>
          <p:nvPr>
            <p:ph type="ftr" sz="quarter" idx="11"/>
          </p:nvPr>
        </p:nvSpPr>
        <p:spPr>
          <a:xfrm>
            <a:off x="3200400" y="6172200"/>
            <a:ext cx="2895600" cy="476250"/>
          </a:xfrm>
        </p:spPr>
        <p:txBody>
          <a:bodyPr/>
          <a:lstStyle/>
          <a:p>
            <a:pPr>
              <a:defRPr/>
            </a:pPr>
            <a:r>
              <a:rPr lang="en-US" dirty="0" smtClean="0"/>
              <a:t>Health IT Workforce Curriculum                   Version 1.0/Fall 2010</a:t>
            </a:r>
            <a:endParaRPr lang="en-US" dirty="0"/>
          </a:p>
        </p:txBody>
      </p:sp>
    </p:spTree>
    <p:custDataLst>
      <p:tags r:id="rId1"/>
    </p:custDataLst>
  </p:cSld>
  <p:clrMapOvr>
    <a:masterClrMapping/>
  </p:clrMapOvr>
  <p:transition advTm="2736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en-US" sz="1000" dirty="0"/>
              <a:t>Health IT Workforce Curriculum </a:t>
            </a:r>
            <a:endParaRPr lang="en-US" sz="1000" dirty="0" smtClean="0"/>
          </a:p>
          <a:p>
            <a:pPr algn="ctr"/>
            <a:r>
              <a:rPr lang="en-US" sz="1000" dirty="0" smtClean="0"/>
              <a:t>Version </a:t>
            </a:r>
            <a:r>
              <a:rPr lang="en-US" sz="1000" dirty="0" smtClean="0"/>
              <a:t>1.0/Fall </a:t>
            </a:r>
            <a:r>
              <a:rPr lang="en-US" sz="1000" dirty="0"/>
              <a:t>2010</a:t>
            </a:r>
          </a:p>
        </p:txBody>
      </p:sp>
      <p:sp>
        <p:nvSpPr>
          <p:cNvPr id="50179"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7D077764-716B-46F0-98C5-0BAC1243261C}" type="slidenum">
              <a:rPr lang="en-US" sz="1000" smtClean="0"/>
              <a:pPr algn="r"/>
              <a:t>19</a:t>
            </a:fld>
            <a:endParaRPr lang="en-US" sz="1000" dirty="0"/>
          </a:p>
        </p:txBody>
      </p:sp>
      <p:sp>
        <p:nvSpPr>
          <p:cNvPr id="50180" name="Rectangle 2"/>
          <p:cNvSpPr>
            <a:spLocks noGrp="1" noChangeArrowheads="1"/>
          </p:cNvSpPr>
          <p:nvPr>
            <p:ph type="title" idx="4294967295"/>
          </p:nvPr>
        </p:nvSpPr>
        <p:spPr/>
        <p:txBody>
          <a:bodyPr/>
          <a:lstStyle/>
          <a:p>
            <a:pPr eaLnBrk="1" hangingPunct="1"/>
            <a:r>
              <a:rPr lang="en-US" dirty="0" smtClean="0">
                <a:ea typeface="ＭＳ Ｐゴシック"/>
                <a:cs typeface="ＭＳ Ｐゴシック"/>
              </a:rPr>
              <a:t>Dimensions of Nonverbal Communication</a:t>
            </a:r>
          </a:p>
        </p:txBody>
      </p:sp>
      <p:sp>
        <p:nvSpPr>
          <p:cNvPr id="50181" name="Rectangle 3"/>
          <p:cNvSpPr>
            <a:spLocks noGrp="1" noChangeArrowheads="1"/>
          </p:cNvSpPr>
          <p:nvPr>
            <p:ph type="body" idx="4294967295"/>
          </p:nvPr>
        </p:nvSpPr>
        <p:spPr/>
        <p:txBody>
          <a:bodyPr/>
          <a:lstStyle/>
          <a:p>
            <a:pPr lvl="1" eaLnBrk="1" hangingPunct="1"/>
            <a:r>
              <a:rPr lang="en-US" dirty="0" smtClean="0">
                <a:ea typeface="ＭＳ Ｐゴシック"/>
              </a:rPr>
              <a:t>Nonverbal communication is commonly divided into 5 distinct categories:</a:t>
            </a:r>
          </a:p>
          <a:p>
            <a:pPr marL="1371600" lvl="2" indent="-457200" eaLnBrk="1" hangingPunct="1">
              <a:buFont typeface="Tahoma" pitchFamily="34" charset="0"/>
              <a:buAutoNum type="arabicPeriod"/>
            </a:pPr>
            <a:r>
              <a:rPr lang="en-US" dirty="0" smtClean="0">
                <a:ea typeface="ＭＳ Ｐゴシック"/>
              </a:rPr>
              <a:t>Kinesics</a:t>
            </a:r>
          </a:p>
          <a:p>
            <a:pPr marL="1371600" lvl="2" indent="-457200" eaLnBrk="1" hangingPunct="1">
              <a:buFont typeface="Tahoma" pitchFamily="34" charset="0"/>
              <a:buAutoNum type="arabicPeriod"/>
            </a:pPr>
            <a:r>
              <a:rPr lang="en-US" dirty="0" err="1" smtClean="0">
                <a:ea typeface="ＭＳ Ｐゴシック"/>
              </a:rPr>
              <a:t>Proxemics</a:t>
            </a:r>
            <a:endParaRPr lang="en-US" dirty="0" smtClean="0">
              <a:ea typeface="ＭＳ Ｐゴシック"/>
            </a:endParaRPr>
          </a:p>
          <a:p>
            <a:pPr marL="1371600" lvl="2" indent="-457200" eaLnBrk="1" hangingPunct="1">
              <a:buFont typeface="Tahoma" pitchFamily="34" charset="0"/>
              <a:buAutoNum type="arabicPeriod"/>
            </a:pPr>
            <a:r>
              <a:rPr lang="en-US" dirty="0" err="1" smtClean="0">
                <a:ea typeface="ＭＳ Ｐゴシック"/>
              </a:rPr>
              <a:t>Paralinguistics</a:t>
            </a:r>
            <a:endParaRPr lang="en-US" dirty="0" smtClean="0">
              <a:ea typeface="ＭＳ Ｐゴシック"/>
            </a:endParaRPr>
          </a:p>
          <a:p>
            <a:pPr marL="1371600" lvl="2" indent="-457200" eaLnBrk="1" hangingPunct="1">
              <a:buFont typeface="Tahoma" pitchFamily="34" charset="0"/>
              <a:buAutoNum type="arabicPeriod"/>
            </a:pPr>
            <a:r>
              <a:rPr lang="en-US" dirty="0" smtClean="0">
                <a:ea typeface="ＭＳ Ｐゴシック"/>
              </a:rPr>
              <a:t>Touch</a:t>
            </a:r>
          </a:p>
          <a:p>
            <a:pPr marL="1371600" lvl="2" indent="-457200" eaLnBrk="1" hangingPunct="1">
              <a:buFont typeface="Tahoma" pitchFamily="34" charset="0"/>
              <a:buAutoNum type="arabicPeriod"/>
            </a:pPr>
            <a:r>
              <a:rPr lang="en-US" b="1" dirty="0" smtClean="0">
                <a:ea typeface="ＭＳ Ｐゴシック"/>
              </a:rPr>
              <a:t>Environmental and physical factors</a:t>
            </a:r>
          </a:p>
        </p:txBody>
      </p:sp>
      <p:sp>
        <p:nvSpPr>
          <p:cNvPr id="7" name="Date Placeholder 6"/>
          <p:cNvSpPr>
            <a:spLocks noGrp="1"/>
          </p:cNvSpPr>
          <p:nvPr>
            <p:ph type="dt" sz="half" idx="10"/>
          </p:nvPr>
        </p:nvSpPr>
        <p:spPr>
          <a:xfrm>
            <a:off x="381000" y="6172200"/>
            <a:ext cx="2133600" cy="476250"/>
          </a:xfrm>
        </p:spPr>
        <p:txBody>
          <a:bodyPr/>
          <a:lstStyle/>
          <a:p>
            <a:pPr>
              <a:defRPr/>
            </a:pPr>
            <a:r>
              <a:rPr lang="en-US" dirty="0" smtClean="0"/>
              <a:t>Component 16/Unit </a:t>
            </a:r>
            <a:r>
              <a:rPr lang="en-US" dirty="0" err="1" smtClean="0"/>
              <a:t>4b</a:t>
            </a:r>
            <a:endParaRPr lang="en-US" dirty="0"/>
          </a:p>
        </p:txBody>
      </p:sp>
    </p:spTree>
    <p:custDataLst>
      <p:tags r:id="rId1"/>
    </p:custDataLst>
  </p:cSld>
  <p:clrMapOvr>
    <a:masterClrMapping/>
  </p:clrMapOvr>
  <p:transition advTm="252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dirty="0" smtClean="0">
                <a:ea typeface="ＭＳ Ｐゴシック"/>
                <a:cs typeface="ＭＳ Ｐゴシック"/>
              </a:rPr>
              <a:t>Objectives</a:t>
            </a:r>
          </a:p>
        </p:txBody>
      </p:sp>
      <p:sp>
        <p:nvSpPr>
          <p:cNvPr id="17410" name="Content Placeholder 2"/>
          <p:cNvSpPr>
            <a:spLocks noGrp="1"/>
          </p:cNvSpPr>
          <p:nvPr>
            <p:ph idx="1"/>
          </p:nvPr>
        </p:nvSpPr>
        <p:spPr/>
        <p:txBody>
          <a:bodyPr/>
          <a:lstStyle/>
          <a:p>
            <a:pPr eaLnBrk="1" hangingPunct="1"/>
            <a:r>
              <a:rPr lang="en-US" dirty="0" smtClean="0">
                <a:ea typeface="ＭＳ Ｐゴシック"/>
                <a:cs typeface="ＭＳ Ｐゴシック"/>
              </a:rPr>
              <a:t>By the end of this lecture, learners will be able to:</a:t>
            </a:r>
          </a:p>
          <a:p>
            <a:pPr marL="971550" lvl="1" indent="-514350" eaLnBrk="1" hangingPunct="1">
              <a:buFont typeface="Tahoma" pitchFamily="34" charset="0"/>
              <a:buAutoNum type="alphaUcPeriod"/>
            </a:pPr>
            <a:r>
              <a:rPr lang="en-US" dirty="0" smtClean="0">
                <a:ea typeface="ＭＳ Ｐゴシック"/>
              </a:rPr>
              <a:t>Define nonverbal communication</a:t>
            </a:r>
          </a:p>
          <a:p>
            <a:pPr marL="971550" lvl="1" indent="-514350" eaLnBrk="1" hangingPunct="1">
              <a:buFont typeface="Tahoma" pitchFamily="34" charset="0"/>
              <a:buAutoNum type="alphaUcPeriod"/>
            </a:pPr>
            <a:r>
              <a:rPr lang="en-US" dirty="0" smtClean="0">
                <a:ea typeface="ＭＳ Ｐゴシック"/>
              </a:rPr>
              <a:t>Describe how nonverbal communication functions in the human communication process</a:t>
            </a:r>
          </a:p>
          <a:p>
            <a:pPr marL="971550" lvl="1" indent="-514350" eaLnBrk="1" hangingPunct="1">
              <a:buFont typeface="Tahoma" pitchFamily="34" charset="0"/>
              <a:buAutoNum type="alphaUcPeriod"/>
            </a:pPr>
            <a:r>
              <a:rPr lang="en-US" dirty="0" smtClean="0">
                <a:ea typeface="ＭＳ Ｐゴシック"/>
              </a:rPr>
              <a:t>Describe specific dimensions and give examples of nonverbal communication</a:t>
            </a:r>
          </a:p>
        </p:txBody>
      </p:sp>
      <p:sp>
        <p:nvSpPr>
          <p:cNvPr id="17411" name="Date Placeholder 3"/>
          <p:cNvSpPr>
            <a:spLocks noGrp="1"/>
          </p:cNvSpPr>
          <p:nvPr>
            <p:ph type="dt" sz="quarter" idx="10"/>
          </p:nvPr>
        </p:nvSpPr>
        <p:spPr>
          <a:noFill/>
        </p:spPr>
        <p:txBody>
          <a:bodyPr/>
          <a:lstStyle/>
          <a:p>
            <a:r>
              <a:rPr lang="en-US" smtClean="0">
                <a:ea typeface="ＭＳ Ｐゴシック"/>
                <a:cs typeface="ＭＳ Ｐゴシック"/>
              </a:rPr>
              <a:t>Component 16/Unit 4b</a:t>
            </a:r>
            <a:endParaRPr lang="en-US" dirty="0" smtClean="0">
              <a:ea typeface="ＭＳ Ｐゴシック"/>
              <a:cs typeface="ＭＳ Ｐゴシック"/>
            </a:endParaRPr>
          </a:p>
        </p:txBody>
      </p:sp>
      <p:sp>
        <p:nvSpPr>
          <p:cNvPr id="5" name="Footer Placeholder 4"/>
          <p:cNvSpPr>
            <a:spLocks noGrp="1"/>
          </p:cNvSpPr>
          <p:nvPr>
            <p:ph type="ftr" sz="quarter" idx="11"/>
          </p:nvPr>
        </p:nvSpPr>
        <p:spPr/>
        <p:txBody>
          <a:bodyPr/>
          <a:lstStyle/>
          <a:p>
            <a:pPr>
              <a:defRPr/>
            </a:pPr>
            <a:r>
              <a:rPr lang="en-US" smtClean="0"/>
              <a:t>Health IT Workforce Curriculum                   Version 1.0/Fall 2010</a:t>
            </a:r>
            <a:endParaRPr lang="en-US" dirty="0"/>
          </a:p>
        </p:txBody>
      </p:sp>
      <p:sp>
        <p:nvSpPr>
          <p:cNvPr id="17413" name="Slide Number Placeholder 5"/>
          <p:cNvSpPr>
            <a:spLocks noGrp="1"/>
          </p:cNvSpPr>
          <p:nvPr>
            <p:ph type="sldNum" sz="quarter" idx="12"/>
          </p:nvPr>
        </p:nvSpPr>
        <p:spPr>
          <a:noFill/>
        </p:spPr>
        <p:txBody>
          <a:bodyPr/>
          <a:lstStyle/>
          <a:p>
            <a:fld id="{75333E22-AD23-4274-92FE-BA15446734A5}" type="slidenum">
              <a:rPr lang="en-US" smtClean="0">
                <a:ea typeface="ＭＳ Ｐゴシック"/>
                <a:cs typeface="ＭＳ Ｐゴシック"/>
              </a:rPr>
              <a:pPr/>
              <a:t>2</a:t>
            </a:fld>
            <a:endParaRPr lang="en-US" dirty="0" smtClean="0">
              <a:ea typeface="ＭＳ Ｐゴシック"/>
              <a:cs typeface="ＭＳ Ｐゴシック"/>
            </a:endParaRPr>
          </a:p>
        </p:txBody>
      </p:sp>
    </p:spTree>
    <p:custDataLst>
      <p:tags r:id="rId1"/>
    </p:custDataLst>
  </p:cSld>
  <p:clrMapOvr>
    <a:masterClrMapping/>
  </p:clrMapOvr>
  <p:transition advTm="2525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pPr eaLnBrk="1" hangingPunct="1"/>
            <a:r>
              <a:rPr lang="en-US" dirty="0" smtClean="0">
                <a:ea typeface="ＭＳ Ｐゴシック"/>
                <a:cs typeface="ＭＳ Ｐゴシック"/>
              </a:rPr>
              <a:t>Vignette</a:t>
            </a:r>
          </a:p>
        </p:txBody>
      </p:sp>
      <p:sp>
        <p:nvSpPr>
          <p:cNvPr id="56322" name="Content Placeholder 2"/>
          <p:cNvSpPr>
            <a:spLocks noGrp="1"/>
          </p:cNvSpPr>
          <p:nvPr>
            <p:ph idx="1"/>
          </p:nvPr>
        </p:nvSpPr>
        <p:spPr>
          <a:xfrm>
            <a:off x="457200" y="1600200"/>
            <a:ext cx="8305800" cy="4525963"/>
          </a:xfrm>
        </p:spPr>
        <p:txBody>
          <a:bodyPr/>
          <a:lstStyle/>
          <a:p>
            <a:pPr eaLnBrk="1" hangingPunct="1">
              <a:buFontTx/>
              <a:buNone/>
            </a:pPr>
            <a:r>
              <a:rPr lang="en-US" dirty="0" smtClean="0">
                <a:ea typeface="ＭＳ Ｐゴシック"/>
                <a:cs typeface="ＭＳ Ｐゴシック"/>
              </a:rPr>
              <a:t>Juan works for the IT department of a mid-sized hospital and has recently assumed the coveted, yet stressful, position as the project manager implementing  wireless point of Care (POC) devices. He meets with the hospital executive team each Friday to report on progress. </a:t>
            </a:r>
          </a:p>
          <a:p>
            <a:pPr eaLnBrk="1" hangingPunct="1"/>
            <a:endParaRPr lang="en-US" dirty="0" smtClean="0">
              <a:ea typeface="ＭＳ Ｐゴシック"/>
              <a:cs typeface="ＭＳ Ｐゴシック"/>
            </a:endParaRPr>
          </a:p>
        </p:txBody>
      </p:sp>
      <p:sp>
        <p:nvSpPr>
          <p:cNvPr id="56323" name="Date Placeholder 3"/>
          <p:cNvSpPr>
            <a:spLocks noGrp="1"/>
          </p:cNvSpPr>
          <p:nvPr>
            <p:ph type="dt" sz="quarter" idx="10"/>
          </p:nvPr>
        </p:nvSpPr>
        <p:spPr>
          <a:noFill/>
        </p:spPr>
        <p:txBody>
          <a:bodyPr/>
          <a:lstStyle/>
          <a:p>
            <a:r>
              <a:rPr lang="en-US" smtClean="0">
                <a:ea typeface="ＭＳ Ｐゴシック"/>
                <a:cs typeface="ＭＳ Ｐゴシック"/>
              </a:rPr>
              <a:t>Component 16/Unit 4b</a:t>
            </a:r>
            <a:endParaRPr lang="en-US" smtClean="0">
              <a:ea typeface="ＭＳ Ｐゴシック"/>
              <a:cs typeface="ＭＳ Ｐゴシック"/>
            </a:endParaRPr>
          </a:p>
        </p:txBody>
      </p:sp>
      <p:sp>
        <p:nvSpPr>
          <p:cNvPr id="56324" name="Footer Placeholder 4"/>
          <p:cNvSpPr>
            <a:spLocks noGrp="1"/>
          </p:cNvSpPr>
          <p:nvPr>
            <p:ph type="ftr" sz="quarter" idx="11"/>
          </p:nvPr>
        </p:nvSpPr>
        <p:spPr>
          <a:noFill/>
        </p:spPr>
        <p:txBody>
          <a:bodyPr/>
          <a:lstStyle/>
          <a:p>
            <a:r>
              <a:rPr lang="en-US" smtClean="0">
                <a:ea typeface="ＭＳ Ｐゴシック"/>
                <a:cs typeface="ＭＳ Ｐゴシック"/>
              </a:rPr>
              <a:t>Health IT Workforce Curriculum                   Version 1.0/Fall 2010</a:t>
            </a:r>
            <a:endParaRPr lang="en-US" smtClean="0">
              <a:ea typeface="ＭＳ Ｐゴシック"/>
              <a:cs typeface="ＭＳ Ｐゴシック"/>
            </a:endParaRPr>
          </a:p>
        </p:txBody>
      </p:sp>
      <p:sp>
        <p:nvSpPr>
          <p:cNvPr id="56325" name="Slide Number Placeholder 5"/>
          <p:cNvSpPr>
            <a:spLocks noGrp="1"/>
          </p:cNvSpPr>
          <p:nvPr>
            <p:ph type="sldNum" sz="quarter" idx="12"/>
          </p:nvPr>
        </p:nvSpPr>
        <p:spPr>
          <a:noFill/>
        </p:spPr>
        <p:txBody>
          <a:bodyPr/>
          <a:lstStyle/>
          <a:p>
            <a:fld id="{6069516A-F9DC-4C1F-A54A-F6632BE31087}" type="slidenum">
              <a:rPr lang="en-US" smtClean="0">
                <a:ea typeface="ＭＳ Ｐゴシック"/>
                <a:cs typeface="ＭＳ Ｐゴシック"/>
              </a:rPr>
              <a:pPr/>
              <a:t>20</a:t>
            </a:fld>
            <a:endParaRPr lang="en-US" smtClean="0">
              <a:ea typeface="ＭＳ Ｐゴシック"/>
              <a:cs typeface="ＭＳ Ｐゴシック"/>
            </a:endParaRPr>
          </a:p>
        </p:txBody>
      </p:sp>
    </p:spTree>
    <p:custDataLst>
      <p:tags r:id="rId1"/>
    </p:custDataLst>
  </p:cSld>
  <p:clrMapOvr>
    <a:masterClrMapping/>
  </p:clrMapOvr>
  <p:transition advTm="2335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457200" y="274638"/>
            <a:ext cx="8229600" cy="1020762"/>
          </a:xfrm>
        </p:spPr>
        <p:txBody>
          <a:bodyPr/>
          <a:lstStyle/>
          <a:p>
            <a:pPr eaLnBrk="1" hangingPunct="1"/>
            <a:r>
              <a:rPr lang="en-US" dirty="0" smtClean="0">
                <a:ea typeface="ＭＳ Ｐゴシック"/>
                <a:cs typeface="ＭＳ Ｐゴシック"/>
              </a:rPr>
              <a:t>Guided Discussion Question</a:t>
            </a:r>
          </a:p>
        </p:txBody>
      </p:sp>
      <p:sp>
        <p:nvSpPr>
          <p:cNvPr id="58370" name="Content Placeholder 2"/>
          <p:cNvSpPr>
            <a:spLocks noGrp="1"/>
          </p:cNvSpPr>
          <p:nvPr>
            <p:ph idx="1"/>
          </p:nvPr>
        </p:nvSpPr>
        <p:spPr>
          <a:xfrm>
            <a:off x="457200" y="1524000"/>
            <a:ext cx="8229600" cy="4602163"/>
          </a:xfrm>
        </p:spPr>
        <p:txBody>
          <a:bodyPr/>
          <a:lstStyle/>
          <a:p>
            <a:pPr eaLnBrk="1" hangingPunct="1">
              <a:buFontTx/>
              <a:buNone/>
            </a:pPr>
            <a:r>
              <a:rPr lang="en-US" dirty="0" smtClean="0">
                <a:ea typeface="ＭＳ Ｐゴシック"/>
                <a:cs typeface="ＭＳ Ｐゴシック"/>
              </a:rPr>
              <a:t> At the meeting Juan presents that the project is going well.  His nonverbal communication is “saying” something very different however. He seems to be slightly shaking his head no.  In addition, he is not making eye contact with any of the executive team members.</a:t>
            </a:r>
          </a:p>
          <a:p>
            <a:pPr eaLnBrk="1" hangingPunct="1">
              <a:buFontTx/>
              <a:buNone/>
            </a:pPr>
            <a:r>
              <a:rPr lang="en-US" dirty="0" smtClean="0">
                <a:ea typeface="ＭＳ Ｐゴシック"/>
                <a:cs typeface="ＭＳ Ｐゴシック"/>
              </a:rPr>
              <a:t>Question – What do you think the team will believe is happening to the project?</a:t>
            </a:r>
          </a:p>
          <a:p>
            <a:pPr eaLnBrk="1" hangingPunct="1">
              <a:buFontTx/>
              <a:buNone/>
            </a:pPr>
            <a:r>
              <a:rPr lang="en-US" dirty="0" smtClean="0">
                <a:ea typeface="ＭＳ Ｐゴシック"/>
                <a:cs typeface="ＭＳ Ｐゴシック"/>
              </a:rPr>
              <a:t> </a:t>
            </a:r>
          </a:p>
          <a:p>
            <a:pPr eaLnBrk="1" hangingPunct="1">
              <a:buFontTx/>
              <a:buNone/>
            </a:pPr>
            <a:r>
              <a:rPr lang="en-US" dirty="0" smtClean="0">
                <a:ea typeface="ＭＳ Ｐゴシック"/>
                <a:cs typeface="ＭＳ Ｐゴシック"/>
              </a:rPr>
              <a:t> </a:t>
            </a:r>
          </a:p>
        </p:txBody>
      </p:sp>
      <p:sp>
        <p:nvSpPr>
          <p:cNvPr id="58371" name="Date Placeholder 3"/>
          <p:cNvSpPr>
            <a:spLocks noGrp="1"/>
          </p:cNvSpPr>
          <p:nvPr>
            <p:ph type="dt" sz="quarter" idx="10"/>
          </p:nvPr>
        </p:nvSpPr>
        <p:spPr>
          <a:noFill/>
        </p:spPr>
        <p:txBody>
          <a:bodyPr/>
          <a:lstStyle/>
          <a:p>
            <a:r>
              <a:rPr lang="en-US" smtClean="0">
                <a:ea typeface="ＭＳ Ｐゴシック"/>
                <a:cs typeface="ＭＳ Ｐゴシック"/>
              </a:rPr>
              <a:t>Component 16/Unit 4b</a:t>
            </a:r>
            <a:endParaRPr lang="en-US" smtClean="0">
              <a:ea typeface="ＭＳ Ｐゴシック"/>
              <a:cs typeface="ＭＳ Ｐゴシック"/>
            </a:endParaRPr>
          </a:p>
        </p:txBody>
      </p:sp>
      <p:sp>
        <p:nvSpPr>
          <p:cNvPr id="58372" name="Footer Placeholder 4"/>
          <p:cNvSpPr>
            <a:spLocks noGrp="1"/>
          </p:cNvSpPr>
          <p:nvPr>
            <p:ph type="ftr" sz="quarter" idx="11"/>
          </p:nvPr>
        </p:nvSpPr>
        <p:spPr>
          <a:noFill/>
        </p:spPr>
        <p:txBody>
          <a:bodyPr/>
          <a:lstStyle/>
          <a:p>
            <a:r>
              <a:rPr lang="en-US" smtClean="0">
                <a:ea typeface="ＭＳ Ｐゴシック"/>
                <a:cs typeface="ＭＳ Ｐゴシック"/>
              </a:rPr>
              <a:t>Health IT Workforce Curriculum                   Version 1.0/Fall 2010</a:t>
            </a:r>
            <a:endParaRPr lang="en-US" smtClean="0">
              <a:ea typeface="ＭＳ Ｐゴシック"/>
              <a:cs typeface="ＭＳ Ｐゴシック"/>
            </a:endParaRPr>
          </a:p>
        </p:txBody>
      </p:sp>
      <p:sp>
        <p:nvSpPr>
          <p:cNvPr id="58373" name="Slide Number Placeholder 5"/>
          <p:cNvSpPr>
            <a:spLocks noGrp="1"/>
          </p:cNvSpPr>
          <p:nvPr>
            <p:ph type="sldNum" sz="quarter" idx="12"/>
          </p:nvPr>
        </p:nvSpPr>
        <p:spPr>
          <a:noFill/>
        </p:spPr>
        <p:txBody>
          <a:bodyPr/>
          <a:lstStyle/>
          <a:p>
            <a:fld id="{92398DE4-CB88-46FB-97EE-040FE1232032}" type="slidenum">
              <a:rPr lang="en-US" smtClean="0">
                <a:ea typeface="ＭＳ Ｐゴシック"/>
                <a:cs typeface="ＭＳ Ｐゴシック"/>
              </a:rPr>
              <a:pPr/>
              <a:t>21</a:t>
            </a:fld>
            <a:endParaRPr lang="en-US" smtClean="0">
              <a:ea typeface="ＭＳ Ｐゴシック"/>
              <a:cs typeface="ＭＳ Ｐゴシック"/>
            </a:endParaRPr>
          </a:p>
        </p:txBody>
      </p:sp>
    </p:spTree>
    <p:custDataLst>
      <p:tags r:id="rId1"/>
    </p:custDataLst>
  </p:cSld>
  <p:clrMapOvr>
    <a:masterClrMapping/>
  </p:clrMapOvr>
  <p:transition advTm="302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Date Placeholder 3"/>
          <p:cNvSpPr>
            <a:spLocks noGrp="1"/>
          </p:cNvSpPr>
          <p:nvPr>
            <p:ph type="dt" sz="quarter" idx="10"/>
          </p:nvPr>
        </p:nvSpPr>
        <p:spPr>
          <a:noFill/>
        </p:spPr>
        <p:txBody>
          <a:bodyPr/>
          <a:lstStyle/>
          <a:p>
            <a:r>
              <a:rPr lang="en-US" smtClean="0">
                <a:ea typeface="ＭＳ Ｐゴシック"/>
                <a:cs typeface="ＭＳ Ｐゴシック"/>
              </a:rPr>
              <a:t>Component 16/Unit 4b</a:t>
            </a:r>
            <a:endParaRPr lang="en-US" smtClean="0">
              <a:ea typeface="ＭＳ Ｐゴシック"/>
              <a:cs typeface="ＭＳ Ｐゴシック"/>
            </a:endParaRPr>
          </a:p>
        </p:txBody>
      </p:sp>
      <p:sp>
        <p:nvSpPr>
          <p:cNvPr id="60418" name="Footer Placeholder 4"/>
          <p:cNvSpPr>
            <a:spLocks noGrp="1"/>
          </p:cNvSpPr>
          <p:nvPr>
            <p:ph type="ftr" sz="quarter" idx="11"/>
          </p:nvPr>
        </p:nvSpPr>
        <p:spPr>
          <a:noFill/>
        </p:spPr>
        <p:txBody>
          <a:bodyPr/>
          <a:lstStyle/>
          <a:p>
            <a:r>
              <a:rPr lang="en-US" smtClean="0">
                <a:ea typeface="ＭＳ Ｐゴシック"/>
                <a:cs typeface="ＭＳ Ｐゴシック"/>
              </a:rPr>
              <a:t>Health IT Workforce Curriculum                   Version 1.0/Fall 2010</a:t>
            </a:r>
            <a:endParaRPr lang="en-US" smtClean="0">
              <a:ea typeface="ＭＳ Ｐゴシック"/>
              <a:cs typeface="ＭＳ Ｐゴシック"/>
            </a:endParaRPr>
          </a:p>
        </p:txBody>
      </p:sp>
      <p:sp>
        <p:nvSpPr>
          <p:cNvPr id="60419" name="Slide Number Placeholder 5"/>
          <p:cNvSpPr>
            <a:spLocks noGrp="1"/>
          </p:cNvSpPr>
          <p:nvPr>
            <p:ph type="sldNum" sz="quarter" idx="12"/>
          </p:nvPr>
        </p:nvSpPr>
        <p:spPr>
          <a:noFill/>
        </p:spPr>
        <p:txBody>
          <a:bodyPr/>
          <a:lstStyle/>
          <a:p>
            <a:fld id="{4345A2DC-6F6D-4516-B1E8-BCE6193BE8EE}" type="slidenum">
              <a:rPr lang="en-US" smtClean="0">
                <a:ea typeface="ＭＳ Ｐゴシック"/>
                <a:cs typeface="ＭＳ Ｐゴシック"/>
              </a:rPr>
              <a:pPr/>
              <a:t>22</a:t>
            </a:fld>
            <a:endParaRPr lang="en-US" smtClean="0">
              <a:ea typeface="ＭＳ Ｐゴシック"/>
              <a:cs typeface="ＭＳ Ｐゴシック"/>
            </a:endParaRPr>
          </a:p>
        </p:txBody>
      </p:sp>
      <p:sp>
        <p:nvSpPr>
          <p:cNvPr id="60420" name="Rectangle 2"/>
          <p:cNvSpPr>
            <a:spLocks noGrp="1" noChangeArrowheads="1"/>
          </p:cNvSpPr>
          <p:nvPr>
            <p:ph type="title"/>
          </p:nvPr>
        </p:nvSpPr>
        <p:spPr/>
        <p:txBody>
          <a:bodyPr/>
          <a:lstStyle/>
          <a:p>
            <a:pPr eaLnBrk="1" hangingPunct="1"/>
            <a:r>
              <a:rPr lang="en-US" dirty="0" smtClean="0">
                <a:ea typeface="ＭＳ Ｐゴシック"/>
                <a:cs typeface="ＭＳ Ｐゴシック"/>
              </a:rPr>
              <a:t>Unit 4 Lesson 2: Summary</a:t>
            </a:r>
          </a:p>
        </p:txBody>
      </p:sp>
      <p:sp>
        <p:nvSpPr>
          <p:cNvPr id="38917" name="Rectangle 3"/>
          <p:cNvSpPr>
            <a:spLocks noGrp="1" noChangeArrowheads="1"/>
          </p:cNvSpPr>
          <p:nvPr>
            <p:ph type="body" idx="1"/>
          </p:nvPr>
        </p:nvSpPr>
        <p:spPr/>
        <p:txBody>
          <a:bodyPr/>
          <a:lstStyle/>
          <a:p>
            <a:pPr marL="571500" indent="-514350" eaLnBrk="1" hangingPunct="1">
              <a:defRPr/>
            </a:pPr>
            <a:r>
              <a:rPr lang="en-US" dirty="0" smtClean="0">
                <a:ea typeface="ＭＳ Ｐゴシック"/>
              </a:rPr>
              <a:t>Define nonverbal communication</a:t>
            </a:r>
          </a:p>
          <a:p>
            <a:pPr marL="571500" indent="-514350" eaLnBrk="1" hangingPunct="1">
              <a:defRPr/>
            </a:pPr>
            <a:r>
              <a:rPr lang="en-US" dirty="0" smtClean="0">
                <a:ea typeface="ＭＳ Ｐゴシック"/>
              </a:rPr>
              <a:t>Describe how nonverbal communication functions in the human communication process</a:t>
            </a:r>
          </a:p>
          <a:p>
            <a:pPr marL="571500" indent="-514350" eaLnBrk="1" hangingPunct="1">
              <a:defRPr/>
            </a:pPr>
            <a:r>
              <a:rPr lang="en-US" dirty="0" smtClean="0">
                <a:ea typeface="ＭＳ Ｐゴシック"/>
              </a:rPr>
              <a:t>Describe specific dimensions and give examples of nonverbal communication</a:t>
            </a:r>
          </a:p>
          <a:p>
            <a:pPr eaLnBrk="1" hangingPunct="1">
              <a:defRPr/>
            </a:pPr>
            <a:endParaRPr lang="en-US" sz="2400" dirty="0" smtClean="0">
              <a:ea typeface="ＭＳ Ｐゴシック"/>
            </a:endParaRPr>
          </a:p>
        </p:txBody>
      </p:sp>
    </p:spTree>
    <p:custDataLst>
      <p:tags r:id="rId1"/>
    </p:custDataLst>
  </p:cSld>
  <p:clrMapOvr>
    <a:masterClrMapping/>
  </p:clrMapOvr>
  <p:transition advTm="227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3"/>
          <p:cNvSpPr>
            <a:spLocks noGrp="1"/>
          </p:cNvSpPr>
          <p:nvPr>
            <p:ph type="dt" sz="quarter" idx="10"/>
          </p:nvPr>
        </p:nvSpPr>
        <p:spPr>
          <a:noFill/>
        </p:spPr>
        <p:txBody>
          <a:bodyPr/>
          <a:lstStyle/>
          <a:p>
            <a:r>
              <a:rPr lang="en-US" smtClean="0">
                <a:ea typeface="ＭＳ Ｐゴシック"/>
                <a:cs typeface="ＭＳ Ｐゴシック"/>
              </a:rPr>
              <a:t>Component 16/Unit 4b</a:t>
            </a:r>
            <a:endParaRPr lang="en-US" dirty="0" smtClean="0">
              <a:ea typeface="ＭＳ Ｐゴシック"/>
              <a:cs typeface="ＭＳ Ｐゴシック"/>
            </a:endParaRPr>
          </a:p>
        </p:txBody>
      </p:sp>
      <p:sp>
        <p:nvSpPr>
          <p:cNvPr id="19458" name="Footer Placeholder 4"/>
          <p:cNvSpPr>
            <a:spLocks noGrp="1"/>
          </p:cNvSpPr>
          <p:nvPr>
            <p:ph type="ftr" sz="quarter" idx="11"/>
          </p:nvPr>
        </p:nvSpPr>
        <p:spPr>
          <a:noFill/>
        </p:spPr>
        <p:txBody>
          <a:bodyPr/>
          <a:lstStyle/>
          <a:p>
            <a:r>
              <a:rPr lang="en-US" smtClean="0">
                <a:ea typeface="ＭＳ Ｐゴシック"/>
                <a:cs typeface="ＭＳ Ｐゴシック"/>
              </a:rPr>
              <a:t>Health IT Workforce Curriculum                   Version 1.0/Fall 2010</a:t>
            </a:r>
            <a:endParaRPr lang="en-US" dirty="0" smtClean="0">
              <a:ea typeface="ＭＳ Ｐゴシック"/>
              <a:cs typeface="ＭＳ Ｐゴシック"/>
            </a:endParaRPr>
          </a:p>
        </p:txBody>
      </p:sp>
      <p:sp>
        <p:nvSpPr>
          <p:cNvPr id="19459" name="Slide Number Placeholder 5"/>
          <p:cNvSpPr>
            <a:spLocks noGrp="1"/>
          </p:cNvSpPr>
          <p:nvPr>
            <p:ph type="sldNum" sz="quarter" idx="12"/>
          </p:nvPr>
        </p:nvSpPr>
        <p:spPr>
          <a:noFill/>
        </p:spPr>
        <p:txBody>
          <a:bodyPr/>
          <a:lstStyle/>
          <a:p>
            <a:fld id="{123C0332-1523-4B44-9450-A617E6102036}" type="slidenum">
              <a:rPr lang="en-US" smtClean="0">
                <a:ea typeface="ＭＳ Ｐゴシック"/>
                <a:cs typeface="ＭＳ Ｐゴシック"/>
              </a:rPr>
              <a:pPr/>
              <a:t>3</a:t>
            </a:fld>
            <a:endParaRPr lang="en-US" dirty="0" smtClean="0">
              <a:ea typeface="ＭＳ Ｐゴシック"/>
              <a:cs typeface="ＭＳ Ｐゴシック"/>
            </a:endParaRPr>
          </a:p>
        </p:txBody>
      </p:sp>
      <p:sp>
        <p:nvSpPr>
          <p:cNvPr id="19460" name="Rectangle 2"/>
          <p:cNvSpPr>
            <a:spLocks noGrp="1" noChangeArrowheads="1"/>
          </p:cNvSpPr>
          <p:nvPr>
            <p:ph type="title"/>
          </p:nvPr>
        </p:nvSpPr>
        <p:spPr/>
        <p:txBody>
          <a:bodyPr/>
          <a:lstStyle/>
          <a:p>
            <a:pPr eaLnBrk="1" hangingPunct="1"/>
            <a:r>
              <a:rPr lang="en-US" dirty="0" smtClean="0">
                <a:ea typeface="ＭＳ Ｐゴシック"/>
                <a:cs typeface="ＭＳ Ｐゴシック"/>
              </a:rPr>
              <a:t>Definition</a:t>
            </a:r>
          </a:p>
        </p:txBody>
      </p:sp>
      <p:sp>
        <p:nvSpPr>
          <p:cNvPr id="19461" name="Rectangle 3"/>
          <p:cNvSpPr>
            <a:spLocks noGrp="1" noChangeArrowheads="1"/>
          </p:cNvSpPr>
          <p:nvPr>
            <p:ph type="body" idx="1"/>
          </p:nvPr>
        </p:nvSpPr>
        <p:spPr/>
        <p:txBody>
          <a:bodyPr/>
          <a:lstStyle/>
          <a:p>
            <a:pPr eaLnBrk="1" hangingPunct="1"/>
            <a:r>
              <a:rPr lang="en-US" dirty="0" smtClean="0">
                <a:ea typeface="ＭＳ Ｐゴシック"/>
                <a:cs typeface="ＭＳ Ｐゴシック"/>
              </a:rPr>
              <a:t>Nonverbal communication is communication without words that  includes messages created through body language and the use of space, sound or touch.</a:t>
            </a:r>
          </a:p>
          <a:p>
            <a:pPr lvl="1" eaLnBrk="1" hangingPunct="1">
              <a:buFontTx/>
              <a:buNone/>
            </a:pPr>
            <a:endParaRPr lang="en-US" dirty="0" smtClean="0">
              <a:ea typeface="ＭＳ Ｐゴシック"/>
            </a:endParaRPr>
          </a:p>
        </p:txBody>
      </p:sp>
    </p:spTree>
    <p:custDataLst>
      <p:tags r:id="rId1"/>
    </p:custDataLst>
  </p:cSld>
  <p:clrMapOvr>
    <a:masterClrMapping/>
  </p:clrMapOvr>
  <p:transition advTm="158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3"/>
          <p:cNvSpPr>
            <a:spLocks noGrp="1"/>
          </p:cNvSpPr>
          <p:nvPr>
            <p:ph type="dt" sz="quarter" idx="10"/>
          </p:nvPr>
        </p:nvSpPr>
        <p:spPr>
          <a:noFill/>
        </p:spPr>
        <p:txBody>
          <a:bodyPr/>
          <a:lstStyle/>
          <a:p>
            <a:r>
              <a:rPr lang="en-US" smtClean="0">
                <a:ea typeface="ＭＳ Ｐゴシック"/>
                <a:cs typeface="ＭＳ Ｐゴシック"/>
              </a:rPr>
              <a:t>Component 16/Unit 4b</a:t>
            </a:r>
            <a:endParaRPr lang="en-US" dirty="0" smtClean="0">
              <a:ea typeface="ＭＳ Ｐゴシック"/>
              <a:cs typeface="ＭＳ Ｐゴシック"/>
            </a:endParaRPr>
          </a:p>
        </p:txBody>
      </p:sp>
      <p:sp>
        <p:nvSpPr>
          <p:cNvPr id="21506" name="Footer Placeholder 4"/>
          <p:cNvSpPr>
            <a:spLocks noGrp="1"/>
          </p:cNvSpPr>
          <p:nvPr>
            <p:ph type="ftr" sz="quarter" idx="11"/>
          </p:nvPr>
        </p:nvSpPr>
        <p:spPr>
          <a:noFill/>
        </p:spPr>
        <p:txBody>
          <a:bodyPr/>
          <a:lstStyle/>
          <a:p>
            <a:r>
              <a:rPr lang="en-US" smtClean="0">
                <a:ea typeface="ＭＳ Ｐゴシック"/>
                <a:cs typeface="ＭＳ Ｐゴシック"/>
              </a:rPr>
              <a:t>Health IT Workforce Curriculum                   Version 1.0/Fall 2010</a:t>
            </a:r>
            <a:endParaRPr lang="en-US" dirty="0" smtClean="0">
              <a:ea typeface="ＭＳ Ｐゴシック"/>
              <a:cs typeface="ＭＳ Ｐゴシック"/>
            </a:endParaRPr>
          </a:p>
        </p:txBody>
      </p:sp>
      <p:sp>
        <p:nvSpPr>
          <p:cNvPr id="21507" name="Slide Number Placeholder 5"/>
          <p:cNvSpPr>
            <a:spLocks noGrp="1"/>
          </p:cNvSpPr>
          <p:nvPr>
            <p:ph type="sldNum" sz="quarter" idx="12"/>
          </p:nvPr>
        </p:nvSpPr>
        <p:spPr>
          <a:noFill/>
        </p:spPr>
        <p:txBody>
          <a:bodyPr/>
          <a:lstStyle/>
          <a:p>
            <a:fld id="{1D1162D2-0DFD-4497-8FB0-DFC5CF9FEC39}" type="slidenum">
              <a:rPr lang="en-US" smtClean="0">
                <a:ea typeface="ＭＳ Ｐゴシック"/>
                <a:cs typeface="ＭＳ Ｐゴシック"/>
              </a:rPr>
              <a:pPr/>
              <a:t>4</a:t>
            </a:fld>
            <a:endParaRPr lang="en-US" dirty="0" smtClean="0">
              <a:ea typeface="ＭＳ Ｐゴシック"/>
              <a:cs typeface="ＭＳ Ｐゴシック"/>
            </a:endParaRPr>
          </a:p>
        </p:txBody>
      </p:sp>
      <p:sp>
        <p:nvSpPr>
          <p:cNvPr id="21508" name="Rectangle 2"/>
          <p:cNvSpPr>
            <a:spLocks noGrp="1" noChangeArrowheads="1"/>
          </p:cNvSpPr>
          <p:nvPr>
            <p:ph type="title"/>
          </p:nvPr>
        </p:nvSpPr>
        <p:spPr/>
        <p:txBody>
          <a:bodyPr/>
          <a:lstStyle/>
          <a:p>
            <a:pPr eaLnBrk="1" hangingPunct="1"/>
            <a:r>
              <a:rPr lang="en-US" dirty="0" smtClean="0">
                <a:ea typeface="ＭＳ Ｐゴシック"/>
                <a:cs typeface="ＭＳ Ｐゴシック"/>
              </a:rPr>
              <a:t>Nonverbal Communication</a:t>
            </a:r>
          </a:p>
        </p:txBody>
      </p:sp>
      <p:sp>
        <p:nvSpPr>
          <p:cNvPr id="21509" name="Rectangle 3"/>
          <p:cNvSpPr>
            <a:spLocks noGrp="1" noChangeArrowheads="1"/>
          </p:cNvSpPr>
          <p:nvPr>
            <p:ph type="body" idx="1"/>
          </p:nvPr>
        </p:nvSpPr>
        <p:spPr/>
        <p:txBody>
          <a:bodyPr/>
          <a:lstStyle/>
          <a:p>
            <a:pPr marL="342900" lvl="1" indent="-342900" eaLnBrk="1" hangingPunct="1">
              <a:buFontTx/>
              <a:buChar char="•"/>
            </a:pPr>
            <a:r>
              <a:rPr lang="en-US" sz="3200" dirty="0" smtClean="0">
                <a:ea typeface="ＭＳ Ｐゴシック"/>
              </a:rPr>
              <a:t>It can be either vocal or </a:t>
            </a:r>
            <a:r>
              <a:rPr lang="en-US" sz="3200" dirty="0" err="1" smtClean="0">
                <a:ea typeface="ＭＳ Ｐゴシック"/>
              </a:rPr>
              <a:t>nonvocal</a:t>
            </a:r>
            <a:endParaRPr lang="en-US" sz="3200" dirty="0" smtClean="0">
              <a:ea typeface="ＭＳ Ｐゴシック"/>
            </a:endParaRPr>
          </a:p>
          <a:p>
            <a:pPr marL="742950" lvl="2" indent="-342900" eaLnBrk="1" hangingPunct="1"/>
            <a:r>
              <a:rPr lang="en-US" dirty="0" smtClean="0">
                <a:ea typeface="ＭＳ Ｐゴシック"/>
              </a:rPr>
              <a:t>Vocal example: scream, sigh, or groan</a:t>
            </a:r>
          </a:p>
          <a:p>
            <a:pPr marL="742950" lvl="2" indent="-342900" eaLnBrk="1" hangingPunct="1"/>
            <a:r>
              <a:rPr lang="en-US" dirty="0" err="1" smtClean="0">
                <a:ea typeface="ＭＳ Ｐゴシック"/>
              </a:rPr>
              <a:t>Nonvocal</a:t>
            </a:r>
            <a:r>
              <a:rPr lang="en-US" dirty="0" smtClean="0">
                <a:ea typeface="ＭＳ Ｐゴシック"/>
              </a:rPr>
              <a:t> example: smile or frown</a:t>
            </a:r>
          </a:p>
          <a:p>
            <a:pPr marL="742950" lvl="2" indent="-342900" eaLnBrk="1" hangingPunct="1">
              <a:buFontTx/>
              <a:buNone/>
            </a:pPr>
            <a:endParaRPr lang="en-US" dirty="0" smtClean="0">
              <a:ea typeface="ＭＳ Ｐゴシック"/>
            </a:endParaRPr>
          </a:p>
          <a:p>
            <a:pPr marL="342900" lvl="1" indent="-342900" eaLnBrk="1" hangingPunct="1">
              <a:buFontTx/>
              <a:buChar char="•"/>
            </a:pPr>
            <a:r>
              <a:rPr lang="en-US" sz="3200" dirty="0" smtClean="0">
                <a:ea typeface="ＭＳ Ｐゴシック"/>
              </a:rPr>
              <a:t>It can be intentional or unintentional</a:t>
            </a:r>
            <a:endParaRPr lang="en-US" dirty="0" smtClean="0">
              <a:ea typeface="ＭＳ Ｐゴシック"/>
            </a:endParaRPr>
          </a:p>
          <a:p>
            <a:pPr marL="342900" lvl="1" indent="-342900" eaLnBrk="1" hangingPunct="1">
              <a:buFontTx/>
              <a:buNone/>
            </a:pPr>
            <a:endParaRPr lang="en-US" dirty="0" smtClean="0">
              <a:ea typeface="ＭＳ Ｐゴシック"/>
            </a:endParaRPr>
          </a:p>
          <a:p>
            <a:pPr marL="342900" lvl="1" indent="-342900" eaLnBrk="1" hangingPunct="1">
              <a:buFontTx/>
              <a:buNone/>
            </a:pPr>
            <a:endParaRPr lang="en-US" dirty="0" smtClean="0">
              <a:ea typeface="ＭＳ Ｐゴシック"/>
            </a:endParaRPr>
          </a:p>
          <a:p>
            <a:pPr marL="342900" lvl="1" indent="-342900" eaLnBrk="1" hangingPunct="1"/>
            <a:endParaRPr lang="en-US" dirty="0" smtClean="0">
              <a:ea typeface="ＭＳ Ｐゴシック"/>
            </a:endParaRPr>
          </a:p>
          <a:p>
            <a:pPr marL="342900" lvl="1" indent="-342900" eaLnBrk="1" hangingPunct="1"/>
            <a:endParaRPr lang="en-US" dirty="0" smtClean="0">
              <a:ea typeface="ＭＳ Ｐゴシック"/>
            </a:endParaRPr>
          </a:p>
          <a:p>
            <a:pPr marL="342900" lvl="1" indent="-342900" eaLnBrk="1" hangingPunct="1"/>
            <a:endParaRPr lang="en-US" dirty="0" smtClean="0">
              <a:ea typeface="ＭＳ Ｐゴシック"/>
            </a:endParaRPr>
          </a:p>
          <a:p>
            <a:pPr marL="742950" lvl="2" indent="-342900" eaLnBrk="1" hangingPunct="1">
              <a:buFontTx/>
              <a:buNone/>
            </a:pPr>
            <a:endParaRPr lang="en-US" dirty="0" smtClean="0">
              <a:ea typeface="ＭＳ Ｐゴシック"/>
            </a:endParaRPr>
          </a:p>
          <a:p>
            <a:pPr marL="342900" lvl="1" indent="-342900" eaLnBrk="1" hangingPunct="1">
              <a:buFontTx/>
              <a:buChar char="•"/>
            </a:pPr>
            <a:endParaRPr lang="en-US" dirty="0" smtClean="0">
              <a:ea typeface="ＭＳ Ｐゴシック"/>
            </a:endParaRPr>
          </a:p>
          <a:p>
            <a:pPr marL="342900" lvl="1" indent="-342900" eaLnBrk="1" hangingPunct="1">
              <a:buFontTx/>
              <a:buNone/>
            </a:pPr>
            <a:endParaRPr lang="en-US" dirty="0" smtClean="0">
              <a:ea typeface="ＭＳ Ｐゴシック"/>
            </a:endParaRPr>
          </a:p>
          <a:p>
            <a:pPr marL="342900" lvl="1" indent="-342900" eaLnBrk="1" hangingPunct="1">
              <a:buFontTx/>
              <a:buNone/>
            </a:pPr>
            <a:endParaRPr lang="en-US" dirty="0" smtClean="0">
              <a:ea typeface="ＭＳ Ｐゴシック"/>
            </a:endParaRPr>
          </a:p>
        </p:txBody>
      </p:sp>
    </p:spTree>
    <p:custDataLst>
      <p:tags r:id="rId1"/>
    </p:custDataLst>
  </p:cSld>
  <p:clrMapOvr>
    <a:masterClrMapping/>
  </p:clrMapOvr>
  <p:transition advTm="331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r>
              <a:rPr lang="en-US" sz="1000" dirty="0" smtClean="0"/>
              <a:t>Component16</a:t>
            </a:r>
            <a:r>
              <a:rPr lang="en-US" sz="1000" dirty="0"/>
              <a:t>/ </a:t>
            </a:r>
            <a:r>
              <a:rPr lang="en-US" sz="1000" dirty="0" smtClean="0"/>
              <a:t>Unit 4</a:t>
            </a:r>
            <a:endParaRPr lang="en-US" sz="1000" dirty="0"/>
          </a:p>
        </p:txBody>
      </p:sp>
      <p:sp>
        <p:nvSpPr>
          <p:cNvPr id="23554" name="Footer Placeholder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en-US" sz="1000" dirty="0"/>
              <a:t>Health IT Workforce Curriculum </a:t>
            </a:r>
            <a:endParaRPr lang="en-US" sz="1000" dirty="0" smtClean="0"/>
          </a:p>
          <a:p>
            <a:pPr algn="ctr"/>
            <a:r>
              <a:rPr lang="en-US" sz="1000" dirty="0" smtClean="0"/>
              <a:t>Version </a:t>
            </a:r>
            <a:r>
              <a:rPr lang="en-US" sz="1000" dirty="0" smtClean="0"/>
              <a:t>1.0/Fall </a:t>
            </a:r>
            <a:r>
              <a:rPr lang="en-US" sz="1000" dirty="0"/>
              <a:t>2010</a:t>
            </a:r>
          </a:p>
        </p:txBody>
      </p:sp>
      <p:sp>
        <p:nvSpPr>
          <p:cNvPr id="23555"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028EBB27-D5E6-4400-9AC6-5ADDE56FCDDD}" type="slidenum">
              <a:rPr lang="en-US" sz="1000"/>
              <a:pPr algn="r"/>
              <a:t>5</a:t>
            </a:fld>
            <a:endParaRPr lang="en-US" sz="1000" dirty="0"/>
          </a:p>
        </p:txBody>
      </p:sp>
      <p:sp>
        <p:nvSpPr>
          <p:cNvPr id="23556" name="Rectangle 2"/>
          <p:cNvSpPr>
            <a:spLocks noGrp="1" noChangeArrowheads="1"/>
          </p:cNvSpPr>
          <p:nvPr>
            <p:ph type="title" idx="4294967295"/>
          </p:nvPr>
        </p:nvSpPr>
        <p:spPr/>
        <p:txBody>
          <a:bodyPr/>
          <a:lstStyle/>
          <a:p>
            <a:pPr eaLnBrk="1" hangingPunct="1"/>
            <a:r>
              <a:rPr lang="en-US" dirty="0" smtClean="0">
                <a:ea typeface="ＭＳ Ｐゴシック"/>
                <a:cs typeface="ＭＳ Ｐゴシック"/>
              </a:rPr>
              <a:t>Importance  </a:t>
            </a:r>
          </a:p>
        </p:txBody>
      </p:sp>
      <p:sp>
        <p:nvSpPr>
          <p:cNvPr id="23557" name="Rectangle 3"/>
          <p:cNvSpPr>
            <a:spLocks noGrp="1" noChangeArrowheads="1"/>
          </p:cNvSpPr>
          <p:nvPr>
            <p:ph type="body" idx="4294967295"/>
          </p:nvPr>
        </p:nvSpPr>
        <p:spPr/>
        <p:txBody>
          <a:bodyPr/>
          <a:lstStyle/>
          <a:p>
            <a:pPr eaLnBrk="1" hangingPunct="1"/>
            <a:endParaRPr lang="en-US" dirty="0" smtClean="0">
              <a:ea typeface="ＭＳ Ｐゴシック"/>
              <a:cs typeface="ＭＳ Ｐゴシック"/>
            </a:endParaRPr>
          </a:p>
          <a:p>
            <a:pPr eaLnBrk="1" hangingPunct="1"/>
            <a:r>
              <a:rPr lang="en-US" dirty="0" smtClean="0">
                <a:ea typeface="ＭＳ Ｐゴシック"/>
                <a:cs typeface="ＭＳ Ｐゴシック"/>
              </a:rPr>
              <a:t>One study indicated that up to 93 percent of communication effectiveness is determined by nonverbal cues. </a:t>
            </a:r>
          </a:p>
          <a:p>
            <a:pPr eaLnBrk="1" hangingPunct="1"/>
            <a:endParaRPr lang="en-US" dirty="0" smtClean="0">
              <a:ea typeface="ＭＳ Ｐゴシック"/>
              <a:cs typeface="ＭＳ Ｐゴシック"/>
            </a:endParaRPr>
          </a:p>
        </p:txBody>
      </p:sp>
    </p:spTree>
    <p:custDataLst>
      <p:tags r:id="rId1"/>
    </p:custDataLst>
  </p:cSld>
  <p:clrMapOvr>
    <a:masterClrMapping/>
  </p:clrMapOvr>
  <p:transition advTm="5666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3"/>
          <p:cNvSpPr>
            <a:spLocks noGrp="1"/>
          </p:cNvSpPr>
          <p:nvPr>
            <p:ph type="dt" sz="quarter" idx="10"/>
          </p:nvPr>
        </p:nvSpPr>
        <p:spPr>
          <a:noFill/>
        </p:spPr>
        <p:txBody>
          <a:bodyPr/>
          <a:lstStyle/>
          <a:p>
            <a:r>
              <a:rPr lang="en-US" smtClean="0">
                <a:ea typeface="ＭＳ Ｐゴシック"/>
                <a:cs typeface="ＭＳ Ｐゴシック"/>
              </a:rPr>
              <a:t>Component 16/Unit 4b</a:t>
            </a:r>
            <a:endParaRPr lang="en-US" dirty="0" smtClean="0">
              <a:ea typeface="ＭＳ Ｐゴシック"/>
              <a:cs typeface="ＭＳ Ｐゴシック"/>
            </a:endParaRPr>
          </a:p>
        </p:txBody>
      </p:sp>
      <p:sp>
        <p:nvSpPr>
          <p:cNvPr id="25602" name="Footer Placeholder 4"/>
          <p:cNvSpPr>
            <a:spLocks noGrp="1"/>
          </p:cNvSpPr>
          <p:nvPr>
            <p:ph type="ftr" sz="quarter" idx="11"/>
          </p:nvPr>
        </p:nvSpPr>
        <p:spPr>
          <a:noFill/>
        </p:spPr>
        <p:txBody>
          <a:bodyPr/>
          <a:lstStyle/>
          <a:p>
            <a:r>
              <a:rPr lang="en-US" smtClean="0">
                <a:ea typeface="ＭＳ Ｐゴシック"/>
                <a:cs typeface="ＭＳ Ｐゴシック"/>
              </a:rPr>
              <a:t>Health IT Workforce Curriculum                   Version 1.0/Fall 2010</a:t>
            </a:r>
            <a:endParaRPr lang="en-US" dirty="0" smtClean="0">
              <a:ea typeface="ＭＳ Ｐゴシック"/>
              <a:cs typeface="ＭＳ Ｐゴシック"/>
            </a:endParaRPr>
          </a:p>
        </p:txBody>
      </p:sp>
      <p:sp>
        <p:nvSpPr>
          <p:cNvPr id="25603" name="Slide Number Placeholder 5"/>
          <p:cNvSpPr>
            <a:spLocks noGrp="1"/>
          </p:cNvSpPr>
          <p:nvPr>
            <p:ph type="sldNum" sz="quarter" idx="12"/>
          </p:nvPr>
        </p:nvSpPr>
        <p:spPr>
          <a:noFill/>
        </p:spPr>
        <p:txBody>
          <a:bodyPr/>
          <a:lstStyle/>
          <a:p>
            <a:fld id="{98AAD974-EBD8-4470-854E-CEB14D643DF9}" type="slidenum">
              <a:rPr lang="en-US" smtClean="0">
                <a:ea typeface="ＭＳ Ｐゴシック"/>
                <a:cs typeface="ＭＳ Ｐゴシック"/>
              </a:rPr>
              <a:pPr/>
              <a:t>6</a:t>
            </a:fld>
            <a:endParaRPr lang="en-US" dirty="0" smtClean="0">
              <a:ea typeface="ＭＳ Ｐゴシック"/>
              <a:cs typeface="ＭＳ Ｐゴシック"/>
            </a:endParaRPr>
          </a:p>
        </p:txBody>
      </p:sp>
      <p:sp>
        <p:nvSpPr>
          <p:cNvPr id="25604" name="Rectangle 2"/>
          <p:cNvSpPr>
            <a:spLocks noGrp="1" noChangeArrowheads="1"/>
          </p:cNvSpPr>
          <p:nvPr>
            <p:ph type="title"/>
          </p:nvPr>
        </p:nvSpPr>
        <p:spPr/>
        <p:txBody>
          <a:bodyPr/>
          <a:lstStyle/>
          <a:p>
            <a:pPr eaLnBrk="1" hangingPunct="1"/>
            <a:r>
              <a:rPr lang="en-US" dirty="0" smtClean="0">
                <a:ea typeface="ＭＳ Ｐゴシック"/>
                <a:cs typeface="ＭＳ Ｐゴシック"/>
              </a:rPr>
              <a:t>Functions of Nonverbal Communication</a:t>
            </a:r>
          </a:p>
        </p:txBody>
      </p:sp>
      <p:sp>
        <p:nvSpPr>
          <p:cNvPr id="25605" name="Rectangle 3"/>
          <p:cNvSpPr>
            <a:spLocks noGrp="1" noChangeArrowheads="1"/>
          </p:cNvSpPr>
          <p:nvPr>
            <p:ph type="body" idx="1"/>
          </p:nvPr>
        </p:nvSpPr>
        <p:spPr/>
        <p:txBody>
          <a:bodyPr/>
          <a:lstStyle/>
          <a:p>
            <a:pPr eaLnBrk="1" hangingPunct="1"/>
            <a:r>
              <a:rPr lang="en-US" dirty="0" smtClean="0">
                <a:ea typeface="ＭＳ Ｐゴシック"/>
                <a:cs typeface="ＭＳ Ｐゴシック"/>
              </a:rPr>
              <a:t>At any time during an interaction, one or several of the following functions may occur:</a:t>
            </a:r>
          </a:p>
          <a:p>
            <a:pPr lvl="1" eaLnBrk="1" hangingPunct="1"/>
            <a:r>
              <a:rPr lang="en-US" dirty="0" smtClean="0">
                <a:ea typeface="ＭＳ Ｐゴシック"/>
              </a:rPr>
              <a:t>Expression of feelings and emotions</a:t>
            </a:r>
          </a:p>
          <a:p>
            <a:pPr lvl="1" eaLnBrk="1" hangingPunct="1"/>
            <a:r>
              <a:rPr lang="en-US" dirty="0" smtClean="0">
                <a:ea typeface="ＭＳ Ｐゴシック"/>
              </a:rPr>
              <a:t>Regulation of interaction</a:t>
            </a:r>
          </a:p>
          <a:p>
            <a:pPr lvl="1" eaLnBrk="1" hangingPunct="1"/>
            <a:r>
              <a:rPr lang="en-US" dirty="0" smtClean="0">
                <a:ea typeface="ＭＳ Ｐゴシック"/>
              </a:rPr>
              <a:t>Validation of verbal messages</a:t>
            </a:r>
          </a:p>
          <a:p>
            <a:pPr lvl="1" eaLnBrk="1" hangingPunct="1"/>
            <a:r>
              <a:rPr lang="en-US" dirty="0" smtClean="0">
                <a:ea typeface="ＭＳ Ｐゴシック"/>
              </a:rPr>
              <a:t>Maintenance of self-image</a:t>
            </a:r>
          </a:p>
          <a:p>
            <a:pPr lvl="1" eaLnBrk="1" hangingPunct="1"/>
            <a:r>
              <a:rPr lang="en-US" dirty="0" smtClean="0">
                <a:ea typeface="ＭＳ Ｐゴシック"/>
              </a:rPr>
              <a:t>Maintenance of relationships</a:t>
            </a:r>
          </a:p>
          <a:p>
            <a:pPr lvl="1" eaLnBrk="1" hangingPunct="1"/>
            <a:endParaRPr lang="en-US" dirty="0" smtClean="0">
              <a:ea typeface="ＭＳ Ｐゴシック"/>
            </a:endParaRPr>
          </a:p>
        </p:txBody>
      </p:sp>
    </p:spTree>
    <p:custDataLst>
      <p:tags r:id="rId1"/>
    </p:custDataLst>
  </p:cSld>
  <p:clrMapOvr>
    <a:masterClrMapping/>
  </p:clrMapOvr>
  <p:transition advTm="333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3"/>
          <p:cNvSpPr>
            <a:spLocks noGrp="1"/>
          </p:cNvSpPr>
          <p:nvPr>
            <p:ph type="dt" sz="quarter" idx="10"/>
          </p:nvPr>
        </p:nvSpPr>
        <p:spPr>
          <a:noFill/>
        </p:spPr>
        <p:txBody>
          <a:bodyPr/>
          <a:lstStyle/>
          <a:p>
            <a:r>
              <a:rPr lang="en-US" smtClean="0">
                <a:ea typeface="ＭＳ Ｐゴシック"/>
                <a:cs typeface="ＭＳ Ｐゴシック"/>
              </a:rPr>
              <a:t>Component 16/Unit 4b</a:t>
            </a:r>
            <a:endParaRPr lang="en-US" dirty="0" smtClean="0">
              <a:ea typeface="ＭＳ Ｐゴシック"/>
              <a:cs typeface="ＭＳ Ｐゴシック"/>
            </a:endParaRPr>
          </a:p>
        </p:txBody>
      </p:sp>
      <p:sp>
        <p:nvSpPr>
          <p:cNvPr id="25602" name="Footer Placeholder 4"/>
          <p:cNvSpPr>
            <a:spLocks noGrp="1"/>
          </p:cNvSpPr>
          <p:nvPr>
            <p:ph type="ftr" sz="quarter" idx="11"/>
          </p:nvPr>
        </p:nvSpPr>
        <p:spPr>
          <a:noFill/>
        </p:spPr>
        <p:txBody>
          <a:bodyPr/>
          <a:lstStyle/>
          <a:p>
            <a:r>
              <a:rPr lang="en-US" smtClean="0">
                <a:ea typeface="ＭＳ Ｐゴシック"/>
                <a:cs typeface="ＭＳ Ｐゴシック"/>
              </a:rPr>
              <a:t>Health IT Workforce Curriculum                   Version 1.0/Fall 2010</a:t>
            </a:r>
            <a:endParaRPr lang="en-US" dirty="0" smtClean="0">
              <a:ea typeface="ＭＳ Ｐゴシック"/>
              <a:cs typeface="ＭＳ Ｐゴシック"/>
            </a:endParaRPr>
          </a:p>
        </p:txBody>
      </p:sp>
      <p:sp>
        <p:nvSpPr>
          <p:cNvPr id="25603" name="Slide Number Placeholder 5"/>
          <p:cNvSpPr>
            <a:spLocks noGrp="1"/>
          </p:cNvSpPr>
          <p:nvPr>
            <p:ph type="sldNum" sz="quarter" idx="12"/>
          </p:nvPr>
        </p:nvSpPr>
        <p:spPr>
          <a:noFill/>
        </p:spPr>
        <p:txBody>
          <a:bodyPr/>
          <a:lstStyle/>
          <a:p>
            <a:fld id="{98AAD974-EBD8-4470-854E-CEB14D643DF9}" type="slidenum">
              <a:rPr lang="en-US" smtClean="0">
                <a:ea typeface="ＭＳ Ｐゴシック"/>
                <a:cs typeface="ＭＳ Ｐゴシック"/>
              </a:rPr>
              <a:pPr/>
              <a:t>7</a:t>
            </a:fld>
            <a:endParaRPr lang="en-US" dirty="0" smtClean="0">
              <a:ea typeface="ＭＳ Ｐゴシック"/>
              <a:cs typeface="ＭＳ Ｐゴシック"/>
            </a:endParaRPr>
          </a:p>
        </p:txBody>
      </p:sp>
      <p:sp>
        <p:nvSpPr>
          <p:cNvPr id="25604" name="Rectangle 2"/>
          <p:cNvSpPr>
            <a:spLocks noGrp="1" noChangeArrowheads="1"/>
          </p:cNvSpPr>
          <p:nvPr>
            <p:ph type="title"/>
          </p:nvPr>
        </p:nvSpPr>
        <p:spPr/>
        <p:txBody>
          <a:bodyPr/>
          <a:lstStyle/>
          <a:p>
            <a:pPr eaLnBrk="1" hangingPunct="1"/>
            <a:r>
              <a:rPr lang="en-US" dirty="0" smtClean="0">
                <a:ea typeface="ＭＳ Ｐゴシック"/>
                <a:cs typeface="ＭＳ Ｐゴシック"/>
              </a:rPr>
              <a:t>Functions of Nonverbal Communication</a:t>
            </a:r>
          </a:p>
        </p:txBody>
      </p:sp>
      <p:sp>
        <p:nvSpPr>
          <p:cNvPr id="25605" name="Rectangle 3"/>
          <p:cNvSpPr>
            <a:spLocks noGrp="1" noChangeArrowheads="1"/>
          </p:cNvSpPr>
          <p:nvPr>
            <p:ph type="body" idx="1"/>
          </p:nvPr>
        </p:nvSpPr>
        <p:spPr/>
        <p:txBody>
          <a:bodyPr/>
          <a:lstStyle/>
          <a:p>
            <a:pPr eaLnBrk="1" hangingPunct="1"/>
            <a:r>
              <a:rPr lang="en-US" dirty="0" smtClean="0">
                <a:ea typeface="ＭＳ Ｐゴシック"/>
                <a:cs typeface="ＭＳ Ｐゴシック"/>
              </a:rPr>
              <a:t>At any time during an interaction, one or several of the following functions may occur:</a:t>
            </a:r>
          </a:p>
          <a:p>
            <a:pPr lvl="1" eaLnBrk="1" hangingPunct="1"/>
            <a:r>
              <a:rPr lang="en-US" b="1" dirty="0" smtClean="0">
                <a:ea typeface="ＭＳ Ｐゴシック"/>
              </a:rPr>
              <a:t>Expression of feelings and emotions</a:t>
            </a:r>
          </a:p>
          <a:p>
            <a:pPr lvl="1" eaLnBrk="1" hangingPunct="1"/>
            <a:r>
              <a:rPr lang="en-US" dirty="0" smtClean="0">
                <a:ea typeface="ＭＳ Ｐゴシック"/>
              </a:rPr>
              <a:t>Regulation of interaction</a:t>
            </a:r>
          </a:p>
          <a:p>
            <a:pPr lvl="1" eaLnBrk="1" hangingPunct="1"/>
            <a:r>
              <a:rPr lang="en-US" dirty="0" smtClean="0">
                <a:ea typeface="ＭＳ Ｐゴシック"/>
              </a:rPr>
              <a:t>Validation of verbal messages</a:t>
            </a:r>
          </a:p>
          <a:p>
            <a:pPr lvl="1" eaLnBrk="1" hangingPunct="1"/>
            <a:r>
              <a:rPr lang="en-US" dirty="0" smtClean="0">
                <a:ea typeface="ＭＳ Ｐゴシック"/>
              </a:rPr>
              <a:t>Maintenance of self-image</a:t>
            </a:r>
          </a:p>
          <a:p>
            <a:pPr lvl="1" eaLnBrk="1" hangingPunct="1"/>
            <a:r>
              <a:rPr lang="en-US" dirty="0" smtClean="0">
                <a:ea typeface="ＭＳ Ｐゴシック"/>
              </a:rPr>
              <a:t>Maintenance of relationships</a:t>
            </a:r>
          </a:p>
          <a:p>
            <a:pPr lvl="1" eaLnBrk="1" hangingPunct="1"/>
            <a:endParaRPr lang="en-US" dirty="0" smtClean="0">
              <a:ea typeface="ＭＳ Ｐゴシック"/>
            </a:endParaRPr>
          </a:p>
        </p:txBody>
      </p:sp>
    </p:spTree>
    <p:custDataLst>
      <p:tags r:id="rId1"/>
    </p:custDataLst>
  </p:cSld>
  <p:clrMapOvr>
    <a:masterClrMapping/>
  </p:clrMapOvr>
  <p:transition advTm="1596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dirty="0" smtClean="0">
                <a:ea typeface="ＭＳ Ｐゴシック"/>
                <a:cs typeface="ＭＳ Ｐゴシック"/>
              </a:rPr>
              <a:t>Functions of Nonverbal Communication</a:t>
            </a:r>
          </a:p>
        </p:txBody>
      </p:sp>
      <p:sp>
        <p:nvSpPr>
          <p:cNvPr id="27650" name="Content Placeholder 2"/>
          <p:cNvSpPr>
            <a:spLocks noGrp="1"/>
          </p:cNvSpPr>
          <p:nvPr>
            <p:ph idx="1"/>
          </p:nvPr>
        </p:nvSpPr>
        <p:spPr/>
        <p:txBody>
          <a:bodyPr/>
          <a:lstStyle/>
          <a:p>
            <a:pPr eaLnBrk="1" hangingPunct="1"/>
            <a:r>
              <a:rPr lang="en-US" dirty="0" smtClean="0">
                <a:ea typeface="ＭＳ Ｐゴシック"/>
                <a:cs typeface="ＭＳ Ｐゴシック"/>
              </a:rPr>
              <a:t>At any time during an interaction, one or several of the following functions may occur:</a:t>
            </a:r>
          </a:p>
          <a:p>
            <a:pPr lvl="1" eaLnBrk="1" hangingPunct="1"/>
            <a:r>
              <a:rPr lang="en-US" dirty="0" smtClean="0">
                <a:ea typeface="ＭＳ Ｐゴシック"/>
              </a:rPr>
              <a:t>Expression of feelings and emotions</a:t>
            </a:r>
          </a:p>
          <a:p>
            <a:pPr lvl="1" eaLnBrk="1" hangingPunct="1"/>
            <a:r>
              <a:rPr lang="en-US" b="1" dirty="0" smtClean="0">
                <a:ea typeface="ＭＳ Ｐゴシック"/>
              </a:rPr>
              <a:t>Regulation of interaction</a:t>
            </a:r>
          </a:p>
          <a:p>
            <a:pPr lvl="1" eaLnBrk="1" hangingPunct="1"/>
            <a:r>
              <a:rPr lang="en-US" dirty="0" smtClean="0">
                <a:ea typeface="ＭＳ Ｐゴシック"/>
              </a:rPr>
              <a:t>Validation of verbal messages</a:t>
            </a:r>
          </a:p>
          <a:p>
            <a:pPr lvl="1" eaLnBrk="1" hangingPunct="1"/>
            <a:r>
              <a:rPr lang="en-US" dirty="0" smtClean="0">
                <a:ea typeface="ＭＳ Ｐゴシック"/>
              </a:rPr>
              <a:t>Maintenance of self-image</a:t>
            </a:r>
          </a:p>
          <a:p>
            <a:pPr lvl="1" eaLnBrk="1" hangingPunct="1"/>
            <a:r>
              <a:rPr lang="en-US" dirty="0" smtClean="0">
                <a:ea typeface="ＭＳ Ｐゴシック"/>
              </a:rPr>
              <a:t>Maintenance of relationships</a:t>
            </a:r>
          </a:p>
          <a:p>
            <a:pPr eaLnBrk="1" hangingPunct="1"/>
            <a:endParaRPr lang="en-US" dirty="0" smtClean="0">
              <a:ea typeface="ＭＳ Ｐゴシック"/>
              <a:cs typeface="ＭＳ Ｐゴシック"/>
            </a:endParaRPr>
          </a:p>
        </p:txBody>
      </p:sp>
      <p:sp>
        <p:nvSpPr>
          <p:cNvPr id="4" name="Date Placeholder 3"/>
          <p:cNvSpPr>
            <a:spLocks noGrp="1"/>
          </p:cNvSpPr>
          <p:nvPr>
            <p:ph type="dt" sz="quarter" idx="10"/>
          </p:nvPr>
        </p:nvSpPr>
        <p:spPr/>
        <p:txBody>
          <a:bodyPr/>
          <a:lstStyle/>
          <a:p>
            <a:pPr>
              <a:defRPr/>
            </a:pPr>
            <a:r>
              <a:rPr lang="en-US" smtClean="0"/>
              <a:t>Component 16/Unit 4b</a:t>
            </a:r>
            <a:endParaRPr lang="en-US" dirty="0"/>
          </a:p>
        </p:txBody>
      </p:sp>
      <p:sp>
        <p:nvSpPr>
          <p:cNvPr id="5" name="Footer Placeholder 4"/>
          <p:cNvSpPr>
            <a:spLocks noGrp="1"/>
          </p:cNvSpPr>
          <p:nvPr>
            <p:ph type="ftr" sz="quarter" idx="11"/>
          </p:nvPr>
        </p:nvSpPr>
        <p:spPr/>
        <p:txBody>
          <a:bodyPr/>
          <a:lstStyle/>
          <a:p>
            <a:pPr>
              <a:defRPr/>
            </a:pPr>
            <a:r>
              <a:rPr lang="en-US" smtClean="0"/>
              <a:t>Health IT Workforce Curriculum                   Version 1.0/Fall 2010</a:t>
            </a:r>
            <a:endParaRPr lang="en-US" dirty="0"/>
          </a:p>
        </p:txBody>
      </p:sp>
      <p:sp>
        <p:nvSpPr>
          <p:cNvPr id="27653" name="Slide Number Placeholder 5"/>
          <p:cNvSpPr>
            <a:spLocks noGrp="1"/>
          </p:cNvSpPr>
          <p:nvPr>
            <p:ph type="sldNum" sz="quarter" idx="12"/>
          </p:nvPr>
        </p:nvSpPr>
        <p:spPr>
          <a:noFill/>
        </p:spPr>
        <p:txBody>
          <a:bodyPr/>
          <a:lstStyle/>
          <a:p>
            <a:fld id="{DC5BC927-203D-4B36-9D09-ABE77B9C3C50}" type="slidenum">
              <a:rPr lang="en-US" smtClean="0">
                <a:ea typeface="ＭＳ Ｐゴシック"/>
                <a:cs typeface="ＭＳ Ｐゴシック"/>
              </a:rPr>
              <a:pPr/>
              <a:t>8</a:t>
            </a:fld>
            <a:endParaRPr lang="en-US" dirty="0" smtClean="0">
              <a:ea typeface="ＭＳ Ｐゴシック"/>
              <a:cs typeface="ＭＳ Ｐゴシック"/>
            </a:endParaRPr>
          </a:p>
        </p:txBody>
      </p:sp>
    </p:spTree>
    <p:custDataLst>
      <p:tags r:id="rId1"/>
    </p:custDataLst>
  </p:cSld>
  <p:clrMapOvr>
    <a:masterClrMapping/>
  </p:clrMapOvr>
  <p:transition advTm="3705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3"/>
          <p:cNvSpPr>
            <a:spLocks noGrp="1"/>
          </p:cNvSpPr>
          <p:nvPr>
            <p:ph type="dt" sz="quarter" idx="10"/>
          </p:nvPr>
        </p:nvSpPr>
        <p:spPr>
          <a:noFill/>
        </p:spPr>
        <p:txBody>
          <a:bodyPr/>
          <a:lstStyle/>
          <a:p>
            <a:r>
              <a:rPr lang="en-US" smtClean="0">
                <a:ea typeface="ＭＳ Ｐゴシック"/>
                <a:cs typeface="ＭＳ Ｐゴシック"/>
              </a:rPr>
              <a:t>Component 16/Unit 4b</a:t>
            </a:r>
            <a:endParaRPr lang="en-US" dirty="0" smtClean="0">
              <a:ea typeface="ＭＳ Ｐゴシック"/>
              <a:cs typeface="ＭＳ Ｐゴシック"/>
            </a:endParaRPr>
          </a:p>
        </p:txBody>
      </p:sp>
      <p:sp>
        <p:nvSpPr>
          <p:cNvPr id="29698" name="Footer Placeholder 4"/>
          <p:cNvSpPr>
            <a:spLocks noGrp="1"/>
          </p:cNvSpPr>
          <p:nvPr>
            <p:ph type="ftr" sz="quarter" idx="11"/>
          </p:nvPr>
        </p:nvSpPr>
        <p:spPr>
          <a:noFill/>
        </p:spPr>
        <p:txBody>
          <a:bodyPr/>
          <a:lstStyle/>
          <a:p>
            <a:r>
              <a:rPr lang="en-US" smtClean="0">
                <a:ea typeface="ＭＳ Ｐゴシック"/>
                <a:cs typeface="ＭＳ Ｐゴシック"/>
              </a:rPr>
              <a:t>Health IT Workforce Curriculum                   Version 1.0/Fall 2010</a:t>
            </a:r>
            <a:endParaRPr lang="en-US" dirty="0" smtClean="0">
              <a:ea typeface="ＭＳ Ｐゴシック"/>
              <a:cs typeface="ＭＳ Ｐゴシック"/>
            </a:endParaRPr>
          </a:p>
        </p:txBody>
      </p:sp>
      <p:sp>
        <p:nvSpPr>
          <p:cNvPr id="29699" name="Slide Number Placeholder 5"/>
          <p:cNvSpPr>
            <a:spLocks noGrp="1"/>
          </p:cNvSpPr>
          <p:nvPr>
            <p:ph type="sldNum" sz="quarter" idx="12"/>
          </p:nvPr>
        </p:nvSpPr>
        <p:spPr>
          <a:noFill/>
        </p:spPr>
        <p:txBody>
          <a:bodyPr/>
          <a:lstStyle/>
          <a:p>
            <a:fld id="{C2035575-26EC-47D9-AA09-40EFAC0D7B57}" type="slidenum">
              <a:rPr lang="en-US" smtClean="0">
                <a:ea typeface="ＭＳ Ｐゴシック"/>
                <a:cs typeface="ＭＳ Ｐゴシック"/>
              </a:rPr>
              <a:pPr/>
              <a:t>9</a:t>
            </a:fld>
            <a:endParaRPr lang="en-US" dirty="0" smtClean="0">
              <a:ea typeface="ＭＳ Ｐゴシック"/>
              <a:cs typeface="ＭＳ Ｐゴシック"/>
            </a:endParaRPr>
          </a:p>
        </p:txBody>
      </p:sp>
      <p:sp>
        <p:nvSpPr>
          <p:cNvPr id="29700" name="Rectangle 2"/>
          <p:cNvSpPr>
            <a:spLocks noGrp="1" noChangeArrowheads="1"/>
          </p:cNvSpPr>
          <p:nvPr>
            <p:ph type="title"/>
          </p:nvPr>
        </p:nvSpPr>
        <p:spPr/>
        <p:txBody>
          <a:bodyPr/>
          <a:lstStyle/>
          <a:p>
            <a:pPr eaLnBrk="1" hangingPunct="1"/>
            <a:r>
              <a:rPr lang="en-US" dirty="0" smtClean="0">
                <a:ea typeface="ＭＳ Ｐゴシック"/>
                <a:cs typeface="ＭＳ Ｐゴシック"/>
              </a:rPr>
              <a:t>Functions of Nonverbal Communication</a:t>
            </a:r>
          </a:p>
        </p:txBody>
      </p:sp>
      <p:sp>
        <p:nvSpPr>
          <p:cNvPr id="29701" name="Rectangle 3"/>
          <p:cNvSpPr>
            <a:spLocks noGrp="1" noChangeArrowheads="1"/>
          </p:cNvSpPr>
          <p:nvPr>
            <p:ph type="body" idx="1"/>
          </p:nvPr>
        </p:nvSpPr>
        <p:spPr/>
        <p:txBody>
          <a:bodyPr/>
          <a:lstStyle/>
          <a:p>
            <a:pPr eaLnBrk="1" hangingPunct="1"/>
            <a:r>
              <a:rPr lang="en-US" dirty="0" smtClean="0">
                <a:ea typeface="ＭＳ Ｐゴシック"/>
                <a:cs typeface="ＭＳ Ｐゴシック"/>
              </a:rPr>
              <a:t>At any time during an interaction, one or several of the following functions may occur:</a:t>
            </a:r>
          </a:p>
          <a:p>
            <a:pPr lvl="1" eaLnBrk="1" hangingPunct="1"/>
            <a:r>
              <a:rPr lang="en-US" dirty="0" smtClean="0">
                <a:ea typeface="ＭＳ Ｐゴシック"/>
              </a:rPr>
              <a:t>Expression of feelings and emotions</a:t>
            </a:r>
          </a:p>
          <a:p>
            <a:pPr lvl="1" eaLnBrk="1" hangingPunct="1"/>
            <a:r>
              <a:rPr lang="en-US" dirty="0" smtClean="0">
                <a:ea typeface="ＭＳ Ｐゴシック"/>
              </a:rPr>
              <a:t>Regulation of interaction</a:t>
            </a:r>
          </a:p>
          <a:p>
            <a:pPr lvl="1" eaLnBrk="1" hangingPunct="1"/>
            <a:r>
              <a:rPr lang="en-US" b="1" dirty="0" smtClean="0">
                <a:ea typeface="ＭＳ Ｐゴシック"/>
              </a:rPr>
              <a:t>Validation of verbal messages</a:t>
            </a:r>
          </a:p>
          <a:p>
            <a:pPr lvl="1" eaLnBrk="1" hangingPunct="1"/>
            <a:r>
              <a:rPr lang="en-US" dirty="0" smtClean="0">
                <a:ea typeface="ＭＳ Ｐゴシック"/>
              </a:rPr>
              <a:t>Maintenance of self-image</a:t>
            </a:r>
          </a:p>
          <a:p>
            <a:pPr lvl="1" eaLnBrk="1" hangingPunct="1"/>
            <a:r>
              <a:rPr lang="en-US" dirty="0" smtClean="0">
                <a:ea typeface="ＭＳ Ｐゴシック"/>
              </a:rPr>
              <a:t>Maintenance of relationships</a:t>
            </a:r>
          </a:p>
          <a:p>
            <a:pPr lvl="1" eaLnBrk="1" hangingPunct="1"/>
            <a:endParaRPr lang="en-US" dirty="0" smtClean="0">
              <a:ea typeface="ＭＳ Ｐゴシック"/>
            </a:endParaRPr>
          </a:p>
        </p:txBody>
      </p:sp>
    </p:spTree>
    <p:custDataLst>
      <p:tags r:id="rId1"/>
    </p:custDataLst>
  </p:cSld>
  <p:clrMapOvr>
    <a:masterClrMapping/>
  </p:clrMapOvr>
  <p:transition advTm="2775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5PHOTO" val=""/>
  <p:tag name="MMPROD_5LOGO" val=""/>
  <p:tag name="MMPROD_NEXTUNIQUEID" val="10009"/>
  <p:tag name="MMPROD_THEME_BG_IMAGE" val=""/>
  <p:tag name="MMPROD_10003PHOTO" val=""/>
  <p:tag name="MMPROD_10003LOGO" val=""/>
  <p:tag name="MMPROD_UIDATA" val="&lt;database version=&quot;7.0&quot;&gt;&lt;object type=&quot;1&quot; unique_id=&quot;10001&quot;&gt;&lt;property id=&quot;20141&quot; value=&quot;Key Elements of Effective Communication - Lesson 2&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193&quot; value=&quot;-1&quot;/&gt;&lt;property id=&quot;20224&quot; value=&quot;C:\Documents and Settings\dmurphy\Desktop\Beth Elias Comp 16 Final\comp16_unit4_lecture2\Completed&quot;/&gt;&lt;property id=&quot;20250&quot; value=&quot;0&quot;/&gt;&lt;property id=&quot;20251&quot; value=&quot;1&quot;/&gt;&lt;property id=&quot;20259&quot; value=&quot;0&quot;/&gt;&lt;object type=&quot;4&quot; unique_id=&quot;10002&quot;&gt;&lt;object type=&quot;5&quot; unique_id=&quot;10003&quot;&gt;&lt;property id=&quot;20149&quot; value=&quot;Key Elements of Effective Communication - Lesson 2&quot;/&gt;&lt;/object&gt;&lt;/object&gt;&lt;object type=&quot;8&quot; unique_id=&quot;10004&quot;&gt;&lt;/object&gt;&lt;object type=&quot;2&quot; unique_id=&quot;10005&quot;&gt;&lt;object type=&quot;3&quot; unique_id=&quot;10006&quot;&gt;&lt;property id=&quot;20148&quot; value=&quot;5&quot;/&gt;&lt;property id=&quot;20300&quot; value=&quot;Slide 1 - &amp;quot;Professionalism/Customer Service in the Health Environment&amp;quot;&quot;/&gt;&lt;property id=&quot;20302&quot; value=&quot;0&quot;/&gt;&lt;property id=&quot;20303&quot; value=&quot;Key Elements of Effective Communication - Lesson 2&quot;/&gt;&lt;property id=&quot;20307&quot; value=&quot;256&quot;/&gt;&lt;property id=&quot;20309&quot; value=&quot;10003&quot;/&gt;&lt;property id=&quot;20312&quot; value=&quot;0&quot;/&gt;&lt;/object&gt;&lt;object type=&quot;3&quot; unique_id=&quot;10007&quot;&gt;&lt;property id=&quot;20148&quot; value=&quot;5&quot;/&gt;&lt;property id=&quot;20300&quot; value=&quot;Slide 2 - &amp;quot;Objectives&amp;quot;&quot;/&gt;&lt;property id=&quot;20302&quot; value=&quot;0&quot;/&gt;&lt;property id=&quot;20303&quot; value=&quot;Key Elements of Effective Communication - Lesson 2&quot;/&gt;&lt;property id=&quot;20307&quot; value=&quot;279&quot;/&gt;&lt;property id=&quot;20309&quot; value=&quot;10003&quot;/&gt;&lt;property id=&quot;20312&quot; value=&quot;0&quot;/&gt;&lt;/object&gt;&lt;object type=&quot;3&quot; unique_id=&quot;10008&quot;&gt;&lt;property id=&quot;20148&quot; value=&quot;5&quot;/&gt;&lt;property id=&quot;20300&quot; value=&quot;Slide 3 - &amp;quot;Definition&amp;quot;&quot;/&gt;&lt;property id=&quot;20302&quot; value=&quot;0&quot;/&gt;&lt;property id=&quot;20303&quot; value=&quot;Key Elements of Effective Communication - Lesson 2&quot;/&gt;&lt;property id=&quot;20307&quot; value=&quot;260&quot;/&gt;&lt;property id=&quot;20309&quot; value=&quot;10003&quot;/&gt;&lt;property id=&quot;20312&quot; value=&quot;0&quot;/&gt;&lt;/object&gt;&lt;object type=&quot;3&quot; unique_id=&quot;10009&quot;&gt;&lt;property id=&quot;20148&quot; value=&quot;5&quot;/&gt;&lt;property id=&quot;20300&quot; value=&quot;Slide 4 - &amp;quot;Nonverbal Communication&amp;quot;&quot;/&gt;&lt;property id=&quot;20302&quot; value=&quot;0&quot;/&gt;&lt;property id=&quot;20303&quot; value=&quot;Key Elements of Effective Communication - Lesson 2&quot;/&gt;&lt;property id=&quot;20307&quot; value=&quot;261&quot;/&gt;&lt;property id=&quot;20309&quot; value=&quot;10003&quot;/&gt;&lt;property id=&quot;20312&quot; value=&quot;0&quot;/&gt;&lt;/object&gt;&lt;object type=&quot;3&quot; unique_id=&quot;10010&quot;&gt;&lt;property id=&quot;20148&quot; value=&quot;5&quot;/&gt;&lt;property id=&quot;20300&quot; value=&quot;Slide 5 - &amp;quot;Importance  &amp;quot;&quot;/&gt;&lt;property id=&quot;20302&quot; value=&quot;0&quot;/&gt;&lt;property id=&quot;20303&quot; value=&quot;Key Elements of Effective Communication - Lesson 2&quot;/&gt;&lt;property id=&quot;20307&quot; value=&quot;288&quot;/&gt;&lt;property id=&quot;20309&quot; value=&quot;10003&quot;/&gt;&lt;property id=&quot;20312&quot; value=&quot;0&quot;/&gt;&lt;/object&gt;&lt;object type=&quot;3&quot; unique_id=&quot;10011&quot;&gt;&lt;property id=&quot;20148&quot; value=&quot;5&quot;/&gt;&lt;property id=&quot;20300&quot; value=&quot;Slide 6 - &amp;quot;Functions of Nonverbal Communication&amp;quot;&quot;/&gt;&lt;property id=&quot;20302&quot; value=&quot;0&quot;/&gt;&lt;property id=&quot;20303&quot; value=&quot;Key Elements of Effective Communication - Lesson 2&quot;/&gt;&lt;property id=&quot;20307&quot; value=&quot;303&quot;/&gt;&lt;property id=&quot;20309&quot; value=&quot;10003&quot;/&gt;&lt;property id=&quot;20312&quot; value=&quot;0&quot;/&gt;&lt;/object&gt;&lt;object type=&quot;3&quot; unique_id=&quot;10012&quot;&gt;&lt;property id=&quot;20148&quot; value=&quot;5&quot;/&gt;&lt;property id=&quot;20300&quot; value=&quot;Slide 7 - &amp;quot;Functions of Nonverbal Communication&amp;quot;&quot;/&gt;&lt;property id=&quot;20302&quot; value=&quot;0&quot;/&gt;&lt;property id=&quot;20303&quot; value=&quot;Key Elements of Effective Communication - Lesson 2&quot;/&gt;&lt;property id=&quot;20307&quot; value=&quot;262&quot;/&gt;&lt;property id=&quot;20309&quot; value=&quot;10003&quot;/&gt;&lt;property id=&quot;20312&quot; value=&quot;0&quot;/&gt;&lt;/object&gt;&lt;object type=&quot;3&quot; unique_id=&quot;10013&quot;&gt;&lt;property id=&quot;20148&quot; value=&quot;5&quot;/&gt;&lt;property id=&quot;20300&quot; value=&quot;Slide 8 - &amp;quot;Functions of Nonverbal Communication&amp;quot;&quot;/&gt;&lt;property id=&quot;20302&quot; value=&quot;0&quot;/&gt;&lt;property id=&quot;20303&quot; value=&quot;Key Elements of Effective Communication - Lesson 2&quot;/&gt;&lt;property id=&quot;20307&quot; value=&quot;280&quot;/&gt;&lt;property id=&quot;20309&quot; value=&quot;10003&quot;/&gt;&lt;property id=&quot;20312&quot; value=&quot;0&quot;/&gt;&lt;/object&gt;&lt;object type=&quot;3&quot; unique_id=&quot;10014&quot;&gt;&lt;property id=&quot;20148&quot; value=&quot;5&quot;/&gt;&lt;property id=&quot;20300&quot; value=&quot;Slide 9 - &amp;quot;Functions of Nonverbal Communication&amp;quot;&quot;/&gt;&lt;property id=&quot;20302&quot; value=&quot;0&quot;/&gt;&lt;property id=&quot;20303&quot; value=&quot;Key Elements of Effective Communication - Lesson 2&quot;/&gt;&lt;property id=&quot;20307&quot; value=&quot;263&quot;/&gt;&lt;property id=&quot;20309&quot; value=&quot;10003&quot;/&gt;&lt;property id=&quot;20312&quot; value=&quot;0&quot;/&gt;&lt;/object&gt;&lt;object type=&quot;3&quot; unique_id=&quot;10015&quot;&gt;&lt;property id=&quot;20148&quot; value=&quot;5&quot;/&gt;&lt;property id=&quot;20300&quot; value=&quot;Slide 10 - &amp;quot;Functions of Nonverbal Communication&amp;quot;&quot;/&gt;&lt;property id=&quot;20302&quot; value=&quot;0&quot;/&gt;&lt;property id=&quot;20303&quot; value=&quot;Key Elements of Effective Communication - Lesson 2&quot;/&gt;&lt;property id=&quot;20307&quot; value=&quot;281&quot;/&gt;&lt;property id=&quot;20309&quot; value=&quot;10003&quot;/&gt;&lt;property id=&quot;20312&quot; value=&quot;0&quot;/&gt;&lt;/object&gt;&lt;object type=&quot;3&quot; unique_id=&quot;10016&quot;&gt;&lt;property id=&quot;20148&quot; value=&quot;5&quot;/&gt;&lt;property id=&quot;20300&quot; value=&quot;Slide 11 - &amp;quot;Functions of Nonverbal Communication&amp;quot;&quot;/&gt;&lt;property id=&quot;20302&quot; value=&quot;0&quot;/&gt;&lt;property id=&quot;20303&quot; value=&quot;Key Elements of Effective Communication - Lesson 2&quot;/&gt;&lt;property id=&quot;20307&quot; value=&quot;282&quot;/&gt;&lt;property id=&quot;20309&quot; value=&quot;10003&quot;/&gt;&lt;property id=&quot;20312&quot; value=&quot;0&quot;/&gt;&lt;/object&gt;&lt;object type=&quot;3&quot; unique_id=&quot;10017&quot;&gt;&lt;property id=&quot;20148&quot; value=&quot;5&quot;/&gt;&lt;property id=&quot;20300&quot; value=&quot;Slide 12 - &amp;quot;Dimensions of Nonverbal Communication&amp;quot;&quot;/&gt;&lt;property id=&quot;20302&quot; value=&quot;0&quot;/&gt;&lt;property id=&quot;20303&quot; value=&quot;Key Elements of Effective Communication - Lesson 2&quot;/&gt;&lt;property id=&quot;20307&quot; value=&quot;300&quot;/&gt;&lt;property id=&quot;20309&quot; value=&quot;10003&quot;/&gt;&lt;property id=&quot;20312&quot; value=&quot;0&quot;/&gt;&lt;/object&gt;&lt;object type=&quot;3&quot; unique_id=&quot;10018&quot;&gt;&lt;property id=&quot;20148&quot; value=&quot;5&quot;/&gt;&lt;property id=&quot;20300&quot; value=&quot;Slide 13 - &amp;quot;Dimensions of Nonverbal Communication&amp;quot;&quot;/&gt;&lt;property id=&quot;20302&quot; value=&quot;0&quot;/&gt;&lt;property id=&quot;20303&quot; value=&quot;Key Elements of Effective Communication - Lesson 2&quot;/&gt;&lt;property id=&quot;20307&quot; value=&quot;301&quot;/&gt;&lt;property id=&quot;20309&quot; value=&quot;10003&quot;/&gt;&lt;property id=&quot;20312&quot; value=&quot;0&quot;/&gt;&lt;/object&gt;&lt;object type=&quot;3&quot; unique_id=&quot;10019&quot;&gt;&lt;property id=&quot;20148&quot; value=&quot;5&quot;/&gt;&lt;property id=&quot;20300&quot; value=&quot;Slide 14 - &amp;quot;Components of Kinesics&amp;quot;&quot;/&gt;&lt;property id=&quot;20302&quot; value=&quot;0&quot;/&gt;&lt;property id=&quot;20303&quot; value=&quot;Key Elements of Effective Communication - Lesson 2&quot;/&gt;&lt;property id=&quot;20307&quot; value=&quot;289&quot;/&gt;&lt;property id=&quot;20309&quot; value=&quot;10003&quot;/&gt;&lt;property id=&quot;20312&quot; value=&quot;0&quot;/&gt;&lt;/object&gt;&lt;object type=&quot;3&quot; unique_id=&quot;10020&quot;&gt;&lt;property id=&quot;20148&quot; value=&quot;5&quot;/&gt;&lt;property id=&quot;20300&quot; value=&quot;Slide 15 - &amp;quot;Dimensions of Nonverbal Communication&amp;quot;&quot;/&gt;&lt;property id=&quot;20302&quot; value=&quot;0&quot;/&gt;&lt;property id=&quot;20303&quot; value=&quot;Key Elements of Effective Communication - Lesson 2&quot;/&gt;&lt;property id=&quot;20307&quot; value=&quot;297&quot;/&gt;&lt;property id=&quot;20309&quot; value=&quot;10003&quot;/&gt;&lt;property id=&quot;20312&quot; value=&quot;0&quot;/&gt;&lt;/object&gt;&lt;object type=&quot;3&quot; unique_id=&quot;10021&quot;&gt;&lt;property id=&quot;20148&quot; value=&quot;5&quot;/&gt;&lt;property id=&quot;20300&quot; value=&quot;Slide 16 - &amp;quot;Components of Proxemics&amp;quot;&quot;/&gt;&lt;property id=&quot;20302&quot; value=&quot;0&quot;/&gt;&lt;property id=&quot;20303&quot; value=&quot;Key Elements of Effective Communication - Lesson 2&quot;/&gt;&lt;property id=&quot;20307&quot; value=&quot;302&quot;/&gt;&lt;property id=&quot;20309&quot; value=&quot;10003&quot;/&gt;&lt;property id=&quot;20312&quot; value=&quot;0&quot;/&gt;&lt;/object&gt;&lt;object type=&quot;3&quot; unique_id=&quot;10022&quot;&gt;&lt;property id=&quot;20148&quot; value=&quot;5&quot;/&gt;&lt;property id=&quot;20300&quot; value=&quot;Slide 17 - &amp;quot;Dimensions of Nonverbal Communication&amp;quot;&quot;/&gt;&lt;property id=&quot;20302&quot; value=&quot;0&quot;/&gt;&lt;property id=&quot;20303&quot; value=&quot;Key Elements of Effective Communication - Lesson 2&quot;/&gt;&lt;property id=&quot;20307&quot; value=&quot;283&quot;/&gt;&lt;property id=&quot;20309&quot; value=&quot;10003&quot;/&gt;&lt;property id=&quot;20312&quot; value=&quot;0&quot;/&gt;&lt;/object&gt;&lt;object type=&quot;3&quot; unique_id=&quot;10023&quot;&gt;&lt;property id=&quot;20148&quot; value=&quot;5&quot;/&gt;&lt;property id=&quot;20300&quot; value=&quot;Slide 18 - &amp;quot;Dimensions of Nonverbal Communication&amp;quot;&quot;/&gt;&lt;property id=&quot;20302&quot; value=&quot;0&quot;/&gt;&lt;property id=&quot;20303&quot; value=&quot;Key Elements of Effective Communication - Lesson 2&quot;/&gt;&lt;property id=&quot;20307&quot; value=&quot;298&quot;/&gt;&lt;property id=&quot;20309&quot; value=&quot;10003&quot;/&gt;&lt;property id=&quot;20312&quot; value=&quot;0&quot;/&gt;&lt;/object&gt;&lt;object type=&quot;3&quot; unique_id=&quot;10024&quot;&gt;&lt;property id=&quot;20148&quot; value=&quot;5&quot;/&gt;&lt;property id=&quot;20300&quot; value=&quot;Slide 19 - &amp;quot;Dimensions of Nonverbal Communication&amp;quot;&quot;/&gt;&lt;property id=&quot;20302&quot; value=&quot;0&quot;/&gt;&lt;property id=&quot;20303&quot; value=&quot;Key Elements of Effective Communication - Lesson 2&quot;/&gt;&lt;property id=&quot;20307&quot; value=&quot;295&quot;/&gt;&lt;property id=&quot;20309&quot; value=&quot;10003&quot;/&gt;&lt;property id=&quot;20312&quot; value=&quot;0&quot;/&gt;&lt;/object&gt;&lt;object type=&quot;3&quot; unique_id=&quot;10025&quot;&gt;&lt;property id=&quot;20148&quot; value=&quot;5&quot;/&gt;&lt;property id=&quot;20300&quot; value=&quot;Slide 20 - &amp;quot;Vignette&amp;quot;&quot;/&gt;&lt;property id=&quot;20302&quot; value=&quot;0&quot;/&gt;&lt;property id=&quot;20303&quot; value=&quot;Key Elements of Effective Communication - Lesson 2&quot;/&gt;&lt;property id=&quot;20307&quot; value=&quot;268&quot;/&gt;&lt;property id=&quot;20309&quot; value=&quot;10003&quot;/&gt;&lt;property id=&quot;20312&quot; value=&quot;0&quot;/&gt;&lt;/object&gt;&lt;object type=&quot;3&quot; unique_id=&quot;10026&quot;&gt;&lt;property id=&quot;20148&quot; value=&quot;5&quot;/&gt;&lt;property id=&quot;20300&quot; value=&quot;Slide 21 - &amp;quot;Guided Discussion Question&amp;quot;&quot;/&gt;&lt;property id=&quot;20302&quot; value=&quot;0&quot;/&gt;&lt;property id=&quot;20303&quot; value=&quot;Key Elements of Effective Communication - Lesson 2&quot;/&gt;&lt;property id=&quot;20307&quot; value=&quot;278&quot;/&gt;&lt;property id=&quot;20309&quot; value=&quot;10003&quot;/&gt;&lt;property id=&quot;20312&quot; value=&quot;0&quot;/&gt;&lt;/object&gt;&lt;object type=&quot;3&quot; unique_id=&quot;10027&quot;&gt;&lt;property id=&quot;20148&quot; value=&quot;5&quot;/&gt;&lt;property id=&quot;20300&quot; value=&quot;Slide 22 - &amp;quot;Unit 4 Lesson 2: Summary&amp;quot;&quot;/&gt;&lt;property id=&quot;20302&quot; value=&quot;0&quot;/&gt;&lt;property id=&quot;20303&quot; value=&quot;Key Elements of Effective Communication - Lesson 2&quot;/&gt;&lt;property id=&quot;20307&quot; value=&quot;259&quot;/&gt;&lt;property id=&quot;20309&quot; value=&quot;10003&quot;/&gt;&lt;property id=&quot;20312&quot; value=&quot;0&quot;/&gt;&lt;/object&gt;&lt;/object&gt;&lt;object type=&quot;10&quot; unique_id=&quot;10106&quot;&gt;&lt;object type=&quot;11&quot; unique_id=&quot;10107&quot;&gt;&lt;property id=&quot;20180&quot; value=&quot;1&quot;/&gt;&lt;property id=&quot;20181&quot; value=&quot;1&quot;/&gt;&lt;property id=&quot;20182&quot; value=&quot;0&quot;/&gt;&lt;property id=&quot;20183&quot; value=&quot;1&quot;/&gt;&lt;/object&gt;&lt;object type=&quot;12&quot; unique_id=&quot;10108&quot;&gt;&lt;/object&gt;&lt;/object&gt;&lt;/object&gt;&lt;/database&gt;"/>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MxMzEzMSIvPg0KCQk8dWljb2xvciBuYW1lPSJnbG93IiB2YWx1ZT0iMHgwMDAwMDAiLz4NCgkJPHVpY29sb3IgbmFtZT0idGV4dCIgdmFsdWU9IjB4RkZGRkZGIi8+DQoJCTx1aWNvbG9yIG5hbWU9ImxpZ2h0IiB2YWx1ZT0iMHg4Njg1NzAiLz4NCgkJPHVpY29sb3IgbmFtZT0ic2hhZG93IiB2YWx1ZT0iMHgwMDAwMDAiLz4NCgkJPHVpY29sb3IgbmFtZT0iYmFja2dyb3VuZCIgdmFsdWU9IjB4QzBDMEMwIi8+DQoJPC9jb2xvcnM+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dHJ1ZSIvPg0KCQk8dWlzaG93IG5hbWU9InByZXNlbnRlcmJpbyIgdmFsdWU9ImZhbHNlIi8+DQoJCTx1aXNob3cgbmFtZT0iY29tcGFueWxvZ28iIHZhbHVlPSJmYWxzZSIvPg0KCQk8dWlzaG93IG5hbWU9InNpZGViYXIiIHZhbHVlPSJ0cnVlIi8+DQoJCTx1aXNob3cgbmFtZT0ib3V0bGluZSIgdmFsdWU9InRydWUiLz4NCgkJPHVpc2hvdyBuYW1lPSJ0aHVtYm5haWwiIHZhbHVlPSJ0cnVlIi8+DQoJCTx1aXNob3cgbmFtZT0ibm90ZXMiIHZhbHVlPSJ0cnVlIi8+DQoJCTx1aXNob3cgbmFtZT0ic2VhcmNoIiB2YWx1ZT0idHJ1ZSIvPg0KCQk8dWlzaG93IG5hbWU9InF1aXoiIHZhbHVlPSJmYWxz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0ZXh0IG5hbWU9IkFET0JFX1BSRVNFTlRFUiIgdmFsdWU9IkhlYWx0aCBJVCBXb3JrZm9yY2UgQ3VycmljdWx1bSIv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JPGxhbmd1YWdlIGlkPSJ0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F5dCAlbiIvPg0KCQk8IS0tIHN1YnN0aXR1dGlvbjogJW4gPT0gc2xpZGUgbnVtYmVyIC0tPg0KCQk8IS0tIHN1YnN0aXR1dGlvbjogJXQgPT0gdG90YWwgc2xpZGUgY291bnQgLS0+DQoJCTx1aXRleHQgbmFtZT0iU0NSVUJCQVJTVEFUVVNfU0xJREVJTkZPIiB2YWx1ZT0iU2xheXQgJW4gLyAldCB8ICIvPg0KCQk8dWl0ZXh0IG5hbWU9IlNDUlVCQkFSU1RBVFVTX1NUT1BQRUQiIHZhbHVlPSJEdXJkdXJ1bGR1Ii8+DQoJCTx1aXRleHQgbmFtZT0iU0NSVUJCQVJTVEFUVVNfUExBWUlORyIgdmFsdWU9Ik95bmF0xLFsxLF5b3IiLz4NCgkJPHVpdGV4dCBuYW1lPSJTQ1JVQkJBUlNUQVRVU19OT0FVRElPIiB2YWx1ZT0iU2VzIFlvayIvPg0KCQk8dWl0ZXh0IG5hbWU9IlNDUlVCQkFSU1RBVFVTX1ZJRFBMQVlJTkciIHZhbHVlPSJWaWRlbyBPeW5hdMSxbMSxeW9yIi8+DQoJCTx1aXRleHQgbmFtZT0iU0NSVUJCQVJTVEFUVVNfTE9BRElORyIgdmFsdWU9IlnDvGtsZW5peW9yIi8+DQoJCTx1aXRleHQgbmFtZT0iU0NSVUJCQVJTVEFUVVNfQlVGRkVSSU5HIiB2YWx1ZT0iQXJhYmVsbGXEn2UgQWzEsW7EsXlvciIvPg0KCQk8dWl0ZXh0IG5hbWU9IlNDUlVCQkFSU1RBVFVTX1FVRVNUSU9OIiB2YWx1ZT0iU29ydXl1IFlhbsSxdGxhIi8+DQoJCTx1aXRleHQgbmFtZT0iU0NSVUJCQVJTVEFUVVNfUkVWSUVXUVVJWiIgdmFsdWU9IlPEsW5hdiDEsG5jZWxlbml5b3IiLz4NCgkJPCEtLSBzdWJzdGl0dXRpb246ICVtID09IG1pbnV0ZXMgcmVtYWluaW5nIC0tPg0KCQk8IS0tIHN1YnN0aXR1dGlvbjogJXMgPT0gc2Vjb25kcyByZW1haW5pbmcgLS0+DQoJCTx1aXRleHQgbmFtZT0iRUxBUFNFRCIgdmFsdWU9IiVtIERha2lrYSAlcyBTYW5peWUgS2FsZMSxIi8+DQoJCTx1aXRleHQgbmFtZT0iTk9URk9VTkQiIHZhbHVlPSJIZXJoYW5naSBCaXIgxZ5leSBCdWx1bm1hZMSxIi8+DQoJCTx1aXRleHQgbmFtZT0iQVRUQUNITUVOVFMiIHZhbHVlPSJFa2xlci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sSwcnRpYmF0Ii8+DQoJCTx1aXRleHQgbmFtZT0iVEFCX1FVSVoiIHZhbHVlPSJTxLFuYXYiLz4NCgkJPHVpdGV4dCBuYW1lPSJUQUJfT1VUTElORSIgdmFsdWU9IkFuYSBIYXQiLz4NCgkJPHVpdGV4dCBuYW1lPSJUQUJfVEhVTUIiIHZhbHVlPSJSZXNpbSIvPg0KCQk8dWl0ZXh0IG5hbWU9IlRBQl9OT1RFUyIgdmFsdWU9Ik5vdGxhciIvPg0KCQk8dWl0ZXh0IG5hbWU9IlRBQl9TRUFSQ0giIHZhbHVlPSJBcmEiLz4NCgkJPHVpdGV4dCBuYW1lPSJTTElERV9IRUFESU5HIiB2YWx1ZT0iU2xheXQgQmHFn2zEscSfxLEiLz4NCgkJPHVpdGV4dCBuYW1lPSJEVVJBVElPTl9IRUFESU5HIiB2YWx1ZT0iU8O8cmUiLz4NCgkJPHVpdGV4dCBuYW1lPSJTRUFSQ0hfSEVBRElORyIgdmFsdWU9Ik1ldG5pIGFyYToiLz4NCgkJPHVpdGV4dCBuYW1lPSJUSFVNQl9IRUFESU5HIiB2YWx1ZT0iU2xheXQiLz4NCgkJPHVpdGV4dCBuYW1lPSJUSFVNQl9JTkZPIiB2YWx1ZT0iU2xheXQgQmHFn2zEscSfxLEvU8O8cmVzaSIvPg0KCQk8dWl0ZXh0IG5hbWU9IkFUVEFDSE5BTUVfSEVBRElORyIgdmFsdWU9IkRvc3lhIEFkxLEiLz4NCgkJPHVpdGV4dCBuYW1lPSJBVFRBQ0hTSVpFX0hFQURJTkciIHZhbHVlPSJCb3l1dCIvPg0KCQk8dWl0ZXh0IG5hbWU9IlNMSURFX05PVEVTIiB2YWx1ZT0iU2xheXQgTm90bGFyxLEiLz4NCgkJPCEtLXF1aXogcG9kIGFuZCBtZXNzYWdlIGJveCB0ZXh0cy0tPg0KCQk8dWl0ZXh0IG5hbWU9IlFVSVpQT0RfUVVJWl9BVFRFTVBUIiB2YWx1ZT0iU8SxbmF2IERlbmVtZXNpOiIvPg0KCQk8dWl0ZXh0IG5hbWU9IlFVSVpQT0RfUVVJWl9BVFRFTVBUX1ZBTFVFIiB2YWx1ZT0iJW4vJXQiLz4NCgkJPHVpdGV4dCBuYW1lPSJRVUlaUE9EX1FVSVpfU0NPUkUiIHZhbHVlPSJQdWFuOiIvPg0KCQk8dWl0ZXh0IG5hbWU9IlFVSVpQT0RfUVVJWl9QQVNTU0NPUkUiIHZhbHVlPSJHZcOnbWUgUHVhbsSxOiIvPg0KCQk8dWl0ZXh0IG5hbWU9IlFVSVpQT0RfUVVJWl9NQVhTQ09SRSIgdmFsdWU9Ik1ha3NpbXVtIFB1YW46Ii8+DQoJCTx1aXRleHQgbmFtZT0iUVVJWlBPRF9RVUVTQVRNUFRfU1RSIiB2YWx1ZT0iRGVuZW1lOiAlbi8ldCIvPg0KCQk8dWl0ZXh0IG5hbWU9IlFVSVpQT0RfUVVFU1RZUEVfU1RSIiB2YWx1ZT0iVMO8cjogJXMiLz4NCgkJPHVpdGV4dCBuYW1lPSJRVUlaUE9EX1FVRVNUWVBFX0dSRCIgdmFsdWU9IkJhc2FtYWtsxLEiLz4NCgkJPHVpdGV4dCBuYW1lPSJRVUlaUE9EX1FVRVNUWVBFX1NWWSIgdmFsdWU9IkFua2V0Ii8+DQoJCTx1aXRleHQgbmFtZT0iUVVJWlBPRF9RVUlaQVRNUFRfSU5GIiB2YWx1ZT0iU8SxbsSxcnPEsXoiLz4NCgkJPHVpdGV4dCBuYW1lPSJRVUlaUE9EX1FVRVNBVE1QVF9JTkYiIHZhbHVlPSJTxLFuxLFyc8SxeiIvPg0KCQk8dWl0ZXh0IG5hbWU9IldBUk5JTkdNU0dfWUVTU1RSSU5HIiB2YWx1ZT0iRXZldCIvPg0KCQk8dWl0ZXh0IG5hbWU9IldBUk5JTkdNU0dfTk9TVFJJTkciIHZhbHVlPSJIYXnEsXIiLz4NCgkJPHVpdGV4dCBuYW1lPSJXQVJOSU5HTVNHX1RJVExFU1RSSU5HIiB2YWx1ZT0iU8SxbmF2IEdlemlubWUgVXlhcsSxc8SxIi8+DQoJCTx1aXRleHQgbmFtZT0iV0FSTklOR01TR19NU0dTVFJJTkciIHZhbHVlPSJCdSBTxLFuYXZkYSBkZW5lbm1lbWnFnyBzb3J1bGFyIHZhci4mI3hBOyYjeEE7RXZldCBzZcOnZW5lxJ9pbmkgdMSxa2xhdMSxcnNhbsSxeiBTxLFuYXZkYW4gw6fEsWthY2Frc8SxbsSxei4gU8SxbmF2YSBkZXZhbSBldG1layBpw6dpbiBIYXnEsXIgc2XDp2VuZcSfaW5pIHTEsWtsYXTEsW4uIi8+DQoJCTx1aXRleHQgbmFtZT0iSU5GT1JNQVRJT05fSDI2NF9GTEFTSFBMQVlFUiIgdmFsdWU9IkJpbGdpc2F5YXLEsW7EsXphIHnDvGtsw7wgb2xhbiBnZcOnZXJsaSBGbGFzaCBQbGF5ZXIgc8O8csO8bcO8IGJ1IHZpZGVveXUgZGVzdGVrbGVtaXlvci4gRW4gc29uIEZsYXNoIFBsYXllciBzw7xyw7xtw7xuw7wgaW5kaXJtZWsgacOnaW4gdmlkZW8gYWxhbsSxbsSxIHTEsWtsYXTEs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thdMSxbMSxbWPEsWxhcmEga2VuYXIgw6d1YnXEn3VudSBnw7ZzdGVyIi8+DQoJCTx1aXRleHQgbmFtZT0iTVVURSIgdmFsdWU9IlNlc3NpeiIvPg0KCQk8dWl0ZXh0IG5hbWU9IkRPQ1dSQVBfVElUTEUiIHZhbHVlPSJQcmVzZW50ZXIgRG9zeWEgRWtpIi8+DQoJCTx1aXRleHQgbmFtZT0iRE9DV1JBUF9NU0ciIHZhbHVlPSJCaWxnaXNheWFyxLFtYSBLYXlkZXQiLz4NCgkJPHVpdGV4dCBuYW1lPSJET0NXUkFQX1BST01QVCIgdmFsdWU9IsSwbmRpcm1layBpw6dpbiBUxLFrbGF0xLFuIi8+DQoJPC9sYW5ndWFnZT4NCgk8bGFuZ3VhZ2UgaWQ9InJ1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tCh0LvQsNC50LQgJW4iLz4NCgkJPCEtLSBzdWJzdGl0dXRpb246ICVuID09IHNsaWRlIG51bWJlciAtLT4NCgkJPCEtLSBzdWJzdGl0dXRpb246ICV0ID09IHRvdGFsIHNsaWRlIGNvdW50IC0tPg0KCQk8dWl0ZXh0IG5hbWU9IlNDUlVCQkFSU1RBVFVTX1NMSURFSU5GTyIgdmFsdWU9ItCh0LvQsNC50LQgJW4gLyAldCB8ICIvPg0KCQk8dWl0ZXh0IG5hbWU9IlNDUlVCQkFSU1RBVFVTX1NUT1BQRUQiIHZhbHVlPSLQntGB0YLQsNC90L7QstC70LXQvdC+Ii8+DQoJCTx1aXRleHQgbmFtZT0iU0NSVUJCQVJTVEFUVVNfUExBWUlORyIgdmFsdWU9ItCS0L7RgdC/0YDQvtC40LfQstC10LTQtdC90LjQtSIvPg0KCQk8dWl0ZXh0IG5hbWU9IlNDUlVCQkFSU1RBVFVTX05PQVVESU8iIHZhbHVlPSLQndC10YIg0LDRg9C00LjQviIvPg0KCQk8dWl0ZXh0IG5hbWU9IlNDUlVCQkFSU1RBVFVTX1ZJRFBMQVlJTkciIHZhbHVlPSLQktC+0YHQv9GA0L7QuNC30LLQtdC00LXQvdC40LUg0LLQuNC00LXQviIvPg0KCQk8dWl0ZXh0IG5hbWU9IlNDUlVCQkFSU1RBVFVTX0xPQURJTkciIHZhbHVlPSLQl9Cw0LPRgNGD0LfQutCwIi8+DQoJCTx1aXRleHQgbmFtZT0iU0NSVUJCQVJTVEFUVVNfQlVGRkVSSU5HIiB2YWx1ZT0i0JHRg9GE0LXRgNC40LfQsNGG0LjRjyIvPg0KCQk8dWl0ZXh0IG5hbWU9IlNDUlVCQkFSU1RBVFVTX1FVRVNUSU9OIiB2YWx1ZT0i0J7RgtCy0LXRgiDQvdCwINCy0L7Qv9GA0L7RgSIvPg0KCQk8dWl0ZXh0IG5hbWU9IlNDUlVCQkFSU1RBVFVTX1JFVklFV1FVSVoiIHZhbHVlPSLQntCx0LfQvtGAINC+0L/RgNC+0YHQsCIvPg0KCQk8IS0tIHN1YnN0aXR1dGlvbjogJW0gPT0gbWludXRlcyByZW1haW5pbmcgLS0+DQoJCTwhLS0gc3Vic3RpdHV0aW9uOiAlcyA9PSBzZWNvbmRzIHJlbWFpbmluZyAtLT4NCgkJPHVpdGV4dCBuYW1lPSJFTEFQU0VEIiB2YWx1ZT0i0J7RgdGC0LDQu9C+0YHRjCAlbSDQvNC40L0uICVzINGBIi8+DQoJCTx1aXRleHQgbmFtZT0iTk9URk9VTkQiIHZhbHVlPSLQndC40YfQtdCz0L4g0L3QtSDQvdCw0LnQtNC10L3QviIvPg0KCQk8dWl0ZXh0IG5hbWU9IkFUVEFDSE1FTlRTIiB2YWx1ZT0i0JLQu9C+0LbQtdC90LjRjyIvPg0KCQk8IS0tIHN1YnN0aXR1dGlvbjogJXAgPT0gY3VycmVudCBzcGVha2VyJ3MgdGl0bGUgLS0+DQoJCTx1aXRleHQgbmFtZT0iQklPV0lOX1RJVExFIiB2YWx1ZT0i0JHQuNC+0LPRgNCw0YTQuNGPOiAlcCIvPg0KCQk8dWl0ZXh0IG5hbWU9IkJJT0JUTl9USVRMRSIgdmFsdWU9ItCR0LjQvtCz0YDQsNGE0LjRjyIvPg0KCQk8dWl0ZXh0IG5hbWU9IkRJVklERVJCVE5fVElUTEUiIHZhbHVlPSJ8Ii8+DQoJCTx1aXRleHQgbmFtZT0iQ09OVEFDVEJUTl9USVRMRSIgdmFsdWU9ItCa0L7QvdGC0LDQutGCIi8+DQoJCTx1aXRleHQgbmFtZT0iVEFCX1FVSVoiIHZhbHVlPSLQntC/0YDQvtGBIi8+DQoJCTx1aXRleHQgbmFtZT0iVEFCX09VVExJTkUiIHZhbHVlPSLQodGF0LXQvNCwIi8+DQoJCTx1aXRleHQgbmFtZT0iVEFCX1RIVU1CIiB2YWx1ZT0i0JHQtdCz0YPQvdC+0LoiLz4NCgkJPHVpdGV4dCBuYW1lPSJUQUJfTk9URVMiIHZhbHVlPSLQl9Cw0LzQtdGC0LrQuCIvPg0KCQk8dWl0ZXh0IG5hbWU9IlRBQl9TRUFSQ0giIHZhbHVlPSLQn9C+0LjRgdC6Ii8+DQoJCTx1aXRleHQgbmFtZT0iU0xJREVfSEVBRElORyIgdmFsdWU9ItCX0LDQs9C+0LvQvtCy0L7QuiDRgdC70LDQudC00LAiLz4NCgkJPHVpdGV4dCBuYW1lPSJEVVJBVElPTl9IRUFESU5HIiB2YWx1ZT0i0JTQu9C40YIt0YHRgtGMIi8+DQoJCTx1aXRleHQgbmFtZT0iU0VBUkNIX0hFQURJTkciIHZhbHVlPSLQn9C+0LjRgdC6INGC0LXQutGB0YLQsDoiLz4NCgkJPHVpdGV4dCBuYW1lPSJUSFVNQl9IRUFESU5HIiB2YWx1ZT0i0KHQu9Cw0LnQtCIvPg0KCQk8dWl0ZXh0IG5hbWU9IlRIVU1CX0lORk8iIHZhbHVlPSLQndCw0LfQstCw0L3QuNC1L9C00LvQuNGCLdC90L7RgdGC0YwiLz4NCgkJPHVpdGV4dCBuYW1lPSJBVFRBQ0hOQU1FX0hFQURJTkciIHZhbHVlPSLQmNC80Y8g0YTQsNC50LvQsCIvPg0KCQk8dWl0ZXh0IG5hbWU9IkFUVEFDSFNJWkVfSEVBRElORyIgdmFsdWU9ItCg0LDQt9C80LXRgCIvPg0KCQk8dWl0ZXh0IG5hbWU9IlNMSURFX05PVEVTIiB2YWx1ZT0i0JfQsNC80LXRgtC60Lgg0Log0YHQu9Cw0LnQtNGDIi8+DQoJCTwhLS1xdWl6IHBvZCBhbmQgbWVzc2FnZSBib3ggdGV4dHMtLT4NCgkJPHVpdGV4dCBuYW1lPSJRVUlaUE9EX1FVSVpfQVRURU1QVCIgdmFsdWU9ItCf0L7Qv9GL0YLQutCwINC/0YDQvtC50YLQuCDQvtC/0YDQvtGBOiIvPg0KCQk8dWl0ZXh0IG5hbWU9IlFVSVpQT0RfUVVJWl9BVFRFTVBUX1ZBTFVFIiB2YWx1ZT0iJW4g0LjQtyAldCIvPg0KCQk8dWl0ZXh0IG5hbWU9IlFVSVpQT0RfUVVJWl9TQ09SRSIgdmFsdWU9ItCd0LDQsdGA0LDQvdC+INCx0LDQu9C70L7QsjoiLz4NCgkJPHVpdGV4dCBuYW1lPSJRVUlaUE9EX1FVSVpfUEFTU1NDT1JFIiB2YWx1ZT0i0J/RgNC+0YXQvtC00L3QvtC5INGA0LXQt9GD0LvRjNGC0LDRgjoiLz4NCgkJPHVpdGV4dCBuYW1lPSJRVUlaUE9EX1FVSVpfTUFYU0NPUkUiIHZhbHVlPSLQnNCw0LrRgdC40LzQsNC70YzQvdGL0Lkg0YDQtdC30YPQu9GM0YLQsNGCOiIvPg0KCQk8dWl0ZXh0IG5hbWU9IlFVSVpQT0RfUVVFU0FUTVBUX1NUUiIgdmFsdWU9ItCf0L7Qv9GL0YLQutCwOiAlbiDQuNC3ICV0Ii8+DQoJCTx1aXRleHQgbmFtZT0iUVVJWlBPRF9RVUVTVFlQRV9TVFIiIHZhbHVlPSLQotC40L86ICVzIi8+DQoJCTx1aXRleHQgbmFtZT0iUVVJWlBPRF9RVUVTVFlQRV9HUkQiIHZhbHVlPSLQoSDQvtGG0LXQvdC60L7QuSIvPg0KCQk8dWl0ZXh0IG5hbWU9IlFVSVpQT0RfUVVFU1RZUEVfU1ZZIiB2YWx1ZT0i0J7QsdC30L7RgCIvPg0KCQk8dWl0ZXh0IG5hbWU9IlFVSVpQT0RfUVVJWkFUTVBUX0lORiIgdmFsdWU9ItCR0L7Qu9GM0YjQvtC1INGH0LjRgdC70L4iLz4NCgkJPHVpdGV4dCBuYW1lPSJRVUlaUE9EX1FVRVNBVE1QVF9JTkYiIHZhbHVlPSLQkdC+0LvRjNGI0L7QtSDRh9C40YHQu9C+Ii8+DQoJCTx1aXRleHQgbmFtZT0iV0FSTklOR01TR19ZRVNTVFJJTkciIHZhbHVlPSLQlNCwIi8+DQoJCTx1aXRleHQgbmFtZT0iV0FSTklOR01TR19OT1NUUklORyIgdmFsdWU9ItCd0LXRgiIvPg0KCQk8dWl0ZXh0IG5hbWU9IldBUk5JTkdNU0dfVElUTEVTVFJJTkciIHZhbHVlPSLQn9GA0LXQtNGD0L/RgNC10LbQtNC10L3QuNC1INC+INC90LDQstC40LPQsNGG0LjQuCDQsiDQvtC/0YDQvtGB0LUiLz4NCgkJPHVpdGV4dCBuYW1lPSJXQVJOSU5HTVNHX01TR1NUUklORyIgdmFsdWU9ItCSINC+0L/RgNC+0YHQtSDQvtGB0YLQsNC70LjRgdGMINC90LXQvtGC0LLQtdGH0LXQvdC90YvQtSDQstC+0L/RgNC+0YHRiy7QndCw0LbQsNGC0LjQtSDQutC90L7Qv9C60LggJnF1b3Q70JTQsCZxdW90OyDQv9GA0LjQstC10LTQtdGCINC6INC30LDQutGA0YvRgtC40Y4g0L7Qv9GA0L7RgdCwLiDQndCw0LbQsNGC0LjQtSDQutC90L7Qv9C60LggJnF1b3Q70J3QtdGCJnF1b3Q7INC/0YDQvtC00L7Qu9C20LjRgiDQvtC/0YDQvtGBLiIvPg0KCQk8dWl0ZXh0IG5hbWU9IklORk9STUFUSU9OX0gyNjRfRkxBU0hQTEFZRVIiIHZhbHVlPSLQotC10LrRg9GJ0LDRjyDQstC10YDRgdC40Y8g0L/RgNC+0LjQs9GA0YvQstCw0YLQtdC70Y8gRmxhc2ggUGxheWVyLCDRg9GB0YLQsNC90L7QstC70LXQvdC90LDRjyDQvdCwINGN0YLQvtC8INC60L7QvNC/0YzRjtGC0LXRgNC1LCDQvdC1INC/0L7QtNC00LXRgNC20LjQstCw0LXRgiDRjdGC0L4g0LLQuNC00LXQvi4g0KnQtdC70LrQvdC40YLQtSDQsiDQvtCx0LvQsNGB0YLQuCDQstC40LTQtdC+LCDRh9GC0L7QsdGLINC30LDQs9GA0YPQt9C40YLRjCDQv9C+0YHQu9C10LTQvdGO0Y4g0LLQtdGA0YHQuNGOINC/0YDQvtC40LPRgNGL0LLQsNGC0LXQu9G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0J/QvtC60LDQt9GL0LLQsNGC0Ywg0LLRgNC10LfQutGDINGD0YfQsNGB0YLQvdC40LrQsNC8Ii8+DQoJCTx1aXRleHQgbmFtZT0iTVVURSIgdmFsdWU9ItCe0YLQutC70Y7Rh9C40YLRjCDQt9Cy0YPQuiIvPg0KCQk8dWl0ZXh0IG5hbWU9IkRPQ1dSQVBfVElUTEUiIHZhbHVlPSLQktC70L7QttC10L3QuNC1INCyINGE0LDQudC7IEFkb2JlIFByZXNlbnRlciIvPg0KCQk8dWl0ZXh0IG5hbWU9IkRPQ1dSQVBfTVNHIiB2YWx1ZT0i0KHQvtGF0YDQsNC90LjRgtGMINCyINC/0LDQv9C60YMgJnF1b3Q70JzQvtC5INC60L7QvNC/0YzRjtGC0LXRgCZxdW90OyIvPg0KCQk8dWl0ZXh0IG5hbWU9IkRPQ1dSQVBfUFJPTVBUIiB2YWx1ZT0i0KnQtdC70LrQvdGD0YLRjCDQtNC70Y8g0LfQsNCz0YDRg9C30LrQuCIvPg0KCTwvbGFuZ3VhZ2U+DQo8L2NvbmZpZ3VyYXRpb24+DQo="/>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9.wav"/>
  <p:tag name="PPSNARRATION" val="9,2146343976,C:\Users\aviator's wife\Desktop\Aug3UPLOAD FILE\Aug3rd Corrections\component16\comp16_unit4\comp16_unit4_part2\comp16_unit4_lecture2_pptx\Media.ppcx"/>
</p:tagLst>
</file>

<file path=ppt/tags/tag11.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10.wav"/>
  <p:tag name="PPSNARRATION" val="10,2146343976,C:\Users\aviator's wife\Desktop\Aug3UPLOAD FILE\Aug3rd Corrections\component16\comp16_unit4\comp16_unit4_part2\comp16_unit4_lecture2_pptx\Media.ppcx"/>
</p:tagLst>
</file>

<file path=ppt/tags/tag12.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11.wav"/>
  <p:tag name="PPSNARRATION" val="11,2146343976,C:\Users\aviator's wife\Desktop\Aug3UPLOAD FILE\Aug3rd Corrections\component16\comp16_unit4\comp16_unit4_part2\comp16_unit4_lecture2_pptx\Media.ppcx"/>
</p:tagLst>
</file>

<file path=ppt/tags/tag13.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12.wav"/>
  <p:tag name="PPSNARRATION" val="12,2146343976,C:\Users\aviator's wife\Desktop\Aug3UPLOAD FILE\Aug3rd Corrections\component16\comp16_unit4\comp16_unit4_part2\comp16_unit4_lecture2_pptx\Media.ppcx"/>
</p:tagLst>
</file>

<file path=ppt/tags/tag14.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13.wav"/>
  <p:tag name="PPSNARRATION" val="13,2146343976,C:\Users\aviator's wife\Desktop\Aug3UPLOAD FILE\Aug3rd Corrections\component16\comp16_unit4\comp16_unit4_part2\comp16_unit4_lecture2_pptx\Media.ppcx"/>
</p:tagLst>
</file>

<file path=ppt/tags/tag15.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14.wav"/>
  <p:tag name="PPSNARRATION" val="14,2146343976,C:\Users\aviator's wife\Desktop\Aug3UPLOAD FILE\Aug3rd Corrections\component16\comp16_unit4\comp16_unit4_part2\comp16_unit4_lecture2_pptx\Media.ppcx"/>
</p:tagLst>
</file>

<file path=ppt/tags/tag16.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15.wav"/>
  <p:tag name="PPSNARRATION" val="15,2146343976,C:\Users\aviator's wife\Desktop\Aug3UPLOAD FILE\Aug3rd Corrections\component16\comp16_unit4\comp16_unit4_part2\comp16_unit4_lecture2_pptx\Media.ppcx"/>
</p:tagLst>
</file>

<file path=ppt/tags/tag17.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16.wav"/>
  <p:tag name="PPSNARRATION" val="16,2146343976,C:\Users\aviator's wife\Desktop\Aug3UPLOAD FILE\Aug3rd Corrections\component16\comp16_unit4\comp16_unit4_part2\comp16_unit4_lecture2_pptx\Media.ppcx"/>
</p:tagLst>
</file>

<file path=ppt/tags/tag18.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17.wav"/>
  <p:tag name="PPSNARRATION" val="17,2146343976,C:\Users\aviator's wife\Desktop\Aug3UPLOAD FILE\Aug3rd Corrections\component16\comp16_unit4\comp16_unit4_part2\comp16_unit4_lecture2_pptx\Media.ppcx"/>
</p:tagLst>
</file>

<file path=ppt/tags/tag19.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18.wav"/>
  <p:tag name="PPSNARRATION" val="18,2146343976,C:\Users\aviator's wife\Desktop\Aug3UPLOAD FILE\Aug3rd Corrections\component16\comp16_unit4\comp16_unit4_part2\comp16_unit4_lecture2_pptx\Media.ppcx"/>
</p:tagLst>
</file>

<file path=ppt/tags/tag2.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1.wav"/>
  <p:tag name="PPSNARRATION" val="1,2146343976,C:\Users\aviator's wife\Desktop\Aug3UPLOAD FILE\Aug3rd Corrections\component16\comp16_unit4\comp16_unit4_part2\comp16_unit4_lecture2_pptx\Media.ppcx"/>
</p:tagLst>
</file>

<file path=ppt/tags/tag20.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19.wav"/>
  <p:tag name="PPSNARRATION" val="19,2146343976,C:\Users\aviator's wife\Desktop\Aug3UPLOAD FILE\Aug3rd Corrections\component16\comp16_unit4\comp16_unit4_part2\comp16_unit4_lecture2_pptx\Media.ppcx"/>
</p:tagLst>
</file>

<file path=ppt/tags/tag21.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20.wav"/>
  <p:tag name="PPSNARRATION" val="20,2146343976,C:\Users\aviator's wife\Desktop\Aug3UPLOAD FILE\Aug3rd Corrections\component16\comp16_unit4\comp16_unit4_part2\comp16_unit4_lecture2_pptx\Media.ppcx"/>
</p:tagLst>
</file>

<file path=ppt/tags/tag22.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21.wav"/>
  <p:tag name="PPSNARRATION" val="21,2146343976,C:\Users\aviator's wife\Desktop\Aug3UPLOAD FILE\Aug3rd Corrections\component16\comp16_unit4\comp16_unit4_part2\comp16_unit4_lecture2_pptx\Media.ppcx"/>
</p:tagLst>
</file>

<file path=ppt/tags/tag23.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22.wav"/>
  <p:tag name="PPSNARRATION" val="22,2146343976,C:\Users\aviator's wife\Desktop\Aug3UPLOAD FILE\Aug3rd Corrections\component16\comp16_unit4\comp16_unit4_part2\comp16_unit4_lecture2_pptx\Media.ppcx"/>
</p:tagLst>
</file>

<file path=ppt/tags/tag3.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2.wav"/>
  <p:tag name="PPSNARRATION" val="2,2146343976,C:\Users\aviator's wife\Desktop\Aug3UPLOAD FILE\Aug3rd Corrections\component16\comp16_unit4\comp16_unit4_part2\comp16_unit4_lecture2_pptx\Media.ppcx"/>
</p:tagLst>
</file>

<file path=ppt/tags/tag4.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3.wav"/>
  <p:tag name="PPSNARRATION" val="3,2146343976,C:\Users\aviator's wife\Desktop\Aug3UPLOAD FILE\Aug3rd Corrections\component16\comp16_unit4\comp16_unit4_part2\comp16_unit4_lecture2_pptx\Media.ppcx"/>
</p:tagLst>
</file>

<file path=ppt/tags/tag5.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4.wav"/>
  <p:tag name="PPSNARRATION" val="4,2146343976,C:\Users\aviator's wife\Desktop\Aug3UPLOAD FILE\Aug3rd Corrections\component16\comp16_unit4\comp16_unit4_part2\comp16_unit4_lecture2_pptx\Media.ppcx"/>
</p:tagLst>
</file>

<file path=ppt/tags/tag6.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5.wav"/>
  <p:tag name="PPSNARRATION" val="5,2146343976,C:\Users\aviator's wife\Desktop\Aug3UPLOAD FILE\Aug3rd Corrections\component16\comp16_unit4\comp16_unit4_part2\comp16_unit4_lecture2_pptx\Media.ppcx"/>
</p:tagLst>
</file>

<file path=ppt/tags/tag7.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6.wav"/>
  <p:tag name="PPSNARRATION" val="6,2146343976,C:\Users\aviator's wife\Desktop\Aug3UPLOAD FILE\Aug3rd Corrections\component16\comp16_unit4\comp16_unit4_part2\comp16_unit4_lecture2_pptx\Media.ppcx"/>
</p:tagLst>
</file>

<file path=ppt/tags/tag8.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7.wav"/>
  <p:tag name="PPSNARRATION" val="7,2146343976,C:\Users\aviator's wife\Desktop\Aug3UPLOAD FILE\Aug3rd Corrections\component16\comp16_unit4\comp16_unit4_part2\comp16_unit4_lecture2_pptx\Media.ppcx"/>
</p:tagLst>
</file>

<file path=ppt/tags/tag9.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2\pptsld8.wav"/>
  <p:tag name="PPSNARRATION" val="8,2146343976,C:\Users\aviator's wife\Desktop\Aug3UPLOAD FILE\Aug3rd Corrections\component16\comp16_unit4\comp16_unit4_part2\comp16_unit4_lecture2_pptx\Media.ppcx"/>
</p:tagLst>
</file>

<file path=ppt/theme/theme1.xml><?xml version="1.0" encoding="utf-8"?>
<a:theme xmlns:a="http://schemas.openxmlformats.org/drawingml/2006/main" name="Professionalism_Unit_2_Session2[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Professionalism_Unit_2_Session2[1]</Template>
  <TotalTime>5667</TotalTime>
  <Words>2172</Words>
  <Application>Microsoft Office PowerPoint</Application>
  <PresentationFormat>On-screen Show (4:3)</PresentationFormat>
  <Paragraphs>312</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Professionalism_Unit_2_Session2[1]</vt:lpstr>
      <vt:lpstr>Professionalism/Customer Service in the Health Environment</vt:lpstr>
      <vt:lpstr>Objectives</vt:lpstr>
      <vt:lpstr>Definition</vt:lpstr>
      <vt:lpstr>Nonverbal Communication</vt:lpstr>
      <vt:lpstr>Importance  </vt:lpstr>
      <vt:lpstr>Functions of Nonverbal Communication</vt:lpstr>
      <vt:lpstr>Functions of Nonverbal Communication</vt:lpstr>
      <vt:lpstr>Functions of Nonverbal Communication</vt:lpstr>
      <vt:lpstr>Functions of Nonverbal Communication</vt:lpstr>
      <vt:lpstr>Functions of Nonverbal Communication</vt:lpstr>
      <vt:lpstr>Functions of Nonverbal Communication</vt:lpstr>
      <vt:lpstr>Dimensions of Nonverbal Communication</vt:lpstr>
      <vt:lpstr>Dimensions of Nonverbal Communication</vt:lpstr>
      <vt:lpstr>Components of Kinesics</vt:lpstr>
      <vt:lpstr>Dimensions of Nonverbal Communication</vt:lpstr>
      <vt:lpstr>Components of Proxemics</vt:lpstr>
      <vt:lpstr>Dimensions of Nonverbal Communication</vt:lpstr>
      <vt:lpstr>Dimensions of Nonverbal Communication</vt:lpstr>
      <vt:lpstr>Dimensions of Nonverbal Communication</vt:lpstr>
      <vt:lpstr>Vignette</vt:lpstr>
      <vt:lpstr>Guided Discussion Question</vt:lpstr>
      <vt:lpstr>Unit 4 Lesson 2: Summary</vt:lpstr>
    </vt:vector>
  </TitlesOfParts>
  <Company>UAB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Nonverbal Communication</dc:title>
  <dc:creator>ksheald</dc:creator>
  <cp:lastModifiedBy>Lorrinda Khan</cp:lastModifiedBy>
  <cp:revision>262</cp:revision>
  <dcterms:created xsi:type="dcterms:W3CDTF">2010-07-26T14:18:28Z</dcterms:created>
  <dcterms:modified xsi:type="dcterms:W3CDTF">2010-08-03T04:36:59Z</dcterms:modified>
</cp:coreProperties>
</file>