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06" r:id="rId2"/>
    <p:sldId id="266" r:id="rId3"/>
    <p:sldId id="283" r:id="rId4"/>
    <p:sldId id="286" r:id="rId5"/>
    <p:sldId id="291" r:id="rId6"/>
    <p:sldId id="292" r:id="rId7"/>
    <p:sldId id="287" r:id="rId8"/>
    <p:sldId id="293" r:id="rId9"/>
    <p:sldId id="288" r:id="rId10"/>
    <p:sldId id="294" r:id="rId11"/>
    <p:sldId id="299" r:id="rId12"/>
    <p:sldId id="300" r:id="rId13"/>
    <p:sldId id="301" r:id="rId14"/>
    <p:sldId id="305" r:id="rId15"/>
    <p:sldId id="302" r:id="rId16"/>
    <p:sldId id="303" r:id="rId17"/>
    <p:sldId id="304" r:id="rId18"/>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1" autoAdjust="0"/>
    <p:restoredTop sz="82250" autoAdjust="0"/>
  </p:normalViewPr>
  <p:slideViewPr>
    <p:cSldViewPr>
      <p:cViewPr>
        <p:scale>
          <a:sx n="100" d="100"/>
          <a:sy n="100" d="100"/>
        </p:scale>
        <p:origin x="-2088" y="-306"/>
      </p:cViewPr>
      <p:guideLst>
        <p:guide orient="horz" pos="2160"/>
        <p:guide pos="2880"/>
      </p:guideLst>
    </p:cSldViewPr>
  </p:slideViewPr>
  <p:outlineViewPr>
    <p:cViewPr>
      <p:scale>
        <a:sx n="33" d="100"/>
        <a:sy n="33" d="100"/>
      </p:scale>
      <p:origin x="258" y="132948"/>
    </p:cViewPr>
  </p:outlineViewPr>
  <p:notesTextViewPr>
    <p:cViewPr>
      <p:scale>
        <a:sx n="100" d="100"/>
        <a:sy n="100" d="100"/>
      </p:scale>
      <p:origin x="0" y="0"/>
    </p:cViewPr>
  </p:notesTextViewPr>
  <p:sorterViewPr>
    <p:cViewPr>
      <p:scale>
        <a:sx n="97" d="100"/>
        <a:sy n="97" d="100"/>
      </p:scale>
      <p:origin x="0" y="1686"/>
    </p:cViewPr>
  </p:sorterViewPr>
  <p:notesViewPr>
    <p:cSldViewPr>
      <p:cViewPr>
        <p:scale>
          <a:sx n="100" d="100"/>
          <a:sy n="100" d="100"/>
        </p:scale>
        <p:origin x="-3600" y="-33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EF24BA4-73F9-4B94-998D-42E0C2A1E4A2}" type="datetimeFigureOut">
              <a:rPr lang="en-US"/>
              <a:pPr>
                <a:defRPr/>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0BC682C-E3E0-469D-8B0C-C9283E78D9E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6E43A08C-D641-440C-B0D5-74542A864F2B}" type="slidenum">
              <a:rPr lang="en-US" smtClean="0"/>
              <a:pPr>
                <a:defRPr/>
              </a:pPr>
              <a:t>1</a:t>
            </a:fld>
            <a:endParaRPr lang="en-US" smtClean="0"/>
          </a:p>
        </p:txBody>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Key Elements of Effective Communication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This unit, comprised of three lectures, introduces the transactional nature of communication and identifies the verbal and nonverbal elements that provide for effective communication.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first  lecture addresses verbal elements, the second  lecture is focused on the non-verbal nature of communication and the third lectures addresses electronic and paper based communication.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A Systems Approach</a:t>
            </a:r>
          </a:p>
          <a:p>
            <a:pPr eaLnBrk="1" hangingPunct="1"/>
            <a:endParaRPr lang="en-US" dirty="0" smtClean="0">
              <a:latin typeface="Arial" charset="0"/>
              <a:cs typeface="Arial" charset="0"/>
            </a:endParaRPr>
          </a:p>
          <a:p>
            <a:pPr eaLnBrk="1" hangingPunct="1"/>
            <a:r>
              <a:rPr lang="en-US" dirty="0" smtClean="0">
                <a:latin typeface="Arial" charset="0"/>
                <a:cs typeface="Arial" charset="0"/>
              </a:rPr>
              <a:t>On the previous slide we saw three different health related communication models.  In each of the models the communication was between clinician and client/patient.  Does this mean that communication within a healthcare setting needs to follow one of these three models?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answer is no. In duties associated with being an HIT professional, communication may take place in all different areas and levels in the organization.  Depending on the specific role of the HIT professional communication may include clients/patients, their significant others, and members of the public.   For some, the majority of communication will be with other departments within the organization.</a:t>
            </a:r>
          </a:p>
          <a:p>
            <a:pPr eaLnBrk="1" hangingPunct="1"/>
            <a:endParaRPr lang="en-US" dirty="0" smtClean="0">
              <a:latin typeface="Arial" charset="0"/>
              <a:cs typeface="Arial" charset="0"/>
            </a:endParaRPr>
          </a:p>
          <a:p>
            <a:pPr eaLnBrk="1" hangingPunct="1"/>
            <a:r>
              <a:rPr lang="en-US" dirty="0" smtClean="0">
                <a:latin typeface="Arial" charset="0"/>
                <a:cs typeface="Arial" charset="0"/>
              </a:rPr>
              <a:t>While there is no one specific HIT communication model, the </a:t>
            </a:r>
            <a:r>
              <a:rPr lang="en-US" dirty="0" err="1" smtClean="0">
                <a:latin typeface="Arial" charset="0"/>
                <a:cs typeface="Arial" charset="0"/>
              </a:rPr>
              <a:t>Berlot</a:t>
            </a:r>
            <a:r>
              <a:rPr lang="en-US" dirty="0" smtClean="0">
                <a:latin typeface="Arial" charset="0"/>
                <a:cs typeface="Arial" charset="0"/>
              </a:rPr>
              <a:t> SMCR model is appropriate in this context. We will now move on to discuss the variables of communication.</a:t>
            </a:r>
          </a:p>
        </p:txBody>
      </p:sp>
      <p:sp>
        <p:nvSpPr>
          <p:cNvPr id="4" name="Slide Number Placeholder 3"/>
          <p:cNvSpPr>
            <a:spLocks noGrp="1"/>
          </p:cNvSpPr>
          <p:nvPr>
            <p:ph type="sldNum" sz="quarter" idx="5"/>
          </p:nvPr>
        </p:nvSpPr>
        <p:spPr/>
        <p:txBody>
          <a:bodyPr/>
          <a:lstStyle/>
          <a:p>
            <a:pPr>
              <a:defRPr/>
            </a:pPr>
            <a:fld id="{4489C202-C660-41BE-AE54-0FD8BAB44B3C}"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Communication Variables in Healthcare </a:t>
            </a:r>
          </a:p>
          <a:p>
            <a:pPr eaLnBrk="1" hangingPunct="1"/>
            <a:endParaRPr lang="en-US" smtClean="0">
              <a:latin typeface="Arial" charset="0"/>
              <a:cs typeface="Arial" charset="0"/>
            </a:endParaRPr>
          </a:p>
          <a:p>
            <a:pPr eaLnBrk="1" hangingPunct="1"/>
            <a:r>
              <a:rPr lang="en-US" smtClean="0">
                <a:latin typeface="Arial" charset="0"/>
                <a:cs typeface="Arial" charset="0"/>
              </a:rPr>
              <a:t>This slide identifies five communication variables found in the healthcare setting. While there are many different variables that could be chosen, these five are of particular importance having been the focus of recent research surrounding the communication process. We will discuss each one of these variables in detail in the following slides. </a:t>
            </a:r>
          </a:p>
        </p:txBody>
      </p:sp>
      <p:sp>
        <p:nvSpPr>
          <p:cNvPr id="4" name="Slide Number Placeholder 3"/>
          <p:cNvSpPr>
            <a:spLocks noGrp="1"/>
          </p:cNvSpPr>
          <p:nvPr>
            <p:ph type="sldNum" sz="quarter" idx="5"/>
          </p:nvPr>
        </p:nvSpPr>
        <p:spPr/>
        <p:txBody>
          <a:bodyPr/>
          <a:lstStyle/>
          <a:p>
            <a:pPr>
              <a:defRPr/>
            </a:pPr>
            <a:fld id="{DA93DC80-BD6F-45F6-9DB8-F438467C0D37}"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Communication Variables in Healthcare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Empathy is one of the most important and most complex variables in communication.  There are many different definitions to describe empathy but a common word amongst them all is “understand.”  The slang phrase, “I can see where you’re coming from”, reflects the understanding perspective.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When an HIT professional empathizes with others in the healthcare setting during conversations they improve their accuracy of communication.  In addition, the use of empathy helps HIT professionals develop effective interpersonal relationships which is a most desired goal.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It is important to note that empathy is not sympathy or pity.   Again, think of the word “understand.”</a:t>
            </a:r>
          </a:p>
        </p:txBody>
      </p:sp>
      <p:sp>
        <p:nvSpPr>
          <p:cNvPr id="4" name="Slide Number Placeholder 3"/>
          <p:cNvSpPr>
            <a:spLocks noGrp="1"/>
          </p:cNvSpPr>
          <p:nvPr>
            <p:ph type="sldNum" sz="quarter" idx="5"/>
          </p:nvPr>
        </p:nvSpPr>
        <p:spPr/>
        <p:txBody>
          <a:bodyPr/>
          <a:lstStyle/>
          <a:p>
            <a:pPr>
              <a:defRPr/>
            </a:pPr>
            <a:fld id="{C3726956-C30F-4B62-9C2B-680BB0000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Communication Variables in Healthcare </a:t>
            </a:r>
          </a:p>
          <a:p>
            <a:pPr eaLnBrk="1" hangingPunct="1"/>
            <a:endParaRPr lang="en-US" smtClean="0">
              <a:latin typeface="Arial" charset="0"/>
              <a:cs typeface="Arial" charset="0"/>
            </a:endParaRPr>
          </a:p>
          <a:p>
            <a:pPr eaLnBrk="1" hangingPunct="1"/>
            <a:r>
              <a:rPr lang="en-US" smtClean="0">
                <a:latin typeface="Arial" charset="0"/>
                <a:cs typeface="Arial" charset="0"/>
              </a:rPr>
              <a:t>In communication control is also an important factor. There are two components of control.  The first one, personal control, refers to the perception that one can influence the way in which he/she responds internally to external events. Thus, personal control increases the strength one feels about his/her actions and minimizes the thought of powerlessness.</a:t>
            </a:r>
          </a:p>
          <a:p>
            <a:pPr eaLnBrk="1" hangingPunct="1"/>
            <a:endParaRPr lang="en-US" smtClean="0">
              <a:latin typeface="Arial" charset="0"/>
              <a:cs typeface="Arial" charset="0"/>
            </a:endParaRPr>
          </a:p>
          <a:p>
            <a:pPr eaLnBrk="1" hangingPunct="1"/>
            <a:r>
              <a:rPr lang="en-US" smtClean="0">
                <a:latin typeface="Arial" charset="0"/>
                <a:cs typeface="Arial" charset="0"/>
              </a:rPr>
              <a:t>The second component of control is relational control. Relational control focuses on relationships or interpersonal characteristics.  Stated more simply, in the communication process relational control addresses interactions that occur between individuals during communication.  It is always important to share control in conversations as is possible.</a:t>
            </a:r>
          </a:p>
          <a:p>
            <a:pPr eaLnBrk="1" hangingPunct="1"/>
            <a:endParaRPr lang="en-US" smtClean="0">
              <a:latin typeface="Arial" charset="0"/>
              <a:cs typeface="Arial" charset="0"/>
            </a:endParaRPr>
          </a:p>
          <a:p>
            <a:pPr eaLnBrk="1" hangingPunct="1"/>
            <a:endParaRPr lang="en-US"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83BD6F29-FC28-4A47-8530-CA70B36080F5}"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Communication Variables in Healthcare </a:t>
            </a:r>
          </a:p>
          <a:p>
            <a:pPr eaLnBrk="1" hangingPunct="1"/>
            <a:endParaRPr lang="en-US" smtClean="0">
              <a:latin typeface="Arial" charset="0"/>
              <a:cs typeface="Arial" charset="0"/>
            </a:endParaRPr>
          </a:p>
          <a:p>
            <a:pPr eaLnBrk="1" hangingPunct="1"/>
            <a:r>
              <a:rPr lang="en-US" smtClean="0">
                <a:latin typeface="Arial" charset="0"/>
                <a:cs typeface="Arial" charset="0"/>
              </a:rPr>
              <a:t>Trust is a central variable in human communication.  Trust refers to accepting others without evaluating or judging them. In the professional setting having trust creates a supportive climate thereby reducing defensive communication.  </a:t>
            </a:r>
          </a:p>
          <a:p>
            <a:pPr eaLnBrk="1" hangingPunct="1"/>
            <a:endParaRPr lang="en-US" smtClean="0">
              <a:latin typeface="Arial" charset="0"/>
              <a:cs typeface="Arial" charset="0"/>
            </a:endParaRPr>
          </a:p>
          <a:p>
            <a:pPr eaLnBrk="1" hangingPunct="1"/>
            <a:r>
              <a:rPr lang="en-US" smtClean="0">
                <a:latin typeface="Arial" charset="0"/>
                <a:cs typeface="Arial" charset="0"/>
              </a:rPr>
              <a:t>From an HIT professional’s perspective developing and/or further improving trust includes convincing the internal or external client that he/she understands their technical components and process components or other skills that are associated with the tasks at hand.  In short, while trust is just one of the major communication variables it is extremely important and for some trust must be earned.  </a:t>
            </a:r>
          </a:p>
        </p:txBody>
      </p:sp>
      <p:sp>
        <p:nvSpPr>
          <p:cNvPr id="4" name="Slide Number Placeholder 3"/>
          <p:cNvSpPr>
            <a:spLocks noGrp="1"/>
          </p:cNvSpPr>
          <p:nvPr>
            <p:ph type="sldNum" sz="quarter" idx="5"/>
          </p:nvPr>
        </p:nvSpPr>
        <p:spPr/>
        <p:txBody>
          <a:bodyPr/>
          <a:lstStyle/>
          <a:p>
            <a:pPr>
              <a:defRPr/>
            </a:pPr>
            <a:fld id="{22B28ED8-42C3-4AB0-A346-5B085800AA7C}"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Communication Variables in Healthcare </a:t>
            </a:r>
          </a:p>
          <a:p>
            <a:pPr eaLnBrk="1" hangingPunct="1"/>
            <a:endParaRPr lang="en-US" smtClean="0">
              <a:latin typeface="Arial" charset="0"/>
              <a:cs typeface="Arial" charset="0"/>
            </a:endParaRPr>
          </a:p>
          <a:p>
            <a:pPr eaLnBrk="1" hangingPunct="1"/>
            <a:r>
              <a:rPr lang="en-US" smtClean="0">
                <a:latin typeface="Arial" charset="0"/>
                <a:cs typeface="Arial" charset="0"/>
              </a:rPr>
              <a:t>Our fourth variable is self-disclosure.  Self-disclosure can be defined as a process in which an individual communicates personal information, thoughts or personal feelings to others. In some communication settings and relationships, the use of self-disclosure can assist in developing a positive relationship with others.  In healthcare setting one must always be concerned with what is said particularly regarding patient information.  However, including some self-disclosure can assist or enhance in developing a positive relationship with others by sharing human element.</a:t>
            </a:r>
          </a:p>
        </p:txBody>
      </p:sp>
      <p:sp>
        <p:nvSpPr>
          <p:cNvPr id="4" name="Slide Number Placeholder 3"/>
          <p:cNvSpPr>
            <a:spLocks noGrp="1"/>
          </p:cNvSpPr>
          <p:nvPr>
            <p:ph type="sldNum" sz="quarter" idx="5"/>
          </p:nvPr>
        </p:nvSpPr>
        <p:spPr/>
        <p:txBody>
          <a:bodyPr/>
          <a:lstStyle/>
          <a:p>
            <a:pPr>
              <a:defRPr/>
            </a:pPr>
            <a:fld id="{5807ABBE-EEEF-4E9B-9E57-9A754657F995}"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Communication Variables in Healthcare.</a:t>
            </a:r>
          </a:p>
          <a:p>
            <a:pPr eaLnBrk="1" hangingPunct="1"/>
            <a:endParaRPr lang="en-US" dirty="0" smtClean="0">
              <a:latin typeface="Arial" charset="0"/>
              <a:cs typeface="Arial" charset="0"/>
            </a:endParaRPr>
          </a:p>
          <a:p>
            <a:pPr eaLnBrk="1" hangingPunct="1"/>
            <a:r>
              <a:rPr lang="en-US" dirty="0" smtClean="0">
                <a:latin typeface="Arial" charset="0"/>
                <a:cs typeface="Arial" charset="0"/>
              </a:rPr>
              <a:t>Our last variable is conformation. Confirmation is a way of sharing acknowledgement and acceptance with others.</a:t>
            </a:r>
          </a:p>
          <a:p>
            <a:pPr eaLnBrk="1" hangingPunct="1"/>
            <a:r>
              <a:rPr lang="en-US" dirty="0" smtClean="0">
                <a:latin typeface="Arial" charset="0"/>
                <a:cs typeface="Arial" charset="0"/>
              </a:rPr>
              <a:t>While confirmation can include aspects of the four previously defined variable it is also is also a variable itself.   There are both verbal and none verbal aspects of confirmation. </a:t>
            </a:r>
          </a:p>
          <a:p>
            <a:pPr eaLnBrk="1" hangingPunct="1"/>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5F2822CC-17BB-4B0F-B955-9B0D6FB580A9}"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hangingPunct="1">
              <a:defRPr/>
            </a:pPr>
            <a:r>
              <a:rPr lang="en-US" dirty="0" smtClean="0">
                <a:solidFill>
                  <a:prstClr val="black"/>
                </a:solidFill>
                <a:ea typeface="+mj-ea"/>
              </a:rPr>
              <a:t>Summary </a:t>
            </a:r>
            <a:endParaRPr lang="en-US" dirty="0" smtClean="0"/>
          </a:p>
          <a:p>
            <a:pPr eaLnBrk="1" hangingPunct="1">
              <a:defRPr/>
            </a:pPr>
            <a:endParaRPr lang="en-US" dirty="0" smtClean="0"/>
          </a:p>
          <a:p>
            <a:pPr eaLnBrk="1" hangingPunct="1">
              <a:defRPr/>
            </a:pPr>
            <a:r>
              <a:rPr lang="en-US" dirty="0" smtClean="0"/>
              <a:t>In summary, we have reviewed the common elements used in communication definitions and presented a definition. Three common assumptions of communication were identified.  These are 1) the process nature of communication, 2) The transactional nature of communication and 3) the multidimensional nature of communication. We identified two popular communication models and three health-related communication models. The health related communication models were presented to share examples of context-based communication.</a:t>
            </a:r>
          </a:p>
          <a:p>
            <a:pPr eaLnBrk="1" hangingPunct="1">
              <a:defRPr/>
            </a:pPr>
            <a:r>
              <a:rPr lang="en-US" dirty="0" smtClean="0"/>
              <a:t>Finally we identified five common variables used in health communication.  It is important to note that the assumptions and variables when used together enable effective communication.  </a:t>
            </a:r>
          </a:p>
          <a:p>
            <a:pPr eaLnBrk="1" hangingPunct="1">
              <a:defRPr/>
            </a:pPr>
            <a:r>
              <a:rPr lang="en-US" dirty="0" smtClean="0"/>
              <a:t> Our next  lecture will address the non-verbal components of communication.  </a:t>
            </a:r>
            <a:endParaRPr lang="en-US" dirty="0"/>
          </a:p>
        </p:txBody>
      </p:sp>
      <p:sp>
        <p:nvSpPr>
          <p:cNvPr id="4" name="Slide Number Placeholder 3"/>
          <p:cNvSpPr>
            <a:spLocks noGrp="1"/>
          </p:cNvSpPr>
          <p:nvPr>
            <p:ph type="sldNum" sz="quarter" idx="5"/>
          </p:nvPr>
        </p:nvSpPr>
        <p:spPr/>
        <p:txBody>
          <a:bodyPr/>
          <a:lstStyle/>
          <a:p>
            <a:pPr>
              <a:defRPr/>
            </a:pPr>
            <a:fld id="{D3546BBD-15D3-4554-A470-37EDE8F2C3C3}"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Verbal Communication</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This  is about the components associated with verbal communication.  We first start with exploring different components of communication definitions and will create one using these components.</a:t>
            </a:r>
          </a:p>
          <a:p>
            <a:pPr eaLnBrk="1" hangingPunct="1"/>
            <a:endParaRPr lang="en-US" dirty="0" smtClean="0">
              <a:latin typeface="Arial" charset="0"/>
              <a:cs typeface="Arial" charset="0"/>
            </a:endParaRPr>
          </a:p>
          <a:p>
            <a:pPr eaLnBrk="1" hangingPunct="1"/>
            <a:r>
              <a:rPr lang="en-US" dirty="0" smtClean="0">
                <a:latin typeface="Arial" charset="0"/>
                <a:cs typeface="Arial" charset="0"/>
              </a:rPr>
              <a:t>Next, the basic assumptions about human communication are described.  Different communication models are presented starting with general model and closing with health specific models.  Following this variables used in verbal communication are described.</a:t>
            </a:r>
          </a:p>
          <a:p>
            <a:pPr eaLnBrk="1" hangingPunct="1"/>
            <a:endParaRPr lang="en-US" dirty="0" smtClean="0">
              <a:latin typeface="Arial" charset="0"/>
              <a:cs typeface="Arial" charset="0"/>
            </a:endParaRPr>
          </a:p>
          <a:p>
            <a:pPr eaLnBrk="1" hangingPunct="1"/>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454B0F62-5631-4C32-B9CC-5ABFDA7EA1B5}"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Definitions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Starting with the late 1940s there have been many definitions of communication.  Common to most of these are four components.  The first component is the sender.  The second component is the receiver of the information. The third component is the transfer of information itself.</a:t>
            </a:r>
          </a:p>
          <a:p>
            <a:pPr eaLnBrk="1" hangingPunct="1"/>
            <a:endParaRPr lang="en-US" dirty="0" smtClean="0">
              <a:latin typeface="Arial" charset="0"/>
              <a:cs typeface="Arial" charset="0"/>
            </a:endParaRPr>
          </a:p>
          <a:p>
            <a:pPr eaLnBrk="1" hangingPunct="1"/>
            <a:r>
              <a:rPr lang="en-US" dirty="0" smtClean="0">
                <a:latin typeface="Arial" charset="0"/>
                <a:cs typeface="Arial" charset="0"/>
              </a:rPr>
              <a:t>In order for the transfer of information to occur there must be a set of common rules to enable understanding. Thus common rules is our fourth variable. A simple example of common rules is language. Try to think of the difficulty in sharing information verbally with a person who does not speak the language you do.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When we combine the four components a simple definition for communication follows.  Communication is the process of sharing information using a set of common rules.</a:t>
            </a:r>
          </a:p>
          <a:p>
            <a:pPr eaLnBrk="1" hangingPunct="1"/>
            <a:endParaRPr lang="en-US" dirty="0" smtClean="0">
              <a:latin typeface="Arial" charset="0"/>
              <a:cs typeface="Arial" charset="0"/>
            </a:endParaRPr>
          </a:p>
          <a:p>
            <a:pPr eaLnBrk="1" hangingPunct="1"/>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1EFD8DD2-9D29-440D-824A-E4C368DC9429}"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Assumptions of Human Communication</a:t>
            </a:r>
          </a:p>
          <a:p>
            <a:pPr eaLnBrk="1" hangingPunct="1"/>
            <a:endParaRPr lang="en-US" smtClean="0">
              <a:latin typeface="Arial" charset="0"/>
              <a:cs typeface="Arial" charset="0"/>
            </a:endParaRPr>
          </a:p>
          <a:p>
            <a:pPr eaLnBrk="1" hangingPunct="1"/>
            <a:r>
              <a:rPr lang="en-US" smtClean="0">
                <a:latin typeface="Arial" charset="0"/>
                <a:cs typeface="Arial" charset="0"/>
              </a:rPr>
              <a:t>For some, the word communication reflects a linear one-way process.  There is a sender who delivers a message to a receiver. However, communication is not that simple.</a:t>
            </a:r>
          </a:p>
          <a:p>
            <a:pPr eaLnBrk="1" hangingPunct="1"/>
            <a:endParaRPr lang="en-US" smtClean="0">
              <a:latin typeface="Arial" charset="0"/>
              <a:cs typeface="Arial" charset="0"/>
            </a:endParaRPr>
          </a:p>
          <a:p>
            <a:pPr eaLnBrk="1" hangingPunct="1"/>
            <a:r>
              <a:rPr lang="en-US" smtClean="0">
                <a:latin typeface="Arial" charset="0"/>
                <a:cs typeface="Arial" charset="0"/>
              </a:rPr>
              <a:t>Communication is ongoing, changing, and dynamic.  For example physical and emotional states may change in both sender and receiver during the process.</a:t>
            </a:r>
          </a:p>
        </p:txBody>
      </p:sp>
      <p:sp>
        <p:nvSpPr>
          <p:cNvPr id="4" name="Slide Number Placeholder 3"/>
          <p:cNvSpPr>
            <a:spLocks noGrp="1"/>
          </p:cNvSpPr>
          <p:nvPr>
            <p:ph type="sldNum" sz="quarter" idx="5"/>
          </p:nvPr>
        </p:nvSpPr>
        <p:spPr/>
        <p:txBody>
          <a:bodyPr/>
          <a:lstStyle/>
          <a:p>
            <a:pPr>
              <a:defRPr/>
            </a:pPr>
            <a:fld id="{AB2A6674-096C-4516-AD08-3FCAD9F31289}"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Assumptions of Human Communication</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transactional nature of communication is considered by some to be an extension of the process itself.</a:t>
            </a:r>
          </a:p>
          <a:p>
            <a:pPr eaLnBrk="1" hangingPunct="1"/>
            <a:r>
              <a:rPr lang="en-US" dirty="0" smtClean="0">
                <a:latin typeface="Arial" charset="0"/>
                <a:cs typeface="Arial" charset="0"/>
              </a:rPr>
              <a:t>Transactional nature suggests a reciprocal relationship.  Both sender and receiver are influencing one another during the conversation. </a:t>
            </a:r>
          </a:p>
        </p:txBody>
      </p:sp>
      <p:sp>
        <p:nvSpPr>
          <p:cNvPr id="4" name="Slide Number Placeholder 3"/>
          <p:cNvSpPr>
            <a:spLocks noGrp="1"/>
          </p:cNvSpPr>
          <p:nvPr>
            <p:ph type="sldNum" sz="quarter" idx="5"/>
          </p:nvPr>
        </p:nvSpPr>
        <p:spPr/>
        <p:txBody>
          <a:bodyPr/>
          <a:lstStyle/>
          <a:p>
            <a:pPr>
              <a:defRPr/>
            </a:pPr>
            <a:fld id="{F0A29FA0-5CAF-4DE5-BC61-886D084B1AB7}"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Assumptions of Human Communication</a:t>
            </a:r>
          </a:p>
          <a:p>
            <a:pPr eaLnBrk="1" hangingPunct="1"/>
            <a:endParaRPr lang="en-US" smtClean="0">
              <a:latin typeface="Arial" charset="0"/>
              <a:cs typeface="Arial" charset="0"/>
            </a:endParaRPr>
          </a:p>
          <a:p>
            <a:pPr eaLnBrk="1" hangingPunct="1"/>
            <a:r>
              <a:rPr lang="en-US" smtClean="0">
                <a:latin typeface="Arial" charset="0"/>
                <a:cs typeface="Arial" charset="0"/>
              </a:rPr>
              <a:t>The last basic assumption of human communication is that communication is multidimensional.  Some suggest there are two dimensions, or levels, the first one being content and the second one being the relationship dimension.  During a conversation these two dimensions are bound together.  For example, your supervisor could ask you, “Why did you not finish the coding this week?” This question to you could be interpreted different ways dependent on what your relationship is your boss.</a:t>
            </a:r>
          </a:p>
        </p:txBody>
      </p:sp>
      <p:sp>
        <p:nvSpPr>
          <p:cNvPr id="4" name="Slide Number Placeholder 3"/>
          <p:cNvSpPr>
            <a:spLocks noGrp="1"/>
          </p:cNvSpPr>
          <p:nvPr>
            <p:ph type="sldNum" sz="quarter" idx="5"/>
          </p:nvPr>
        </p:nvSpPr>
        <p:spPr/>
        <p:txBody>
          <a:bodyPr/>
          <a:lstStyle/>
          <a:p>
            <a:pPr>
              <a:defRPr/>
            </a:pPr>
            <a:fld id="{2D3097DE-C00F-43C4-8DFE-6C3AD16AD5A1}"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Communication Models</a:t>
            </a:r>
          </a:p>
          <a:p>
            <a:pPr eaLnBrk="1" hangingPunct="1"/>
            <a:endParaRPr lang="en-US" smtClean="0">
              <a:latin typeface="Arial" charset="0"/>
              <a:cs typeface="Arial" charset="0"/>
            </a:endParaRPr>
          </a:p>
          <a:p>
            <a:pPr eaLnBrk="1" hangingPunct="1"/>
            <a:r>
              <a:rPr lang="en-US" smtClean="0">
                <a:latin typeface="Arial" charset="0"/>
                <a:cs typeface="Arial" charset="0"/>
              </a:rPr>
              <a:t>One of the oldest and more popular communication models to this day is the known as the Shannon and Weaver model. It originated in the 1940s.  In the model there are five components. They are 1) information source,  2) transmitter, 3) sources of noise, 4) receiver and 5) destination.  The information source is the message content .  The transmitter refers to the person who will be sending the message.  Sources of noise refer to any difficulty in receiving the message.  The receiver is the person intended to get the message. Finally the destination is the message having been received. </a:t>
            </a:r>
          </a:p>
        </p:txBody>
      </p:sp>
      <p:sp>
        <p:nvSpPr>
          <p:cNvPr id="4" name="Slide Number Placeholder 3"/>
          <p:cNvSpPr>
            <a:spLocks noGrp="1"/>
          </p:cNvSpPr>
          <p:nvPr>
            <p:ph type="sldNum" sz="quarter" idx="5"/>
          </p:nvPr>
        </p:nvSpPr>
        <p:spPr/>
        <p:txBody>
          <a:bodyPr/>
          <a:lstStyle/>
          <a:p>
            <a:pPr>
              <a:defRPr/>
            </a:pPr>
            <a:fld id="{171ECE3E-F8F0-4CCD-88EB-CFD6B3976F5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Communication Models</a:t>
            </a:r>
          </a:p>
          <a:p>
            <a:pPr eaLnBrk="1" hangingPunct="1"/>
            <a:r>
              <a:rPr lang="en-US" dirty="0" smtClean="0">
                <a:latin typeface="Arial" charset="0"/>
                <a:cs typeface="Arial" charset="0"/>
              </a:rPr>
              <a:t>The next model is the </a:t>
            </a:r>
            <a:r>
              <a:rPr lang="en-US" dirty="0" err="1" smtClean="0">
                <a:latin typeface="Arial" charset="0"/>
                <a:cs typeface="Arial" charset="0"/>
              </a:rPr>
              <a:t>Berlot</a:t>
            </a:r>
            <a:r>
              <a:rPr lang="en-US" dirty="0" smtClean="0">
                <a:latin typeface="Arial" charset="0"/>
                <a:cs typeface="Arial" charset="0"/>
              </a:rPr>
              <a:t> communication model also known as SMCR model where “S” refers to source, “M” refers to message, “C” refers to channel, and “R” refers to receiver.  The first component source refers to attributes of the sender of the information components within source are  the communication skills of the sender his/her attitudes knowledge social system and culture.  In short, the message is affected by the components of the source.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next element message has its own unique components such as structure and content code.  The third component channel deals with how the message is transmitted such as seeing, touching, smelling, and tasting.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Finally the element receiver suggests that the message that will be received is based on his or her communication skills, attitudes, knowledge social system, and culture.  An important part to understand here is that both the source of the information and the receiver of the information are both affected by their own skills, attitudes, knowledge and social system culture.  The </a:t>
            </a:r>
            <a:r>
              <a:rPr lang="en-US" dirty="0" err="1" smtClean="0">
                <a:latin typeface="Arial" charset="0"/>
                <a:cs typeface="Arial" charset="0"/>
              </a:rPr>
              <a:t>Berlot</a:t>
            </a:r>
            <a:r>
              <a:rPr lang="en-US" dirty="0" smtClean="0">
                <a:latin typeface="Arial" charset="0"/>
                <a:cs typeface="Arial" charset="0"/>
              </a:rPr>
              <a:t> (SMCR) model is a very popular model.</a:t>
            </a:r>
          </a:p>
        </p:txBody>
      </p:sp>
      <p:sp>
        <p:nvSpPr>
          <p:cNvPr id="4" name="Slide Number Placeholder 3"/>
          <p:cNvSpPr>
            <a:spLocks noGrp="1"/>
          </p:cNvSpPr>
          <p:nvPr>
            <p:ph type="sldNum" sz="quarter" idx="5"/>
          </p:nvPr>
        </p:nvSpPr>
        <p:spPr/>
        <p:txBody>
          <a:bodyPr/>
          <a:lstStyle/>
          <a:p>
            <a:pPr>
              <a:defRPr/>
            </a:pPr>
            <a:fld id="{D95263AD-2115-420B-8ADD-46358F927DB3}"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latin typeface="Arial" charset="0"/>
                <a:cs typeface="Arial" charset="0"/>
              </a:rPr>
              <a:t>Common Health Specific Communication Models</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models displayed on this slide serve to emphasize the clinician-client/patient communications.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The therapeutic model addresses the important role of relationships in assisting clients and patients with an overall goal of moving away from illness and towards health. </a:t>
            </a:r>
          </a:p>
          <a:p>
            <a:pPr eaLnBrk="1" hangingPunct="1"/>
            <a:r>
              <a:rPr lang="en-US" dirty="0" smtClean="0">
                <a:latin typeface="Arial" charset="0"/>
                <a:cs typeface="Arial" charset="0"/>
              </a:rPr>
              <a:t>The health belief model is more complex than the therapeutic model and deals with communication specifically aimed with preventive health actions.  </a:t>
            </a:r>
          </a:p>
          <a:p>
            <a:pPr eaLnBrk="1" hangingPunct="1"/>
            <a:r>
              <a:rPr lang="en-US" dirty="0" smtClean="0">
                <a:latin typeface="Arial" charset="0"/>
                <a:cs typeface="Arial" charset="0"/>
              </a:rPr>
              <a:t>Finally, the King interaction is related to nursing communication emphasizing the interaction between nurses and their patients.   </a:t>
            </a:r>
          </a:p>
          <a:p>
            <a:pPr eaLnBrk="1" hangingPunct="1"/>
            <a:endParaRPr lang="en-US" dirty="0" smtClean="0">
              <a:latin typeface="Arial" charset="0"/>
              <a:cs typeface="Arial" charset="0"/>
            </a:endParaRPr>
          </a:p>
          <a:p>
            <a:pPr eaLnBrk="1" hangingPunct="1"/>
            <a:r>
              <a:rPr lang="en-US" dirty="0" smtClean="0">
                <a:latin typeface="Arial" charset="0"/>
                <a:cs typeface="Arial" charset="0"/>
              </a:rPr>
              <a:t>Exploring communication in the healthcare setting yields a number of interactions.  These are professional-professional, professional-client, professional-significant other, and client-significant other.  Considering the context of the healthcare IT professional, there will be communication between other professionals, clients (including patients) and the public.</a:t>
            </a:r>
          </a:p>
        </p:txBody>
      </p:sp>
      <p:sp>
        <p:nvSpPr>
          <p:cNvPr id="4" name="Slide Number Placeholder 3"/>
          <p:cNvSpPr>
            <a:spLocks noGrp="1"/>
          </p:cNvSpPr>
          <p:nvPr>
            <p:ph type="sldNum" sz="quarter" idx="5"/>
          </p:nvPr>
        </p:nvSpPr>
        <p:spPr/>
        <p:txBody>
          <a:bodyPr/>
          <a:lstStyle/>
          <a:p>
            <a:pPr>
              <a:defRPr/>
            </a:pPr>
            <a:fld id="{A3FE08C1-4F60-4EFD-82EF-D5F2DC7C8A23}"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smtClean="0"/>
              <a:t>Component 16/Unit </a:t>
            </a:r>
            <a:r>
              <a:rPr lang="en-US" dirty="0" err="1" smtClean="0"/>
              <a:t>4a</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lvl1pPr>
              <a:defRPr/>
            </a:lvl1pPr>
          </a:lstStyle>
          <a:p>
            <a:pPr>
              <a:defRPr/>
            </a:pPr>
            <a:fld id="{8A91969F-E6EF-4A3A-B8E6-9D7B3DB90C1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lvl1pPr>
              <a:defRPr/>
            </a:lvl1pPr>
          </a:lstStyle>
          <a:p>
            <a:pPr>
              <a:defRPr/>
            </a:pPr>
            <a:fld id="{2DDB952C-8793-4C3B-82CE-9F0A494F95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lvl1pPr>
              <a:defRPr/>
            </a:lvl1pPr>
          </a:lstStyle>
          <a:p>
            <a:pPr>
              <a:defRPr/>
            </a:pPr>
            <a:fld id="{53C7B5FC-1FEA-41D4-BBBB-E0698A7C7F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lvl1pPr>
              <a:defRPr/>
            </a:lvl1pPr>
          </a:lstStyle>
          <a:p>
            <a:pPr>
              <a:defRPr/>
            </a:pPr>
            <a:fld id="{CEC50039-8BA7-4449-9C37-EB414A4C70A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lvl1pPr>
              <a:defRPr/>
            </a:lvl1pPr>
          </a:lstStyle>
          <a:p>
            <a:pPr>
              <a:defRPr/>
            </a:pPr>
            <a:fld id="{DCADDD63-54AB-4357-821E-7F39E7F844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7" name="Slide Number Placeholder 5"/>
          <p:cNvSpPr>
            <a:spLocks noGrp="1"/>
          </p:cNvSpPr>
          <p:nvPr>
            <p:ph type="sldNum" sz="quarter" idx="12"/>
          </p:nvPr>
        </p:nvSpPr>
        <p:spPr/>
        <p:txBody>
          <a:bodyPr/>
          <a:lstStyle>
            <a:lvl1pPr>
              <a:defRPr/>
            </a:lvl1pPr>
          </a:lstStyle>
          <a:p>
            <a:pPr>
              <a:defRPr/>
            </a:pPr>
            <a:fld id="{0D6971A5-B874-484A-AAB8-B1779DBB9F0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9" name="Slide Number Placeholder 5"/>
          <p:cNvSpPr>
            <a:spLocks noGrp="1"/>
          </p:cNvSpPr>
          <p:nvPr>
            <p:ph type="sldNum" sz="quarter" idx="12"/>
          </p:nvPr>
        </p:nvSpPr>
        <p:spPr/>
        <p:txBody>
          <a:bodyPr/>
          <a:lstStyle>
            <a:lvl1pPr>
              <a:defRPr/>
            </a:lvl1pPr>
          </a:lstStyle>
          <a:p>
            <a:pPr>
              <a:defRPr/>
            </a:pPr>
            <a:fld id="{B6B43365-FD4C-4E5B-B2FE-2B255A96E0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5" name="Slide Number Placeholder 5"/>
          <p:cNvSpPr>
            <a:spLocks noGrp="1"/>
          </p:cNvSpPr>
          <p:nvPr>
            <p:ph type="sldNum" sz="quarter" idx="12"/>
          </p:nvPr>
        </p:nvSpPr>
        <p:spPr/>
        <p:txBody>
          <a:bodyPr/>
          <a:lstStyle>
            <a:lvl1pPr>
              <a:defRPr/>
            </a:lvl1pPr>
          </a:lstStyle>
          <a:p>
            <a:pPr>
              <a:defRPr/>
            </a:pPr>
            <a:fld id="{F191C304-E6A7-4989-B1C8-715D0464F5F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4" name="Slide Number Placeholder 5"/>
          <p:cNvSpPr>
            <a:spLocks noGrp="1"/>
          </p:cNvSpPr>
          <p:nvPr>
            <p:ph type="sldNum" sz="quarter" idx="12"/>
          </p:nvPr>
        </p:nvSpPr>
        <p:spPr/>
        <p:txBody>
          <a:bodyPr/>
          <a:lstStyle>
            <a:lvl1pPr>
              <a:defRPr/>
            </a:lvl1pPr>
          </a:lstStyle>
          <a:p>
            <a:pPr>
              <a:defRPr/>
            </a:pPr>
            <a:fld id="{C263ACBF-AAB5-4484-9DE1-E053EC6DDA1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7" name="Slide Number Placeholder 5"/>
          <p:cNvSpPr>
            <a:spLocks noGrp="1"/>
          </p:cNvSpPr>
          <p:nvPr>
            <p:ph type="sldNum" sz="quarter" idx="12"/>
          </p:nvPr>
        </p:nvSpPr>
        <p:spPr/>
        <p:txBody>
          <a:bodyPr/>
          <a:lstStyle>
            <a:lvl1pPr>
              <a:defRPr/>
            </a:lvl1pPr>
          </a:lstStyle>
          <a:p>
            <a:pPr>
              <a:defRPr/>
            </a:pPr>
            <a:fld id="{5CE091C4-8F6C-45C7-BBF4-E1CECB3F57E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Component 16/Unit 4a</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Health IT Workforce Curriculum                     Version 1.0/Fall 2010</a:t>
            </a:r>
            <a:endParaRPr lang="en-US"/>
          </a:p>
        </p:txBody>
      </p:sp>
      <p:sp>
        <p:nvSpPr>
          <p:cNvPr id="7" name="Slide Number Placeholder 5"/>
          <p:cNvSpPr>
            <a:spLocks noGrp="1"/>
          </p:cNvSpPr>
          <p:nvPr>
            <p:ph type="sldNum" sz="quarter" idx="12"/>
          </p:nvPr>
        </p:nvSpPr>
        <p:spPr/>
        <p:txBody>
          <a:bodyPr/>
          <a:lstStyle>
            <a:lvl1pPr>
              <a:defRPr/>
            </a:lvl1pPr>
          </a:lstStyle>
          <a:p>
            <a:pPr>
              <a:defRPr/>
            </a:pPr>
            <a:fld id="{05F35489-3FCD-4198-ADAC-AF32531886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solidFill>
                <a:latin typeface="Arial" pitchFamily="34" charset="0"/>
                <a:cs typeface="Arial" pitchFamily="34" charset="0"/>
              </a:defRPr>
            </a:lvl1pPr>
          </a:lstStyle>
          <a:p>
            <a:pPr>
              <a:defRPr/>
            </a:pPr>
            <a:r>
              <a:rPr lang="en-US" dirty="0" smtClean="0"/>
              <a:t>Component 16/Unit </a:t>
            </a:r>
            <a:r>
              <a:rPr lang="en-US" dirty="0" err="1" smtClean="0"/>
              <a:t>4a</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1"/>
                </a:solidFill>
                <a:latin typeface="Arial" pitchFamily="34" charset="0"/>
                <a:cs typeface="Arial" pitchFamily="34" charset="0"/>
              </a:defRPr>
            </a:lvl1pPr>
          </a:lstStyle>
          <a:p>
            <a:pPr>
              <a:defRPr/>
            </a:pPr>
            <a:r>
              <a:rPr lang="en-US" dirty="0" smtClean="0"/>
              <a:t>Health IT Workforce Curriculum                     Version 1.0/Fall 2010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000">
                <a:solidFill>
                  <a:schemeClr val="tx1"/>
                </a:solidFill>
                <a:latin typeface="Arial" pitchFamily="34" charset="0"/>
                <a:cs typeface="Arial" pitchFamily="34" charset="0"/>
              </a:defRPr>
            </a:lvl1pPr>
          </a:lstStyle>
          <a:p>
            <a:pPr>
              <a:defRPr/>
            </a:pPr>
            <a:fld id="{B10260E8-3BA6-4078-AF57-90E2163CFC3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Tahoma" pitchFamily="34" charset="0"/>
          <a:ea typeface="Tahoma" pitchFamily="34" charset="0"/>
          <a:cs typeface="Tahoma" pitchFamily="34" charset="0"/>
        </a:defRPr>
      </a:lvl1pPr>
      <a:lvl2pPr algn="ctr" rtl="0" eaLnBrk="0" fontAlgn="base" hangingPunct="0">
        <a:spcBef>
          <a:spcPct val="0"/>
        </a:spcBef>
        <a:spcAft>
          <a:spcPct val="0"/>
        </a:spcAft>
        <a:defRPr sz="4400">
          <a:solidFill>
            <a:schemeClr val="tx1"/>
          </a:solidFill>
          <a:latin typeface="Tahoma" pitchFamily="34" charset="0"/>
          <a:cs typeface="Tahoma" pitchFamily="34" charset="0"/>
        </a:defRPr>
      </a:lvl2pPr>
      <a:lvl3pPr algn="ctr" rtl="0" eaLnBrk="0" fontAlgn="base" hangingPunct="0">
        <a:spcBef>
          <a:spcPct val="0"/>
        </a:spcBef>
        <a:spcAft>
          <a:spcPct val="0"/>
        </a:spcAft>
        <a:defRPr sz="4400">
          <a:solidFill>
            <a:schemeClr val="tx1"/>
          </a:solidFill>
          <a:latin typeface="Tahoma" pitchFamily="34" charset="0"/>
          <a:cs typeface="Tahoma" pitchFamily="34" charset="0"/>
        </a:defRPr>
      </a:lvl3pPr>
      <a:lvl4pPr algn="ctr" rtl="0" eaLnBrk="0" fontAlgn="base" hangingPunct="0">
        <a:spcBef>
          <a:spcPct val="0"/>
        </a:spcBef>
        <a:spcAft>
          <a:spcPct val="0"/>
        </a:spcAft>
        <a:defRPr sz="4400">
          <a:solidFill>
            <a:schemeClr val="tx1"/>
          </a:solidFill>
          <a:latin typeface="Tahoma" pitchFamily="34" charset="0"/>
          <a:cs typeface="Tahoma" pitchFamily="34" charset="0"/>
        </a:defRPr>
      </a:lvl4pPr>
      <a:lvl5pPr algn="ctr" rtl="0" eaLnBrk="0" fontAlgn="base" hangingPunct="0">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bwMode="auto">
          <a:xfrm>
            <a:off x="457200" y="6248400"/>
            <a:ext cx="1905000" cy="6096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ea typeface="ＭＳ Ｐゴシック" pitchFamily="34" charset="-128"/>
                <a:cs typeface="Arial" charset="0"/>
              </a:rPr>
              <a:t>Component 16/Unit </a:t>
            </a:r>
            <a:r>
              <a:rPr lang="en-US" dirty="0" err="1" smtClean="0">
                <a:latin typeface="Arial" charset="0"/>
                <a:ea typeface="ＭＳ Ｐゴシック" pitchFamily="34" charset="-128"/>
                <a:cs typeface="Arial" charset="0"/>
              </a:rPr>
              <a:t>4a</a:t>
            </a:r>
            <a:endParaRPr lang="en-US" dirty="0" smtClean="0">
              <a:latin typeface="Arial" charset="0"/>
              <a:ea typeface="ＭＳ Ｐゴシック" pitchFamily="34" charset="-128"/>
              <a:cs typeface="Arial" charset="0"/>
            </a:endParaRPr>
          </a:p>
        </p:txBody>
      </p:sp>
      <p:sp>
        <p:nvSpPr>
          <p:cNvPr id="205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ea typeface="ＭＳ Ｐゴシック" pitchFamily="34" charset="-128"/>
                <a:cs typeface="Arial" charset="0"/>
              </a:rPr>
              <a:t>Health IT Workforce Curriculum                     Version 1.0/Fall 2010</a:t>
            </a:r>
            <a:endParaRPr lang="en-US" smtClean="0">
              <a:latin typeface="Arial" charset="0"/>
              <a:ea typeface="ＭＳ Ｐゴシック" pitchFamily="34" charset="-128"/>
              <a:cs typeface="Arial" charset="0"/>
            </a:endParaRPr>
          </a:p>
        </p:txBody>
      </p:sp>
      <p:sp>
        <p:nvSpPr>
          <p:cNvPr id="205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5D9658-77F6-406F-B2B1-5688AB493906}" type="slidenum">
              <a:rPr lang="en-US" smtClean="0">
                <a:latin typeface="Arial" charset="0"/>
                <a:cs typeface="Arial" charset="0"/>
              </a:rPr>
              <a:pPr fontAlgn="base">
                <a:spcBef>
                  <a:spcPct val="0"/>
                </a:spcBef>
                <a:spcAft>
                  <a:spcPct val="0"/>
                </a:spcAft>
              </a:pPr>
              <a:t>1</a:t>
            </a:fld>
            <a:endParaRPr lang="en-US" smtClean="0">
              <a:latin typeface="Arial" charset="0"/>
              <a:cs typeface="Arial" charset="0"/>
            </a:endParaRPr>
          </a:p>
        </p:txBody>
      </p:sp>
      <p:sp>
        <p:nvSpPr>
          <p:cNvPr id="2053" name="Rectangle 2"/>
          <p:cNvSpPr>
            <a:spLocks noGrp="1" noChangeArrowheads="1"/>
          </p:cNvSpPr>
          <p:nvPr>
            <p:ph type="ctrTitle"/>
          </p:nvPr>
        </p:nvSpPr>
        <p:spPr>
          <a:xfrm>
            <a:off x="152400" y="2130425"/>
            <a:ext cx="8763000" cy="1470025"/>
          </a:xfrm>
        </p:spPr>
        <p:txBody>
          <a:bodyPr/>
          <a:lstStyle/>
          <a:p>
            <a:pPr eaLnBrk="1" hangingPunct="1"/>
            <a:r>
              <a:rPr lang="en-US" dirty="0" smtClean="0"/>
              <a:t>Professionalism/Customer Service in the Health Environment</a:t>
            </a:r>
          </a:p>
        </p:txBody>
      </p:sp>
      <p:sp>
        <p:nvSpPr>
          <p:cNvPr id="2054" name="Rectangle 3"/>
          <p:cNvSpPr>
            <a:spLocks noGrp="1" noChangeArrowheads="1"/>
          </p:cNvSpPr>
          <p:nvPr>
            <p:ph type="subTitle" idx="1"/>
          </p:nvPr>
        </p:nvSpPr>
        <p:spPr>
          <a:xfrm>
            <a:off x="381000" y="3886200"/>
            <a:ext cx="8382000" cy="1752600"/>
          </a:xfrm>
        </p:spPr>
        <p:txBody>
          <a:bodyPr/>
          <a:lstStyle/>
          <a:p>
            <a:pPr eaLnBrk="1" hangingPunct="1"/>
            <a:r>
              <a:rPr lang="en-US" dirty="0" smtClean="0"/>
              <a:t>Unit </a:t>
            </a:r>
            <a:r>
              <a:rPr lang="en-US" dirty="0" smtClean="0"/>
              <a:t>4, </a:t>
            </a:r>
            <a:r>
              <a:rPr lang="en-US" dirty="0" smtClean="0"/>
              <a:t>Lecture </a:t>
            </a:r>
            <a:r>
              <a:rPr lang="en-US" dirty="0" smtClean="0"/>
              <a:t>1</a:t>
            </a:r>
          </a:p>
          <a:p>
            <a:pPr eaLnBrk="1" hangingPunct="1"/>
            <a:r>
              <a:rPr lang="en-US" dirty="0" smtClean="0"/>
              <a:t>Key Elements of </a:t>
            </a:r>
          </a:p>
          <a:p>
            <a:pPr eaLnBrk="1" hangingPunct="1"/>
            <a:r>
              <a:rPr lang="en-US" dirty="0" smtClean="0"/>
              <a:t>Effective Communication </a:t>
            </a:r>
          </a:p>
        </p:txBody>
      </p:sp>
    </p:spTree>
    <p:custDataLst>
      <p:tags r:id="rId1"/>
    </p:custDataLst>
  </p:cSld>
  <p:clrMapOvr>
    <a:masterClrMapping/>
  </p:clrMapOvr>
  <p:transition advTm="3495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A Systems Approach</a:t>
            </a:r>
          </a:p>
        </p:txBody>
      </p:sp>
      <p:sp>
        <p:nvSpPr>
          <p:cNvPr id="11267" name="Content Placeholder 2"/>
          <p:cNvSpPr>
            <a:spLocks noGrp="1"/>
          </p:cNvSpPr>
          <p:nvPr>
            <p:ph idx="1"/>
          </p:nvPr>
        </p:nvSpPr>
        <p:spPr/>
        <p:txBody>
          <a:bodyPr/>
          <a:lstStyle/>
          <a:p>
            <a:pPr eaLnBrk="1" hangingPunct="1"/>
            <a:r>
              <a:rPr lang="en-US" smtClean="0">
                <a:latin typeface="Arial" charset="0"/>
                <a:cs typeface="Arial" charset="0"/>
              </a:rPr>
              <a:t>Is there a model more appropriate for </a:t>
            </a:r>
          </a:p>
          <a:p>
            <a:pPr eaLnBrk="1" hangingPunct="1">
              <a:buFont typeface="Arial" charset="0"/>
              <a:buNone/>
            </a:pPr>
            <a:r>
              <a:rPr lang="en-US" smtClean="0">
                <a:latin typeface="Arial" charset="0"/>
                <a:cs typeface="Arial" charset="0"/>
              </a:rPr>
              <a:t>   HIT communication? </a:t>
            </a:r>
          </a:p>
        </p:txBody>
      </p:sp>
      <p:sp>
        <p:nvSpPr>
          <p:cNvPr id="11269"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127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E7F746-52B5-450B-9114-DC06A2DC6064}" type="slidenum">
              <a:rPr lang="en-US" smtClean="0">
                <a:latin typeface="Arial" charset="0"/>
                <a:cs typeface="Arial" charset="0"/>
              </a:rPr>
              <a:pPr fontAlgn="base">
                <a:spcBef>
                  <a:spcPct val="0"/>
                </a:spcBef>
                <a:spcAft>
                  <a:spcPct val="0"/>
                </a:spcAft>
              </a:pPr>
              <a:t>10</a:t>
            </a:fld>
            <a:endParaRPr lang="en-US" smtClean="0">
              <a:latin typeface="Arial" charset="0"/>
              <a:cs typeface="Arial" charset="0"/>
            </a:endParaRPr>
          </a:p>
        </p:txBody>
      </p:sp>
      <p:sp>
        <p:nvSpPr>
          <p:cNvPr id="11271"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6611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Communication Variables in Healthcare </a:t>
            </a:r>
          </a:p>
        </p:txBody>
      </p:sp>
      <p:sp>
        <p:nvSpPr>
          <p:cNvPr id="12291" name="Content Placeholder 2"/>
          <p:cNvSpPr>
            <a:spLocks noGrp="1"/>
          </p:cNvSpPr>
          <p:nvPr>
            <p:ph idx="1"/>
          </p:nvPr>
        </p:nvSpPr>
        <p:spPr/>
        <p:txBody>
          <a:bodyPr/>
          <a:lstStyle/>
          <a:p>
            <a:pPr eaLnBrk="1" hangingPunct="1"/>
            <a:r>
              <a:rPr lang="en-US" smtClean="0">
                <a:latin typeface="Arial" charset="0"/>
                <a:cs typeface="Arial" charset="0"/>
              </a:rPr>
              <a:t>Empathy</a:t>
            </a:r>
          </a:p>
          <a:p>
            <a:pPr eaLnBrk="1" hangingPunct="1"/>
            <a:r>
              <a:rPr lang="en-US" smtClean="0">
                <a:latin typeface="Arial" charset="0"/>
                <a:cs typeface="Arial" charset="0"/>
              </a:rPr>
              <a:t>Control</a:t>
            </a:r>
          </a:p>
          <a:p>
            <a:pPr eaLnBrk="1" hangingPunct="1"/>
            <a:r>
              <a:rPr lang="en-US" smtClean="0">
                <a:latin typeface="Arial" charset="0"/>
                <a:cs typeface="Arial" charset="0"/>
              </a:rPr>
              <a:t>Trust</a:t>
            </a:r>
          </a:p>
          <a:p>
            <a:pPr eaLnBrk="1" hangingPunct="1"/>
            <a:r>
              <a:rPr lang="en-US" smtClean="0">
                <a:latin typeface="Arial" charset="0"/>
                <a:cs typeface="Arial" charset="0"/>
              </a:rPr>
              <a:t>Self-disclosure</a:t>
            </a:r>
          </a:p>
          <a:p>
            <a:pPr eaLnBrk="1" hangingPunct="1"/>
            <a:r>
              <a:rPr lang="en-US" smtClean="0">
                <a:latin typeface="Arial" charset="0"/>
                <a:cs typeface="Arial" charset="0"/>
              </a:rPr>
              <a:t>Confirmation</a:t>
            </a:r>
          </a:p>
        </p:txBody>
      </p:sp>
      <p:sp>
        <p:nvSpPr>
          <p:cNvPr id="12293"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2294"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387D5A-27B2-4597-80A5-47F376056259}" type="slidenum">
              <a:rPr lang="en-US" smtClean="0">
                <a:latin typeface="Arial" charset="0"/>
                <a:cs typeface="Arial" charset="0"/>
              </a:rPr>
              <a:pPr fontAlgn="base">
                <a:spcBef>
                  <a:spcPct val="0"/>
                </a:spcBef>
                <a:spcAft>
                  <a:spcPct val="0"/>
                </a:spcAft>
              </a:pPr>
              <a:t>11</a:t>
            </a:fld>
            <a:endParaRPr lang="en-US" smtClean="0">
              <a:latin typeface="Arial" charset="0"/>
              <a:cs typeface="Arial" charset="0"/>
            </a:endParaRPr>
          </a:p>
        </p:txBody>
      </p:sp>
      <p:sp>
        <p:nvSpPr>
          <p:cNvPr id="12295"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2795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1325562"/>
          </a:xfrm>
        </p:spPr>
        <p:txBody>
          <a:bodyPr/>
          <a:lstStyle/>
          <a:p>
            <a:pPr eaLnBrk="1" hangingPunct="1"/>
            <a:r>
              <a:rPr lang="en-US" dirty="0" smtClean="0"/>
              <a:t>Communication Variables in Healthcare</a:t>
            </a:r>
          </a:p>
        </p:txBody>
      </p:sp>
      <p:sp>
        <p:nvSpPr>
          <p:cNvPr id="13315" name="Content Placeholder 2"/>
          <p:cNvSpPr>
            <a:spLocks noGrp="1"/>
          </p:cNvSpPr>
          <p:nvPr>
            <p:ph idx="1"/>
          </p:nvPr>
        </p:nvSpPr>
        <p:spPr>
          <a:xfrm>
            <a:off x="381000" y="1828800"/>
            <a:ext cx="8229600" cy="4221163"/>
          </a:xfrm>
        </p:spPr>
        <p:txBody>
          <a:bodyPr/>
          <a:lstStyle/>
          <a:p>
            <a:pPr eaLnBrk="1" hangingPunct="1"/>
            <a:r>
              <a:rPr lang="en-US" b="1" smtClean="0">
                <a:latin typeface="Arial" charset="0"/>
                <a:cs typeface="Arial" charset="0"/>
              </a:rPr>
              <a:t>Empathy</a:t>
            </a:r>
          </a:p>
          <a:p>
            <a:pPr eaLnBrk="1" hangingPunct="1"/>
            <a:r>
              <a:rPr lang="en-US" smtClean="0">
                <a:latin typeface="Arial" charset="0"/>
                <a:cs typeface="Arial" charset="0"/>
              </a:rPr>
              <a:t>Control</a:t>
            </a:r>
          </a:p>
          <a:p>
            <a:pPr eaLnBrk="1" hangingPunct="1"/>
            <a:r>
              <a:rPr lang="en-US" smtClean="0">
                <a:latin typeface="Arial" charset="0"/>
                <a:cs typeface="Arial" charset="0"/>
              </a:rPr>
              <a:t>Trust</a:t>
            </a:r>
          </a:p>
          <a:p>
            <a:pPr eaLnBrk="1" hangingPunct="1"/>
            <a:r>
              <a:rPr lang="en-US" smtClean="0">
                <a:latin typeface="Arial" charset="0"/>
                <a:cs typeface="Arial" charset="0"/>
              </a:rPr>
              <a:t>Self-disclosure</a:t>
            </a:r>
          </a:p>
          <a:p>
            <a:pPr eaLnBrk="1" hangingPunct="1"/>
            <a:r>
              <a:rPr lang="en-US" smtClean="0">
                <a:latin typeface="Arial" charset="0"/>
                <a:cs typeface="Arial" charset="0"/>
              </a:rPr>
              <a:t>Confirmation</a:t>
            </a:r>
          </a:p>
        </p:txBody>
      </p:sp>
      <p:sp>
        <p:nvSpPr>
          <p:cNvPr id="1331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331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26DF61-3DAB-4723-86F0-D9F22C5EEDA4}" type="slidenum">
              <a:rPr lang="en-US" smtClean="0">
                <a:latin typeface="Arial" charset="0"/>
                <a:cs typeface="Arial" charset="0"/>
              </a:rPr>
              <a:pPr fontAlgn="base">
                <a:spcBef>
                  <a:spcPct val="0"/>
                </a:spcBef>
                <a:spcAft>
                  <a:spcPct val="0"/>
                </a:spcAft>
              </a:pPr>
              <a:t>12</a:t>
            </a:fld>
            <a:endParaRPr lang="en-US" smtClean="0">
              <a:latin typeface="Arial" charset="0"/>
              <a:cs typeface="Arial" charset="0"/>
            </a:endParaRPr>
          </a:p>
        </p:txBody>
      </p:sp>
      <p:sp>
        <p:nvSpPr>
          <p:cNvPr id="13319"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5645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1325562"/>
          </a:xfrm>
        </p:spPr>
        <p:txBody>
          <a:bodyPr/>
          <a:lstStyle/>
          <a:p>
            <a:pPr eaLnBrk="1" hangingPunct="1"/>
            <a:r>
              <a:rPr lang="en-US" dirty="0" smtClean="0"/>
              <a:t>Communication Variables in Healthcare</a:t>
            </a:r>
          </a:p>
        </p:txBody>
      </p:sp>
      <p:sp>
        <p:nvSpPr>
          <p:cNvPr id="14339" name="Content Placeholder 2"/>
          <p:cNvSpPr>
            <a:spLocks noGrp="1"/>
          </p:cNvSpPr>
          <p:nvPr>
            <p:ph idx="1"/>
          </p:nvPr>
        </p:nvSpPr>
        <p:spPr>
          <a:xfrm>
            <a:off x="457200" y="1905000"/>
            <a:ext cx="8229600" cy="4221163"/>
          </a:xfrm>
        </p:spPr>
        <p:txBody>
          <a:bodyPr/>
          <a:lstStyle/>
          <a:p>
            <a:pPr eaLnBrk="1" hangingPunct="1"/>
            <a:r>
              <a:rPr lang="en-US" smtClean="0">
                <a:latin typeface="Arial" charset="0"/>
                <a:cs typeface="Arial" charset="0"/>
              </a:rPr>
              <a:t>Empathy</a:t>
            </a:r>
          </a:p>
          <a:p>
            <a:pPr eaLnBrk="1" hangingPunct="1"/>
            <a:r>
              <a:rPr lang="en-US" b="1" smtClean="0">
                <a:latin typeface="Arial" charset="0"/>
                <a:cs typeface="Arial" charset="0"/>
              </a:rPr>
              <a:t>Control</a:t>
            </a:r>
          </a:p>
          <a:p>
            <a:pPr eaLnBrk="1" hangingPunct="1"/>
            <a:r>
              <a:rPr lang="en-US" smtClean="0">
                <a:latin typeface="Arial" charset="0"/>
                <a:cs typeface="Arial" charset="0"/>
              </a:rPr>
              <a:t>Trust</a:t>
            </a:r>
          </a:p>
          <a:p>
            <a:pPr eaLnBrk="1" hangingPunct="1"/>
            <a:r>
              <a:rPr lang="en-US" smtClean="0">
                <a:latin typeface="Arial" charset="0"/>
                <a:cs typeface="Arial" charset="0"/>
              </a:rPr>
              <a:t>Self-disclosure</a:t>
            </a:r>
          </a:p>
          <a:p>
            <a:pPr eaLnBrk="1" hangingPunct="1"/>
            <a:r>
              <a:rPr lang="en-US" smtClean="0">
                <a:latin typeface="Arial" charset="0"/>
                <a:cs typeface="Arial" charset="0"/>
              </a:rPr>
              <a:t>Confirmation</a:t>
            </a:r>
          </a:p>
        </p:txBody>
      </p:sp>
      <p:sp>
        <p:nvSpPr>
          <p:cNvPr id="14341"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434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50357A-CF4B-4B10-A6AB-B310E28FD7E2}" type="slidenum">
              <a:rPr lang="en-US" smtClean="0">
                <a:latin typeface="Arial" charset="0"/>
                <a:cs typeface="Arial" charset="0"/>
              </a:rPr>
              <a:pPr fontAlgn="base">
                <a:spcBef>
                  <a:spcPct val="0"/>
                </a:spcBef>
                <a:spcAft>
                  <a:spcPct val="0"/>
                </a:spcAft>
              </a:pPr>
              <a:t>13</a:t>
            </a:fld>
            <a:endParaRPr lang="en-US" smtClean="0">
              <a:latin typeface="Arial" charset="0"/>
              <a:cs typeface="Arial" charset="0"/>
            </a:endParaRPr>
          </a:p>
        </p:txBody>
      </p:sp>
      <p:sp>
        <p:nvSpPr>
          <p:cNvPr id="14343"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5951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325562"/>
          </a:xfrm>
        </p:spPr>
        <p:txBody>
          <a:bodyPr/>
          <a:lstStyle/>
          <a:p>
            <a:pPr eaLnBrk="1" hangingPunct="1"/>
            <a:r>
              <a:rPr lang="en-US" dirty="0" smtClean="0"/>
              <a:t>Communication Variables in Healthcare</a:t>
            </a:r>
          </a:p>
        </p:txBody>
      </p:sp>
      <p:sp>
        <p:nvSpPr>
          <p:cNvPr id="15363" name="Content Placeholder 2"/>
          <p:cNvSpPr>
            <a:spLocks noGrp="1"/>
          </p:cNvSpPr>
          <p:nvPr>
            <p:ph idx="1"/>
          </p:nvPr>
        </p:nvSpPr>
        <p:spPr>
          <a:xfrm>
            <a:off x="457200" y="1981200"/>
            <a:ext cx="8229600" cy="4144963"/>
          </a:xfrm>
        </p:spPr>
        <p:txBody>
          <a:bodyPr/>
          <a:lstStyle/>
          <a:p>
            <a:pPr eaLnBrk="1" hangingPunct="1"/>
            <a:r>
              <a:rPr lang="en-US" smtClean="0">
                <a:latin typeface="Arial" charset="0"/>
                <a:cs typeface="Arial" charset="0"/>
              </a:rPr>
              <a:t>Empathy</a:t>
            </a:r>
          </a:p>
          <a:p>
            <a:pPr eaLnBrk="1" hangingPunct="1"/>
            <a:r>
              <a:rPr lang="en-US" smtClean="0">
                <a:latin typeface="Arial" charset="0"/>
                <a:cs typeface="Arial" charset="0"/>
              </a:rPr>
              <a:t>Control</a:t>
            </a:r>
          </a:p>
          <a:p>
            <a:pPr eaLnBrk="1" hangingPunct="1"/>
            <a:r>
              <a:rPr lang="en-US" b="1" smtClean="0">
                <a:latin typeface="Arial" charset="0"/>
                <a:cs typeface="Arial" charset="0"/>
              </a:rPr>
              <a:t>Trust</a:t>
            </a:r>
          </a:p>
          <a:p>
            <a:pPr eaLnBrk="1" hangingPunct="1"/>
            <a:r>
              <a:rPr lang="en-US" smtClean="0">
                <a:latin typeface="Arial" charset="0"/>
                <a:cs typeface="Arial" charset="0"/>
              </a:rPr>
              <a:t>Self-disclosure</a:t>
            </a:r>
          </a:p>
          <a:p>
            <a:pPr eaLnBrk="1" hangingPunct="1"/>
            <a:r>
              <a:rPr lang="en-US" smtClean="0">
                <a:latin typeface="Arial" charset="0"/>
                <a:cs typeface="Arial" charset="0"/>
              </a:rPr>
              <a:t>Confirmation</a:t>
            </a:r>
          </a:p>
        </p:txBody>
      </p:sp>
      <p:sp>
        <p:nvSpPr>
          <p:cNvPr id="15365"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536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112D16-57A5-4CE5-97BC-C6F22F6A5B87}" type="slidenum">
              <a:rPr lang="en-US" smtClean="0">
                <a:latin typeface="Arial" charset="0"/>
                <a:cs typeface="Arial" charset="0"/>
              </a:rPr>
              <a:pPr fontAlgn="base">
                <a:spcBef>
                  <a:spcPct val="0"/>
                </a:spcBef>
                <a:spcAft>
                  <a:spcPct val="0"/>
                </a:spcAft>
              </a:pPr>
              <a:t>14</a:t>
            </a:fld>
            <a:endParaRPr lang="en-US" smtClean="0">
              <a:latin typeface="Arial" charset="0"/>
              <a:cs typeface="Arial" charset="0"/>
            </a:endParaRPr>
          </a:p>
        </p:txBody>
      </p:sp>
      <p:sp>
        <p:nvSpPr>
          <p:cNvPr id="15367"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5521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325562"/>
          </a:xfrm>
        </p:spPr>
        <p:txBody>
          <a:bodyPr/>
          <a:lstStyle/>
          <a:p>
            <a:pPr eaLnBrk="1" hangingPunct="1"/>
            <a:r>
              <a:rPr lang="en-US" dirty="0" smtClean="0"/>
              <a:t>Communication Variables in Healthcare</a:t>
            </a:r>
          </a:p>
        </p:txBody>
      </p:sp>
      <p:sp>
        <p:nvSpPr>
          <p:cNvPr id="16387" name="Content Placeholder 2"/>
          <p:cNvSpPr>
            <a:spLocks noGrp="1"/>
          </p:cNvSpPr>
          <p:nvPr>
            <p:ph idx="1"/>
          </p:nvPr>
        </p:nvSpPr>
        <p:spPr>
          <a:xfrm>
            <a:off x="457200" y="1905000"/>
            <a:ext cx="8229600" cy="4221163"/>
          </a:xfrm>
        </p:spPr>
        <p:txBody>
          <a:bodyPr/>
          <a:lstStyle/>
          <a:p>
            <a:pPr eaLnBrk="1" hangingPunct="1"/>
            <a:r>
              <a:rPr lang="en-US" smtClean="0">
                <a:latin typeface="Arial" charset="0"/>
                <a:cs typeface="Arial" charset="0"/>
              </a:rPr>
              <a:t>Empathy</a:t>
            </a:r>
          </a:p>
          <a:p>
            <a:pPr eaLnBrk="1" hangingPunct="1"/>
            <a:r>
              <a:rPr lang="en-US" smtClean="0">
                <a:latin typeface="Arial" charset="0"/>
                <a:cs typeface="Arial" charset="0"/>
              </a:rPr>
              <a:t>Control</a:t>
            </a:r>
          </a:p>
          <a:p>
            <a:pPr eaLnBrk="1" hangingPunct="1"/>
            <a:r>
              <a:rPr lang="en-US" smtClean="0">
                <a:latin typeface="Arial" charset="0"/>
                <a:cs typeface="Arial" charset="0"/>
              </a:rPr>
              <a:t>Trust</a:t>
            </a:r>
          </a:p>
          <a:p>
            <a:pPr eaLnBrk="1" hangingPunct="1"/>
            <a:r>
              <a:rPr lang="en-US" b="1" smtClean="0">
                <a:latin typeface="Arial" charset="0"/>
                <a:cs typeface="Arial" charset="0"/>
              </a:rPr>
              <a:t>Self-disclosure</a:t>
            </a:r>
          </a:p>
          <a:p>
            <a:pPr eaLnBrk="1" hangingPunct="1"/>
            <a:r>
              <a:rPr lang="en-US" smtClean="0">
                <a:latin typeface="Arial" charset="0"/>
                <a:cs typeface="Arial" charset="0"/>
              </a:rPr>
              <a:t>Confirmation</a:t>
            </a:r>
          </a:p>
        </p:txBody>
      </p:sp>
      <p:sp>
        <p:nvSpPr>
          <p:cNvPr id="16389"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639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E81590-E6D9-4E54-B2BA-F43FD145D8F6}" type="slidenum">
              <a:rPr lang="en-US" smtClean="0">
                <a:latin typeface="Arial" charset="0"/>
                <a:cs typeface="Arial" charset="0"/>
              </a:rPr>
              <a:pPr fontAlgn="base">
                <a:spcBef>
                  <a:spcPct val="0"/>
                </a:spcBef>
                <a:spcAft>
                  <a:spcPct val="0"/>
                </a:spcAft>
              </a:pPr>
              <a:t>15</a:t>
            </a:fld>
            <a:endParaRPr lang="en-US" smtClean="0">
              <a:latin typeface="Arial" charset="0"/>
              <a:cs typeface="Arial" charset="0"/>
            </a:endParaRPr>
          </a:p>
        </p:txBody>
      </p:sp>
      <p:sp>
        <p:nvSpPr>
          <p:cNvPr id="16391"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4745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1249362"/>
          </a:xfrm>
        </p:spPr>
        <p:txBody>
          <a:bodyPr/>
          <a:lstStyle/>
          <a:p>
            <a:pPr eaLnBrk="1" hangingPunct="1"/>
            <a:r>
              <a:rPr lang="en-US" dirty="0" smtClean="0"/>
              <a:t>Communication Variables in Healthcare</a:t>
            </a:r>
          </a:p>
        </p:txBody>
      </p:sp>
      <p:sp>
        <p:nvSpPr>
          <p:cNvPr id="17411" name="Content Placeholder 2"/>
          <p:cNvSpPr>
            <a:spLocks noGrp="1"/>
          </p:cNvSpPr>
          <p:nvPr>
            <p:ph idx="1"/>
          </p:nvPr>
        </p:nvSpPr>
        <p:spPr>
          <a:xfrm>
            <a:off x="457200" y="1828800"/>
            <a:ext cx="8229600" cy="4297363"/>
          </a:xfrm>
        </p:spPr>
        <p:txBody>
          <a:bodyPr/>
          <a:lstStyle/>
          <a:p>
            <a:pPr eaLnBrk="1" hangingPunct="1"/>
            <a:r>
              <a:rPr lang="en-US" smtClean="0">
                <a:latin typeface="Arial" charset="0"/>
                <a:cs typeface="Arial" charset="0"/>
              </a:rPr>
              <a:t>Empathy</a:t>
            </a:r>
          </a:p>
          <a:p>
            <a:pPr eaLnBrk="1" hangingPunct="1"/>
            <a:r>
              <a:rPr lang="en-US" smtClean="0">
                <a:latin typeface="Arial" charset="0"/>
                <a:cs typeface="Arial" charset="0"/>
              </a:rPr>
              <a:t>Control</a:t>
            </a:r>
          </a:p>
          <a:p>
            <a:pPr eaLnBrk="1" hangingPunct="1"/>
            <a:r>
              <a:rPr lang="en-US" smtClean="0">
                <a:latin typeface="Arial" charset="0"/>
                <a:cs typeface="Arial" charset="0"/>
              </a:rPr>
              <a:t>Trust</a:t>
            </a:r>
          </a:p>
          <a:p>
            <a:pPr eaLnBrk="1" hangingPunct="1"/>
            <a:r>
              <a:rPr lang="en-US" smtClean="0">
                <a:latin typeface="Arial" charset="0"/>
                <a:cs typeface="Arial" charset="0"/>
              </a:rPr>
              <a:t>Self-disclosure</a:t>
            </a:r>
          </a:p>
          <a:p>
            <a:pPr eaLnBrk="1" hangingPunct="1"/>
            <a:r>
              <a:rPr lang="en-US" b="1" smtClean="0">
                <a:latin typeface="Arial" charset="0"/>
                <a:cs typeface="Arial" charset="0"/>
              </a:rPr>
              <a:t>Confirmation</a:t>
            </a:r>
          </a:p>
        </p:txBody>
      </p:sp>
      <p:sp>
        <p:nvSpPr>
          <p:cNvPr id="17413"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7414"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D2ECDC-6D8F-47A5-AAE6-EEDB6FA3C3B7}" type="slidenum">
              <a:rPr lang="en-US" smtClean="0">
                <a:latin typeface="Arial" charset="0"/>
                <a:cs typeface="Arial" charset="0"/>
              </a:rPr>
              <a:pPr fontAlgn="base">
                <a:spcBef>
                  <a:spcPct val="0"/>
                </a:spcBef>
                <a:spcAft>
                  <a:spcPct val="0"/>
                </a:spcAft>
              </a:pPr>
              <a:t>16</a:t>
            </a:fld>
            <a:endParaRPr lang="en-US" smtClean="0">
              <a:latin typeface="Arial" charset="0"/>
              <a:cs typeface="Arial" charset="0"/>
            </a:endParaRPr>
          </a:p>
        </p:txBody>
      </p:sp>
      <p:sp>
        <p:nvSpPr>
          <p:cNvPr id="17415"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2565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Summary </a:t>
            </a:r>
          </a:p>
        </p:txBody>
      </p:sp>
      <p:sp>
        <p:nvSpPr>
          <p:cNvPr id="18435" name="Content Placeholder 2"/>
          <p:cNvSpPr>
            <a:spLocks noGrp="1"/>
          </p:cNvSpPr>
          <p:nvPr>
            <p:ph idx="1"/>
          </p:nvPr>
        </p:nvSpPr>
        <p:spPr/>
        <p:txBody>
          <a:bodyPr/>
          <a:lstStyle/>
          <a:p>
            <a:pPr marL="971550" lvl="1" indent="-514350" eaLnBrk="1" hangingPunct="1">
              <a:lnSpc>
                <a:spcPct val="110000"/>
              </a:lnSpc>
              <a:buFont typeface="Arial" charset="0"/>
              <a:buAutoNum type="alphaLcPeriod"/>
            </a:pPr>
            <a:r>
              <a:rPr lang="en-US" smtClean="0">
                <a:latin typeface="Arial" charset="0"/>
                <a:cs typeface="Arial" charset="0"/>
              </a:rPr>
              <a:t>Definition of communication </a:t>
            </a:r>
          </a:p>
          <a:p>
            <a:pPr marL="971550" lvl="1" indent="-514350" eaLnBrk="1" hangingPunct="1">
              <a:lnSpc>
                <a:spcPct val="110000"/>
              </a:lnSpc>
              <a:buFont typeface="Arial" charset="0"/>
              <a:buAutoNum type="alphaLcPeriod"/>
            </a:pPr>
            <a:r>
              <a:rPr lang="en-US" smtClean="0">
                <a:latin typeface="Arial" charset="0"/>
                <a:cs typeface="Arial" charset="0"/>
              </a:rPr>
              <a:t>Assumptions used in communication </a:t>
            </a:r>
          </a:p>
          <a:p>
            <a:pPr marL="971550" lvl="1" indent="-514350" eaLnBrk="1" hangingPunct="1">
              <a:lnSpc>
                <a:spcPct val="110000"/>
              </a:lnSpc>
              <a:buFont typeface="Arial" charset="0"/>
              <a:buAutoNum type="alphaLcPeriod"/>
            </a:pPr>
            <a:r>
              <a:rPr lang="en-US" smtClean="0">
                <a:latin typeface="Arial" charset="0"/>
                <a:cs typeface="Arial" charset="0"/>
              </a:rPr>
              <a:t>Communication models from general to health-specific </a:t>
            </a:r>
          </a:p>
          <a:p>
            <a:pPr marL="971550" lvl="1" indent="-514350" eaLnBrk="1" hangingPunct="1">
              <a:lnSpc>
                <a:spcPct val="110000"/>
              </a:lnSpc>
              <a:buFont typeface="Arial" charset="0"/>
              <a:buAutoNum type="alphaLcPeriod" startAt="3"/>
            </a:pPr>
            <a:r>
              <a:rPr lang="en-US" smtClean="0">
                <a:latin typeface="Arial" charset="0"/>
                <a:cs typeface="Arial" charset="0"/>
              </a:rPr>
              <a:t>Variables used in communication </a:t>
            </a:r>
          </a:p>
          <a:p>
            <a:pPr eaLnBrk="1" hangingPunct="1"/>
            <a:endParaRPr lang="en-US" smtClean="0">
              <a:latin typeface="Arial" charset="0"/>
              <a:cs typeface="Arial" charset="0"/>
            </a:endParaRPr>
          </a:p>
        </p:txBody>
      </p:sp>
      <p:sp>
        <p:nvSpPr>
          <p:cNvPr id="1843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8438"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006CB2-003D-4133-BBBE-2B59FD9C7C2D}" type="slidenum">
              <a:rPr lang="en-US" smtClean="0">
                <a:latin typeface="Arial" charset="0"/>
                <a:cs typeface="Arial" charset="0"/>
              </a:rPr>
              <a:pPr fontAlgn="base">
                <a:spcBef>
                  <a:spcPct val="0"/>
                </a:spcBef>
                <a:spcAft>
                  <a:spcPct val="0"/>
                </a:spcAft>
              </a:pPr>
              <a:t>17</a:t>
            </a:fld>
            <a:endParaRPr lang="en-US" smtClean="0">
              <a:latin typeface="Arial" charset="0"/>
              <a:cs typeface="Arial" charset="0"/>
            </a:endParaRPr>
          </a:p>
        </p:txBody>
      </p:sp>
      <p:sp>
        <p:nvSpPr>
          <p:cNvPr id="18439"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6296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Verbal Communication</a:t>
            </a:r>
          </a:p>
        </p:txBody>
      </p:sp>
      <p:sp>
        <p:nvSpPr>
          <p:cNvPr id="3075" name="Content Placeholder 2"/>
          <p:cNvSpPr>
            <a:spLocks noGrp="1"/>
          </p:cNvSpPr>
          <p:nvPr>
            <p:ph idx="1"/>
          </p:nvPr>
        </p:nvSpPr>
        <p:spPr>
          <a:xfrm>
            <a:off x="457200" y="1600200"/>
            <a:ext cx="8229600" cy="4876800"/>
          </a:xfrm>
        </p:spPr>
        <p:txBody>
          <a:bodyPr/>
          <a:lstStyle/>
          <a:p>
            <a:pPr eaLnBrk="1" hangingPunct="1">
              <a:lnSpc>
                <a:spcPct val="110000"/>
              </a:lnSpc>
              <a:buFont typeface="Arial" charset="0"/>
              <a:buNone/>
            </a:pPr>
            <a:r>
              <a:rPr lang="en-US" dirty="0" smtClean="0">
                <a:latin typeface="Arial" charset="0"/>
                <a:cs typeface="Arial" charset="0"/>
              </a:rPr>
              <a:t>By the end of this  the </a:t>
            </a:r>
          </a:p>
          <a:p>
            <a:pPr eaLnBrk="1" hangingPunct="1">
              <a:lnSpc>
                <a:spcPct val="110000"/>
              </a:lnSpc>
              <a:buFont typeface="Arial" charset="0"/>
              <a:buNone/>
            </a:pPr>
            <a:r>
              <a:rPr lang="en-US" dirty="0" smtClean="0">
                <a:latin typeface="Arial" charset="0"/>
                <a:cs typeface="Arial" charset="0"/>
              </a:rPr>
              <a:t>student will be able to discuss: </a:t>
            </a:r>
          </a:p>
          <a:p>
            <a:pPr marL="971550" lvl="1" indent="-514350" eaLnBrk="1" hangingPunct="1">
              <a:lnSpc>
                <a:spcPct val="110000"/>
              </a:lnSpc>
              <a:buFont typeface="Arial" charset="0"/>
              <a:buAutoNum type="alphaLcPeriod"/>
            </a:pPr>
            <a:r>
              <a:rPr lang="en-US" dirty="0" smtClean="0">
                <a:latin typeface="Arial" charset="0"/>
                <a:cs typeface="Arial" charset="0"/>
              </a:rPr>
              <a:t>Definition of communication </a:t>
            </a:r>
          </a:p>
          <a:p>
            <a:pPr marL="971550" lvl="1" indent="-514350" eaLnBrk="1" hangingPunct="1">
              <a:lnSpc>
                <a:spcPct val="110000"/>
              </a:lnSpc>
              <a:buFont typeface="Arial" charset="0"/>
              <a:buAutoNum type="alphaLcPeriod"/>
            </a:pPr>
            <a:r>
              <a:rPr lang="en-US" dirty="0" smtClean="0">
                <a:latin typeface="Arial" charset="0"/>
                <a:cs typeface="Arial" charset="0"/>
              </a:rPr>
              <a:t>Assumptions used in communication </a:t>
            </a:r>
          </a:p>
          <a:p>
            <a:pPr marL="971550" lvl="1" indent="-514350" eaLnBrk="1" hangingPunct="1">
              <a:lnSpc>
                <a:spcPct val="110000"/>
              </a:lnSpc>
              <a:buFont typeface="Arial" charset="0"/>
              <a:buAutoNum type="alphaLcPeriod"/>
            </a:pPr>
            <a:r>
              <a:rPr lang="en-US" dirty="0" smtClean="0">
                <a:latin typeface="Arial" charset="0"/>
                <a:cs typeface="Arial" charset="0"/>
              </a:rPr>
              <a:t>Communication models from general </a:t>
            </a:r>
          </a:p>
          <a:p>
            <a:pPr marL="971550" lvl="1" indent="-514350" eaLnBrk="1" hangingPunct="1">
              <a:lnSpc>
                <a:spcPct val="110000"/>
              </a:lnSpc>
              <a:buFont typeface="Arial" charset="0"/>
              <a:buNone/>
            </a:pPr>
            <a:r>
              <a:rPr lang="en-US" dirty="0" smtClean="0">
                <a:latin typeface="Arial" charset="0"/>
                <a:cs typeface="Arial" charset="0"/>
              </a:rPr>
              <a:t>      to health-specific </a:t>
            </a:r>
          </a:p>
          <a:p>
            <a:pPr marL="971550" lvl="1" indent="-514350" eaLnBrk="1" hangingPunct="1">
              <a:lnSpc>
                <a:spcPct val="110000"/>
              </a:lnSpc>
              <a:buFont typeface="Arial" charset="0"/>
              <a:buNone/>
            </a:pPr>
            <a:r>
              <a:rPr lang="en-US" dirty="0" smtClean="0">
                <a:latin typeface="Arial" charset="0"/>
                <a:cs typeface="Arial" charset="0"/>
              </a:rPr>
              <a:t>d.  Variables used in communication </a:t>
            </a:r>
          </a:p>
        </p:txBody>
      </p:sp>
      <p:sp>
        <p:nvSpPr>
          <p:cNvPr id="307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307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3296E6-3C14-4A13-A698-EE5CF7C3E9E0}" type="slidenum">
              <a:rPr lang="en-US" smtClean="0">
                <a:latin typeface="Arial" charset="0"/>
                <a:cs typeface="Arial" charset="0"/>
              </a:rPr>
              <a:pPr fontAlgn="base">
                <a:spcBef>
                  <a:spcPct val="0"/>
                </a:spcBef>
                <a:spcAft>
                  <a:spcPct val="0"/>
                </a:spcAft>
              </a:pPr>
              <a:t>2</a:t>
            </a:fld>
            <a:endParaRPr lang="en-US" smtClean="0">
              <a:latin typeface="Arial" charset="0"/>
              <a:cs typeface="Arial" charset="0"/>
            </a:endParaRPr>
          </a:p>
        </p:txBody>
      </p:sp>
      <p:sp>
        <p:nvSpPr>
          <p:cNvPr id="3079"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3245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t>Definitions </a:t>
            </a:r>
          </a:p>
        </p:txBody>
      </p:sp>
      <p:sp>
        <p:nvSpPr>
          <p:cNvPr id="4099" name="Content Placeholder 2"/>
          <p:cNvSpPr>
            <a:spLocks noGrp="1"/>
          </p:cNvSpPr>
          <p:nvPr>
            <p:ph idx="1"/>
          </p:nvPr>
        </p:nvSpPr>
        <p:spPr>
          <a:xfrm>
            <a:off x="457200" y="1295400"/>
            <a:ext cx="8229600" cy="4830763"/>
          </a:xfrm>
        </p:spPr>
        <p:txBody>
          <a:bodyPr/>
          <a:lstStyle/>
          <a:p>
            <a:pPr eaLnBrk="1" hangingPunct="1"/>
            <a:r>
              <a:rPr lang="en-US" sz="3000" b="1" smtClean="0">
                <a:latin typeface="Arial" charset="0"/>
                <a:cs typeface="Arial" charset="0"/>
              </a:rPr>
              <a:t>Definitions of communication over the last 60 years include the following four components: </a:t>
            </a:r>
          </a:p>
          <a:p>
            <a:pPr lvl="1" eaLnBrk="1" hangingPunct="1"/>
            <a:r>
              <a:rPr lang="en-US" sz="2600" smtClean="0">
                <a:latin typeface="Arial" charset="0"/>
                <a:cs typeface="Arial" charset="0"/>
              </a:rPr>
              <a:t>A sender</a:t>
            </a:r>
          </a:p>
          <a:p>
            <a:pPr lvl="1" eaLnBrk="1" hangingPunct="1"/>
            <a:r>
              <a:rPr lang="en-US" sz="2600" smtClean="0">
                <a:latin typeface="Arial" charset="0"/>
                <a:cs typeface="Arial" charset="0"/>
              </a:rPr>
              <a:t>A receiver </a:t>
            </a:r>
          </a:p>
          <a:p>
            <a:pPr lvl="1" eaLnBrk="1" hangingPunct="1"/>
            <a:r>
              <a:rPr lang="en-US" sz="2600" smtClean="0">
                <a:latin typeface="Arial" charset="0"/>
                <a:cs typeface="Arial" charset="0"/>
              </a:rPr>
              <a:t>Transfer  of information</a:t>
            </a:r>
          </a:p>
          <a:p>
            <a:pPr lvl="1" eaLnBrk="1" hangingPunct="1"/>
            <a:r>
              <a:rPr lang="en-US" sz="2600" smtClean="0">
                <a:latin typeface="Arial" charset="0"/>
                <a:cs typeface="Arial" charset="0"/>
              </a:rPr>
              <a:t>Use of a common set of rules such as a common language</a:t>
            </a:r>
          </a:p>
          <a:p>
            <a:pPr eaLnBrk="1" hangingPunct="1"/>
            <a:r>
              <a:rPr lang="en-US" sz="3000" b="1" smtClean="0">
                <a:latin typeface="Arial" charset="0"/>
                <a:cs typeface="Arial" charset="0"/>
              </a:rPr>
              <a:t>Communication is the process of sharing information using a set of common rules</a:t>
            </a:r>
          </a:p>
          <a:p>
            <a:pPr lvl="1" eaLnBrk="1" hangingPunct="1"/>
            <a:endParaRPr lang="en-US" smtClean="0">
              <a:latin typeface="Arial" charset="0"/>
              <a:cs typeface="Arial" charset="0"/>
            </a:endParaRPr>
          </a:p>
        </p:txBody>
      </p:sp>
      <p:sp>
        <p:nvSpPr>
          <p:cNvPr id="4101"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48B1EF-C8C7-4C50-9168-DE3C88F91383}" type="slidenum">
              <a:rPr lang="en-US" smtClean="0">
                <a:latin typeface="Arial" charset="0"/>
                <a:cs typeface="Arial" charset="0"/>
              </a:rPr>
              <a:pPr fontAlgn="base">
                <a:spcBef>
                  <a:spcPct val="0"/>
                </a:spcBef>
                <a:spcAft>
                  <a:spcPct val="0"/>
                </a:spcAft>
              </a:pPr>
              <a:t>3</a:t>
            </a:fld>
            <a:endParaRPr lang="en-US" smtClean="0">
              <a:latin typeface="Arial" charset="0"/>
              <a:cs typeface="Arial" charset="0"/>
            </a:endParaRPr>
          </a:p>
        </p:txBody>
      </p:sp>
      <p:sp>
        <p:nvSpPr>
          <p:cNvPr id="4103"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5706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304800"/>
            <a:ext cx="8229600" cy="1143000"/>
          </a:xfrm>
        </p:spPr>
        <p:txBody>
          <a:bodyPr/>
          <a:lstStyle/>
          <a:p>
            <a:pPr eaLnBrk="1" hangingPunct="1"/>
            <a:r>
              <a:rPr lang="en-US" dirty="0" smtClean="0"/>
              <a:t>Assumptions of Human Communication</a:t>
            </a:r>
          </a:p>
        </p:txBody>
      </p:sp>
      <p:sp>
        <p:nvSpPr>
          <p:cNvPr id="5123" name="Content Placeholder 2"/>
          <p:cNvSpPr>
            <a:spLocks noGrp="1"/>
          </p:cNvSpPr>
          <p:nvPr>
            <p:ph idx="1"/>
          </p:nvPr>
        </p:nvSpPr>
        <p:spPr/>
        <p:txBody>
          <a:bodyPr/>
          <a:lstStyle/>
          <a:p>
            <a:pPr eaLnBrk="1" hangingPunct="1"/>
            <a:endParaRPr lang="en-US" sz="3600" smtClean="0">
              <a:latin typeface="Arial" charset="0"/>
              <a:cs typeface="Arial" charset="0"/>
            </a:endParaRPr>
          </a:p>
          <a:p>
            <a:pPr eaLnBrk="1" hangingPunct="1"/>
            <a:r>
              <a:rPr lang="en-US" sz="3600" b="1" smtClean="0">
                <a:latin typeface="Arial" charset="0"/>
                <a:cs typeface="Arial" charset="0"/>
              </a:rPr>
              <a:t>Communication is a process</a:t>
            </a:r>
          </a:p>
          <a:p>
            <a:pPr eaLnBrk="1" hangingPunct="1"/>
            <a:r>
              <a:rPr lang="en-US" sz="3600" smtClean="0">
                <a:latin typeface="Arial" charset="0"/>
                <a:cs typeface="Arial" charset="0"/>
              </a:rPr>
              <a:t>Communication is transactional</a:t>
            </a:r>
          </a:p>
          <a:p>
            <a:pPr eaLnBrk="1" hangingPunct="1"/>
            <a:r>
              <a:rPr lang="en-US" sz="3600" smtClean="0">
                <a:latin typeface="Arial" charset="0"/>
                <a:cs typeface="Arial" charset="0"/>
              </a:rPr>
              <a:t>Communication is multidimensional</a:t>
            </a:r>
          </a:p>
        </p:txBody>
      </p:sp>
      <p:sp>
        <p:nvSpPr>
          <p:cNvPr id="5125"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512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7EEC84-FAD5-4025-BBE9-3EDDFBDF44DF}" type="slidenum">
              <a:rPr lang="en-US" smtClean="0">
                <a:latin typeface="Arial" charset="0"/>
                <a:cs typeface="Arial" charset="0"/>
              </a:rPr>
              <a:pPr fontAlgn="base">
                <a:spcBef>
                  <a:spcPct val="0"/>
                </a:spcBef>
                <a:spcAft>
                  <a:spcPct val="0"/>
                </a:spcAft>
              </a:pPr>
              <a:t>4</a:t>
            </a:fld>
            <a:endParaRPr lang="en-US" smtClean="0">
              <a:latin typeface="Arial" charset="0"/>
              <a:cs typeface="Arial" charset="0"/>
            </a:endParaRPr>
          </a:p>
        </p:txBody>
      </p:sp>
      <p:sp>
        <p:nvSpPr>
          <p:cNvPr id="5127"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302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Assumptions of Human Communication</a:t>
            </a:r>
          </a:p>
        </p:txBody>
      </p:sp>
      <p:sp>
        <p:nvSpPr>
          <p:cNvPr id="6147" name="Content Placeholder 2"/>
          <p:cNvSpPr>
            <a:spLocks noGrp="1"/>
          </p:cNvSpPr>
          <p:nvPr>
            <p:ph idx="1"/>
          </p:nvPr>
        </p:nvSpPr>
        <p:spPr/>
        <p:txBody>
          <a:bodyPr/>
          <a:lstStyle/>
          <a:p>
            <a:pPr eaLnBrk="1" hangingPunct="1"/>
            <a:endParaRPr lang="en-US" sz="3600" smtClean="0">
              <a:latin typeface="Arial" charset="0"/>
              <a:cs typeface="Arial" charset="0"/>
            </a:endParaRPr>
          </a:p>
          <a:p>
            <a:pPr eaLnBrk="1" hangingPunct="1"/>
            <a:r>
              <a:rPr lang="en-US" sz="3600" smtClean="0">
                <a:latin typeface="Arial" charset="0"/>
                <a:cs typeface="Arial" charset="0"/>
              </a:rPr>
              <a:t>Communication is a process</a:t>
            </a:r>
          </a:p>
          <a:p>
            <a:pPr eaLnBrk="1" hangingPunct="1"/>
            <a:r>
              <a:rPr lang="en-US" sz="3600" b="1" smtClean="0">
                <a:latin typeface="Arial" charset="0"/>
                <a:cs typeface="Arial" charset="0"/>
              </a:rPr>
              <a:t>Communication is transactional</a:t>
            </a:r>
          </a:p>
          <a:p>
            <a:pPr eaLnBrk="1" hangingPunct="1"/>
            <a:r>
              <a:rPr lang="en-US" sz="3600" smtClean="0">
                <a:latin typeface="Arial" charset="0"/>
                <a:cs typeface="Arial" charset="0"/>
              </a:rPr>
              <a:t>Communication is multidimensional</a:t>
            </a:r>
          </a:p>
        </p:txBody>
      </p:sp>
      <p:sp>
        <p:nvSpPr>
          <p:cNvPr id="6149"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615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DFFE41-99D2-4668-A5BA-B58F41348CB1}" type="slidenum">
              <a:rPr lang="en-US" smtClean="0">
                <a:latin typeface="Arial" charset="0"/>
                <a:cs typeface="Arial" charset="0"/>
              </a:rPr>
              <a:pPr fontAlgn="base">
                <a:spcBef>
                  <a:spcPct val="0"/>
                </a:spcBef>
                <a:spcAft>
                  <a:spcPct val="0"/>
                </a:spcAft>
              </a:pPr>
              <a:t>5</a:t>
            </a:fld>
            <a:endParaRPr lang="en-US" smtClean="0">
              <a:latin typeface="Arial" charset="0"/>
              <a:cs typeface="Arial" charset="0"/>
            </a:endParaRPr>
          </a:p>
        </p:txBody>
      </p:sp>
      <p:sp>
        <p:nvSpPr>
          <p:cNvPr id="6151"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263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Assumptions of Human Communication</a:t>
            </a:r>
          </a:p>
        </p:txBody>
      </p:sp>
      <p:sp>
        <p:nvSpPr>
          <p:cNvPr id="7171" name="Content Placeholder 2"/>
          <p:cNvSpPr>
            <a:spLocks noGrp="1"/>
          </p:cNvSpPr>
          <p:nvPr>
            <p:ph idx="1"/>
          </p:nvPr>
        </p:nvSpPr>
        <p:spPr/>
        <p:txBody>
          <a:bodyPr/>
          <a:lstStyle/>
          <a:p>
            <a:pPr eaLnBrk="1" hangingPunct="1"/>
            <a:endParaRPr lang="en-US" sz="3600" smtClean="0">
              <a:latin typeface="Arial" charset="0"/>
              <a:cs typeface="Arial" charset="0"/>
            </a:endParaRPr>
          </a:p>
          <a:p>
            <a:pPr eaLnBrk="1" hangingPunct="1"/>
            <a:r>
              <a:rPr lang="en-US" sz="3500" smtClean="0">
                <a:latin typeface="Arial" charset="0"/>
                <a:cs typeface="Arial" charset="0"/>
              </a:rPr>
              <a:t>Communication is a process</a:t>
            </a:r>
          </a:p>
          <a:p>
            <a:pPr eaLnBrk="1" hangingPunct="1"/>
            <a:r>
              <a:rPr lang="en-US" sz="3500" smtClean="0">
                <a:latin typeface="Arial" charset="0"/>
                <a:cs typeface="Arial" charset="0"/>
              </a:rPr>
              <a:t>Communication is transactional</a:t>
            </a:r>
          </a:p>
          <a:p>
            <a:pPr eaLnBrk="1" hangingPunct="1"/>
            <a:r>
              <a:rPr lang="en-US" sz="3500" b="1" smtClean="0">
                <a:latin typeface="Arial" charset="0"/>
                <a:cs typeface="Arial" charset="0"/>
              </a:rPr>
              <a:t>Communication is multidimensional</a:t>
            </a:r>
          </a:p>
        </p:txBody>
      </p:sp>
      <p:sp>
        <p:nvSpPr>
          <p:cNvPr id="7173"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717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1E4BE6-38CF-40C2-8CB8-EB48BD257265}" type="slidenum">
              <a:rPr lang="en-US" smtClean="0">
                <a:latin typeface="Arial" charset="0"/>
                <a:cs typeface="Arial" charset="0"/>
              </a:rPr>
              <a:pPr fontAlgn="base">
                <a:spcBef>
                  <a:spcPct val="0"/>
                </a:spcBef>
                <a:spcAft>
                  <a:spcPct val="0"/>
                </a:spcAft>
              </a:pPr>
              <a:t>6</a:t>
            </a:fld>
            <a:endParaRPr lang="en-US" smtClean="0">
              <a:latin typeface="Arial" charset="0"/>
              <a:cs typeface="Arial" charset="0"/>
            </a:endParaRPr>
          </a:p>
        </p:txBody>
      </p:sp>
      <p:sp>
        <p:nvSpPr>
          <p:cNvPr id="7175"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374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Communication Models</a:t>
            </a:r>
          </a:p>
        </p:txBody>
      </p:sp>
      <p:sp>
        <p:nvSpPr>
          <p:cNvPr id="3" name="Content Placeholder 2"/>
          <p:cNvSpPr>
            <a:spLocks noGrp="1"/>
          </p:cNvSpPr>
          <p:nvPr>
            <p:ph idx="1"/>
          </p:nvPr>
        </p:nvSpPr>
        <p:spPr/>
        <p:txBody>
          <a:bodyPr/>
          <a:lstStyle/>
          <a:p>
            <a:pPr eaLnBrk="1" hangingPunct="1">
              <a:defRPr/>
            </a:pPr>
            <a:r>
              <a:rPr lang="en-US" dirty="0" smtClean="0"/>
              <a:t>Shannon-Weaver Model</a:t>
            </a:r>
          </a:p>
          <a:p>
            <a:pPr marL="971550" lvl="1" indent="-514350" eaLnBrk="1" hangingPunct="1">
              <a:buFont typeface="+mj-lt"/>
              <a:buAutoNum type="arabicPeriod"/>
              <a:defRPr/>
            </a:pPr>
            <a:r>
              <a:rPr lang="en-US" dirty="0" smtClean="0"/>
              <a:t>Information source </a:t>
            </a:r>
          </a:p>
          <a:p>
            <a:pPr marL="971550" lvl="1" indent="-514350" eaLnBrk="1" hangingPunct="1">
              <a:buFont typeface="+mj-lt"/>
              <a:buAutoNum type="arabicPeriod"/>
              <a:defRPr/>
            </a:pPr>
            <a:r>
              <a:rPr lang="en-US" dirty="0" smtClean="0"/>
              <a:t>Transmitter</a:t>
            </a:r>
          </a:p>
          <a:p>
            <a:pPr marL="971550" lvl="1" indent="-514350" eaLnBrk="1" hangingPunct="1">
              <a:buFont typeface="+mj-lt"/>
              <a:buAutoNum type="arabicPeriod"/>
              <a:defRPr/>
            </a:pPr>
            <a:r>
              <a:rPr lang="en-US" dirty="0" smtClean="0"/>
              <a:t>Sources of noise</a:t>
            </a:r>
          </a:p>
          <a:p>
            <a:pPr marL="971550" lvl="1" indent="-514350" eaLnBrk="1" hangingPunct="1">
              <a:buFont typeface="+mj-lt"/>
              <a:buAutoNum type="arabicPeriod"/>
              <a:defRPr/>
            </a:pPr>
            <a:r>
              <a:rPr lang="en-US" dirty="0" smtClean="0"/>
              <a:t>Receiver</a:t>
            </a:r>
          </a:p>
          <a:p>
            <a:pPr marL="971550" lvl="1" indent="-514350" eaLnBrk="1" hangingPunct="1">
              <a:buFont typeface="+mj-lt"/>
              <a:buAutoNum type="arabicPeriod"/>
              <a:defRPr/>
            </a:pPr>
            <a:r>
              <a:rPr lang="en-US" dirty="0" smtClean="0"/>
              <a:t>Destination </a:t>
            </a:r>
          </a:p>
          <a:p>
            <a:pPr lvl="1" eaLnBrk="1" hangingPunct="1">
              <a:defRPr/>
            </a:pPr>
            <a:endParaRPr lang="en-US" dirty="0" smtClean="0"/>
          </a:p>
          <a:p>
            <a:pPr eaLnBrk="1" hangingPunct="1">
              <a:defRPr/>
            </a:pPr>
            <a:endParaRPr lang="en-US" dirty="0"/>
          </a:p>
        </p:txBody>
      </p:sp>
      <p:sp>
        <p:nvSpPr>
          <p:cNvPr id="8197"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819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B0E052-C86D-4208-B107-32470860A2AE}" type="slidenum">
              <a:rPr lang="en-US" smtClean="0">
                <a:latin typeface="Arial" charset="0"/>
                <a:cs typeface="Arial" charset="0"/>
              </a:rPr>
              <a:pPr fontAlgn="base">
                <a:spcBef>
                  <a:spcPct val="0"/>
                </a:spcBef>
                <a:spcAft>
                  <a:spcPct val="0"/>
                </a:spcAft>
              </a:pPr>
              <a:t>7</a:t>
            </a:fld>
            <a:endParaRPr lang="en-US" smtClean="0">
              <a:latin typeface="Arial" charset="0"/>
              <a:cs typeface="Arial" charset="0"/>
            </a:endParaRPr>
          </a:p>
        </p:txBody>
      </p:sp>
      <p:sp>
        <p:nvSpPr>
          <p:cNvPr id="8199"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5351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Communication Models</a:t>
            </a:r>
          </a:p>
        </p:txBody>
      </p:sp>
      <p:sp>
        <p:nvSpPr>
          <p:cNvPr id="9219" name="Content Placeholder 2"/>
          <p:cNvSpPr>
            <a:spLocks noGrp="1"/>
          </p:cNvSpPr>
          <p:nvPr>
            <p:ph idx="1"/>
          </p:nvPr>
        </p:nvSpPr>
        <p:spPr/>
        <p:txBody>
          <a:bodyPr/>
          <a:lstStyle/>
          <a:p>
            <a:pPr eaLnBrk="1" hangingPunct="1"/>
            <a:r>
              <a:rPr lang="en-US" smtClean="0">
                <a:latin typeface="Arial" charset="0"/>
                <a:cs typeface="Arial" charset="0"/>
              </a:rPr>
              <a:t>Berlot Communication Model </a:t>
            </a:r>
          </a:p>
          <a:p>
            <a:pPr eaLnBrk="1" hangingPunct="1"/>
            <a:r>
              <a:rPr lang="en-US" smtClean="0">
                <a:latin typeface="Arial" charset="0"/>
                <a:cs typeface="Arial" charset="0"/>
              </a:rPr>
              <a:t>Also known as the SMCR Model</a:t>
            </a:r>
          </a:p>
          <a:p>
            <a:pPr lvl="1" eaLnBrk="1" hangingPunct="1"/>
            <a:r>
              <a:rPr lang="en-US" b="1" smtClean="0">
                <a:latin typeface="Arial" charset="0"/>
                <a:cs typeface="Arial" charset="0"/>
              </a:rPr>
              <a:t>S</a:t>
            </a:r>
            <a:r>
              <a:rPr lang="en-US" smtClean="0">
                <a:latin typeface="Arial" charset="0"/>
                <a:cs typeface="Arial" charset="0"/>
              </a:rPr>
              <a:t>ource</a:t>
            </a:r>
          </a:p>
          <a:p>
            <a:pPr lvl="1" eaLnBrk="1" hangingPunct="1"/>
            <a:r>
              <a:rPr lang="en-US" b="1" smtClean="0">
                <a:latin typeface="Arial" charset="0"/>
                <a:cs typeface="Arial" charset="0"/>
              </a:rPr>
              <a:t>M</a:t>
            </a:r>
            <a:r>
              <a:rPr lang="en-US" smtClean="0">
                <a:latin typeface="Arial" charset="0"/>
                <a:cs typeface="Arial" charset="0"/>
              </a:rPr>
              <a:t>essage</a:t>
            </a:r>
          </a:p>
          <a:p>
            <a:pPr lvl="1" eaLnBrk="1" hangingPunct="1"/>
            <a:r>
              <a:rPr lang="en-US" b="1" smtClean="0">
                <a:latin typeface="Arial" charset="0"/>
                <a:cs typeface="Arial" charset="0"/>
              </a:rPr>
              <a:t>C</a:t>
            </a:r>
            <a:r>
              <a:rPr lang="en-US" smtClean="0">
                <a:latin typeface="Arial" charset="0"/>
                <a:cs typeface="Arial" charset="0"/>
              </a:rPr>
              <a:t>hannel</a:t>
            </a:r>
          </a:p>
          <a:p>
            <a:pPr lvl="1" eaLnBrk="1" hangingPunct="1"/>
            <a:r>
              <a:rPr lang="en-US" b="1" smtClean="0">
                <a:latin typeface="Arial" charset="0"/>
                <a:cs typeface="Arial" charset="0"/>
              </a:rPr>
              <a:t>R</a:t>
            </a:r>
            <a:r>
              <a:rPr lang="en-US" smtClean="0">
                <a:latin typeface="Arial" charset="0"/>
                <a:cs typeface="Arial" charset="0"/>
              </a:rPr>
              <a:t>eceiver</a:t>
            </a:r>
          </a:p>
          <a:p>
            <a:pPr eaLnBrk="1" hangingPunct="1"/>
            <a:endParaRPr lang="en-US" smtClean="0">
              <a:latin typeface="Arial" charset="0"/>
              <a:cs typeface="Arial" charset="0"/>
            </a:endParaRPr>
          </a:p>
        </p:txBody>
      </p:sp>
      <p:sp>
        <p:nvSpPr>
          <p:cNvPr id="922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9221"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6F0317-1941-40D6-BA2C-0F01B9B4BC2F}" type="slidenum">
              <a:rPr lang="en-US" smtClean="0">
                <a:latin typeface="Arial" charset="0"/>
                <a:cs typeface="Arial" charset="0"/>
              </a:rPr>
              <a:pPr fontAlgn="base">
                <a:spcBef>
                  <a:spcPct val="0"/>
                </a:spcBef>
                <a:spcAft>
                  <a:spcPct val="0"/>
                </a:spcAft>
              </a:pPr>
              <a:t>8</a:t>
            </a:fld>
            <a:endParaRPr lang="en-US" smtClean="0">
              <a:latin typeface="Arial" charset="0"/>
              <a:cs typeface="Arial" charset="0"/>
            </a:endParaRPr>
          </a:p>
        </p:txBody>
      </p:sp>
      <p:sp>
        <p:nvSpPr>
          <p:cNvPr id="9222"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8966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Common Health Specific Communication Models</a:t>
            </a:r>
          </a:p>
        </p:txBody>
      </p:sp>
      <p:sp>
        <p:nvSpPr>
          <p:cNvPr id="10243" name="Content Placeholder 2"/>
          <p:cNvSpPr>
            <a:spLocks noGrp="1"/>
          </p:cNvSpPr>
          <p:nvPr>
            <p:ph idx="1"/>
          </p:nvPr>
        </p:nvSpPr>
        <p:spPr/>
        <p:txBody>
          <a:bodyPr/>
          <a:lstStyle/>
          <a:p>
            <a:pPr eaLnBrk="1" hangingPunct="1"/>
            <a:endParaRPr lang="en-US" smtClean="0">
              <a:latin typeface="Arial" charset="0"/>
              <a:cs typeface="Arial" charset="0"/>
            </a:endParaRPr>
          </a:p>
          <a:p>
            <a:pPr eaLnBrk="1" hangingPunct="1"/>
            <a:r>
              <a:rPr lang="en-US" smtClean="0">
                <a:latin typeface="Arial" charset="0"/>
                <a:cs typeface="Arial" charset="0"/>
              </a:rPr>
              <a:t>The Therapeutic Model</a:t>
            </a:r>
          </a:p>
          <a:p>
            <a:pPr eaLnBrk="1" hangingPunct="1">
              <a:buFont typeface="Arial" charset="0"/>
              <a:buNone/>
            </a:pPr>
            <a:endParaRPr lang="en-US" smtClean="0">
              <a:latin typeface="Arial" charset="0"/>
              <a:cs typeface="Arial" charset="0"/>
            </a:endParaRPr>
          </a:p>
          <a:p>
            <a:pPr eaLnBrk="1" hangingPunct="1"/>
            <a:r>
              <a:rPr lang="en-US" smtClean="0">
                <a:latin typeface="Arial" charset="0"/>
                <a:cs typeface="Arial" charset="0"/>
              </a:rPr>
              <a:t>The Health Belief model</a:t>
            </a:r>
          </a:p>
          <a:p>
            <a:pPr eaLnBrk="1" hangingPunct="1">
              <a:buFont typeface="Arial" charset="0"/>
              <a:buNone/>
            </a:pPr>
            <a:endParaRPr lang="en-US" smtClean="0">
              <a:latin typeface="Arial" charset="0"/>
              <a:cs typeface="Arial" charset="0"/>
            </a:endParaRPr>
          </a:p>
          <a:p>
            <a:pPr eaLnBrk="1" hangingPunct="1"/>
            <a:r>
              <a:rPr lang="en-US" smtClean="0">
                <a:latin typeface="Arial" charset="0"/>
                <a:cs typeface="Arial" charset="0"/>
              </a:rPr>
              <a:t>The King Interaction model</a:t>
            </a:r>
          </a:p>
        </p:txBody>
      </p:sp>
      <p:sp>
        <p:nvSpPr>
          <p:cNvPr id="10245"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Component 16/Unit 4a</a:t>
            </a:r>
            <a:endParaRPr lang="en-US" smtClean="0">
              <a:latin typeface="Arial" charset="0"/>
              <a:cs typeface="Arial" charset="0"/>
            </a:endParaRPr>
          </a:p>
        </p:txBody>
      </p:sp>
      <p:sp>
        <p:nvSpPr>
          <p:cNvPr id="1024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60BD36-081E-4E15-8319-2D674024C1B3}" type="slidenum">
              <a:rPr lang="en-US" smtClean="0">
                <a:latin typeface="Arial" charset="0"/>
                <a:cs typeface="Arial" charset="0"/>
              </a:rPr>
              <a:pPr fontAlgn="base">
                <a:spcBef>
                  <a:spcPct val="0"/>
                </a:spcBef>
                <a:spcAft>
                  <a:spcPct val="0"/>
                </a:spcAft>
              </a:pPr>
              <a:t>9</a:t>
            </a:fld>
            <a:endParaRPr lang="en-US" smtClean="0">
              <a:latin typeface="Arial" charset="0"/>
              <a:cs typeface="Arial" charset="0"/>
            </a:endParaRPr>
          </a:p>
        </p:txBody>
      </p:sp>
      <p:sp>
        <p:nvSpPr>
          <p:cNvPr id="10247"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latin typeface="Arial" charset="0"/>
                <a:cs typeface="Arial" charset="0"/>
              </a:rPr>
              <a:t>Health IT Workforce Curriculum                     Version 1.0/Fall 2010</a:t>
            </a:r>
            <a:endParaRPr lang="en-US" smtClean="0">
              <a:latin typeface="Arial" charset="0"/>
              <a:cs typeface="Arial" charset="0"/>
            </a:endParaRPr>
          </a:p>
        </p:txBody>
      </p:sp>
    </p:spTree>
    <p:custDataLst>
      <p:tags r:id="rId1"/>
    </p:custDataLst>
  </p:cSld>
  <p:clrMapOvr>
    <a:masterClrMapping/>
  </p:clrMapOvr>
  <p:transition advTm="7311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7PHOTO" val=""/>
  <p:tag name="MMPROD_7LOGO" val=""/>
  <p:tag name="MMPROD_THEME_BG_IMAGE" val=""/>
  <p:tag name="MMPROD_10079PHOTO" val=""/>
  <p:tag name="MMPROD_10079LOGO" val=""/>
  <p:tag name="MMPROD_UIDATA" val="&lt;database version=&quot;7.0&quot;&gt;&lt;object type=&quot;1&quot; unique_id=&quot;10001&quot;&gt;&lt;property id=&quot;20141&quot; value=&quot;Key Elements of Effective Communication - Lesson 1&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aviator's wife\Desktop\Aug3UPLOAD FILE\Aug3rd Corrections\component16\comp16_unit4\comp16_unit4_part1&quot;/&gt;&lt;property id=&quot;20250&quot; value=&quot;0&quot;/&gt;&lt;property id=&quot;20251&quot; value=&quot;1&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Professionalism/Customer Service in the Health Environment&amp;quot;&quot;/&gt;&lt;property id=&quot;20302&quot; value=&quot;0&quot;/&gt;&lt;property id=&quot;20303&quot; value=&quot;Key Elements of Effective Communication - Lesson 1&quot;/&gt;&lt;property id=&quot;20307&quot; value=&quot;306&quot;/&gt;&lt;property id=&quot;20309&quot; value=&quot;10079&quot;/&gt;&lt;property id=&quot;20312&quot; value=&quot;0&quot;/&gt;&lt;/object&gt;&lt;object type=&quot;3&quot; unique_id=&quot;10005&quot;&gt;&lt;property id=&quot;20148&quot; value=&quot;5&quot;/&gt;&lt;property id=&quot;20300&quot; value=&quot;Slide 2 - &amp;quot;Verbal Communication&amp;quot;&quot;/&gt;&lt;property id=&quot;20302&quot; value=&quot;0&quot;/&gt;&lt;property id=&quot;20303&quot; value=&quot;Key Elements of Effective Communication - Lesson 1&quot;/&gt;&lt;property id=&quot;20307&quot; value=&quot;266&quot;/&gt;&lt;property id=&quot;20309&quot; value=&quot;10079&quot;/&gt;&lt;property id=&quot;20312&quot; value=&quot;0&quot;/&gt;&lt;/object&gt;&lt;object type=&quot;3&quot; unique_id=&quot;10006&quot;&gt;&lt;property id=&quot;20148&quot; value=&quot;5&quot;/&gt;&lt;property id=&quot;20300&quot; value=&quot;Slide 3 - &amp;quot;Definitions &amp;quot;&quot;/&gt;&lt;property id=&quot;20302&quot; value=&quot;0&quot;/&gt;&lt;property id=&quot;20303&quot; value=&quot;Key Elements of Effective Communication - Lesson 1&quot;/&gt;&lt;property id=&quot;20307&quot; value=&quot;283&quot;/&gt;&lt;property id=&quot;20309&quot; value=&quot;10079&quot;/&gt;&lt;property id=&quot;20312&quot; value=&quot;0&quot;/&gt;&lt;/object&gt;&lt;object type=&quot;3&quot; unique_id=&quot;10007&quot;&gt;&lt;property id=&quot;20148&quot; value=&quot;5&quot;/&gt;&lt;property id=&quot;20300&quot; value=&quot;Slide 4 - &amp;quot;Assumptions of Human Communication&amp;quot;&quot;/&gt;&lt;property id=&quot;20302&quot; value=&quot;0&quot;/&gt;&lt;property id=&quot;20303&quot; value=&quot;Key Elements of Effective Communication - Lesson 1&quot;/&gt;&lt;property id=&quot;20307&quot; value=&quot;286&quot;/&gt;&lt;property id=&quot;20309&quot; value=&quot;10079&quot;/&gt;&lt;property id=&quot;20312&quot; value=&quot;0&quot;/&gt;&lt;/object&gt;&lt;object type=&quot;3&quot; unique_id=&quot;10008&quot;&gt;&lt;property id=&quot;20148&quot; value=&quot;5&quot;/&gt;&lt;property id=&quot;20300&quot; value=&quot;Slide 5 - &amp;quot;Assumptions of Human Communication&amp;quot;&quot;/&gt;&lt;property id=&quot;20302&quot; value=&quot;0&quot;/&gt;&lt;property id=&quot;20303&quot; value=&quot;Key Elements of Effective Communication - Lesson 1&quot;/&gt;&lt;property id=&quot;20307&quot; value=&quot;291&quot;/&gt;&lt;property id=&quot;20309&quot; value=&quot;10079&quot;/&gt;&lt;property id=&quot;20312&quot; value=&quot;0&quot;/&gt;&lt;/object&gt;&lt;object type=&quot;3&quot; unique_id=&quot;10009&quot;&gt;&lt;property id=&quot;20148&quot; value=&quot;5&quot;/&gt;&lt;property id=&quot;20300&quot; value=&quot;Slide 6 - &amp;quot;Assumptions of Human Communication&amp;quot;&quot;/&gt;&lt;property id=&quot;20302&quot; value=&quot;0&quot;/&gt;&lt;property id=&quot;20303&quot; value=&quot;Key Elements of Effective Communication - Lesson 1&quot;/&gt;&lt;property id=&quot;20307&quot; value=&quot;292&quot;/&gt;&lt;property id=&quot;20309&quot; value=&quot;10079&quot;/&gt;&lt;property id=&quot;20312&quot; value=&quot;0&quot;/&gt;&lt;/object&gt;&lt;object type=&quot;3&quot; unique_id=&quot;10010&quot;&gt;&lt;property id=&quot;20148&quot; value=&quot;5&quot;/&gt;&lt;property id=&quot;20300&quot; value=&quot;Slide 7 - &amp;quot;Communication Models&amp;quot;&quot;/&gt;&lt;property id=&quot;20302&quot; value=&quot;0&quot;/&gt;&lt;property id=&quot;20303&quot; value=&quot;Key Elements of Effective Communication - Lesson 1&quot;/&gt;&lt;property id=&quot;20307&quot; value=&quot;287&quot;/&gt;&lt;property id=&quot;20309&quot; value=&quot;10079&quot;/&gt;&lt;property id=&quot;20312&quot; value=&quot;0&quot;/&gt;&lt;/object&gt;&lt;object type=&quot;3&quot; unique_id=&quot;10011&quot;&gt;&lt;property id=&quot;20148&quot; value=&quot;5&quot;/&gt;&lt;property id=&quot;20300&quot; value=&quot;Slide 8 - &amp;quot;Communication Models&amp;quot;&quot;/&gt;&lt;property id=&quot;20302&quot; value=&quot;0&quot;/&gt;&lt;property id=&quot;20303&quot; value=&quot;Key Elements of Effective Communication - Lesson 1&quot;/&gt;&lt;property id=&quot;20307&quot; value=&quot;293&quot;/&gt;&lt;property id=&quot;20309&quot; value=&quot;10079&quot;/&gt;&lt;property id=&quot;20312&quot; value=&quot;0&quot;/&gt;&lt;/object&gt;&lt;object type=&quot;3&quot; unique_id=&quot;10012&quot;&gt;&lt;property id=&quot;20148&quot; value=&quot;5&quot;/&gt;&lt;property id=&quot;20300&quot; value=&quot;Slide 9 - &amp;quot;Common Health Specific Communication Models&amp;quot;&quot;/&gt;&lt;property id=&quot;20302&quot; value=&quot;0&quot;/&gt;&lt;property id=&quot;20303&quot; value=&quot;Key Elements of Effective Communication - Lesson 1&quot;/&gt;&lt;property id=&quot;20307&quot; value=&quot;288&quot;/&gt;&lt;property id=&quot;20309&quot; value=&quot;10079&quot;/&gt;&lt;property id=&quot;20312&quot; value=&quot;0&quot;/&gt;&lt;/object&gt;&lt;object type=&quot;3&quot; unique_id=&quot;10013&quot;&gt;&lt;property id=&quot;20148&quot; value=&quot;5&quot;/&gt;&lt;property id=&quot;20300&quot; value=&quot;Slide 10 - &amp;quot;A Systems Approach&amp;quot;&quot;/&gt;&lt;property id=&quot;20302&quot; value=&quot;0&quot;/&gt;&lt;property id=&quot;20303&quot; value=&quot;Key Elements of Effective Communication - Lesson 1&quot;/&gt;&lt;property id=&quot;20307&quot; value=&quot;294&quot;/&gt;&lt;property id=&quot;20309&quot; value=&quot;10079&quot;/&gt;&lt;property id=&quot;20312&quot; value=&quot;0&quot;/&gt;&lt;/object&gt;&lt;object type=&quot;3&quot; unique_id=&quot;10014&quot;&gt;&lt;property id=&quot;20148&quot; value=&quot;5&quot;/&gt;&lt;property id=&quot;20300&quot; value=&quot;Slide 11 - &amp;quot;Communication Variables in Healthcare &amp;quot;&quot;/&gt;&lt;property id=&quot;20302&quot; value=&quot;0&quot;/&gt;&lt;property id=&quot;20303&quot; value=&quot;Key Elements of Effective Communication - Lesson 1&quot;/&gt;&lt;property id=&quot;20307&quot; value=&quot;299&quot;/&gt;&lt;property id=&quot;20309&quot; value=&quot;10079&quot;/&gt;&lt;property id=&quot;20312&quot; value=&quot;0&quot;/&gt;&lt;/object&gt;&lt;object type=&quot;3&quot; unique_id=&quot;10015&quot;&gt;&lt;property id=&quot;20148&quot; value=&quot;5&quot;/&gt;&lt;property id=&quot;20300&quot; value=&quot;Slide 12 - &amp;quot;Communication Variables in Healthcare&amp;quot;&quot;/&gt;&lt;property id=&quot;20302&quot; value=&quot;0&quot;/&gt;&lt;property id=&quot;20303&quot; value=&quot;Key Elements of Effective Communication - Lesson 1&quot;/&gt;&lt;property id=&quot;20307&quot; value=&quot;300&quot;/&gt;&lt;property id=&quot;20309&quot; value=&quot;10079&quot;/&gt;&lt;property id=&quot;20312&quot; value=&quot;0&quot;/&gt;&lt;/object&gt;&lt;object type=&quot;3&quot; unique_id=&quot;10016&quot;&gt;&lt;property id=&quot;20148&quot; value=&quot;5&quot;/&gt;&lt;property id=&quot;20300&quot; value=&quot;Slide 13 - &amp;quot;Communication Variables in Healthcare&amp;quot;&quot;/&gt;&lt;property id=&quot;20302&quot; value=&quot;0&quot;/&gt;&lt;property id=&quot;20303&quot; value=&quot;Key Elements of Effective Communication - Lesson 1&quot;/&gt;&lt;property id=&quot;20307&quot; value=&quot;301&quot;/&gt;&lt;property id=&quot;20309&quot; value=&quot;10079&quot;/&gt;&lt;property id=&quot;20312&quot; value=&quot;0&quot;/&gt;&lt;/object&gt;&lt;object type=&quot;3&quot; unique_id=&quot;10017&quot;&gt;&lt;property id=&quot;20148&quot; value=&quot;5&quot;/&gt;&lt;property id=&quot;20300&quot; value=&quot;Slide 14 - &amp;quot;Communication Variables in Healthcare&amp;quot;&quot;/&gt;&lt;property id=&quot;20302&quot; value=&quot;0&quot;/&gt;&lt;property id=&quot;20303&quot; value=&quot;Key Elements of Effective Communication - Lesson 1&quot;/&gt;&lt;property id=&quot;20307&quot; value=&quot;305&quot;/&gt;&lt;property id=&quot;20309&quot; value=&quot;10079&quot;/&gt;&lt;property id=&quot;20312&quot; value=&quot;0&quot;/&gt;&lt;/object&gt;&lt;object type=&quot;3&quot; unique_id=&quot;10018&quot;&gt;&lt;property id=&quot;20148&quot; value=&quot;5&quot;/&gt;&lt;property id=&quot;20300&quot; value=&quot;Slide 15 - &amp;quot;Communication Variables in Healthcare&amp;quot;&quot;/&gt;&lt;property id=&quot;20302&quot; value=&quot;0&quot;/&gt;&lt;property id=&quot;20303&quot; value=&quot;Key Elements of Effective Communication - Lesson 1&quot;/&gt;&lt;property id=&quot;20307&quot; value=&quot;302&quot;/&gt;&lt;property id=&quot;20309&quot; value=&quot;10079&quot;/&gt;&lt;property id=&quot;20312&quot; value=&quot;0&quot;/&gt;&lt;/object&gt;&lt;object type=&quot;3&quot; unique_id=&quot;10019&quot;&gt;&lt;property id=&quot;20148&quot; value=&quot;5&quot;/&gt;&lt;property id=&quot;20300&quot; value=&quot;Slide 16 - &amp;quot;Communication Variables in Healthcare&amp;quot;&quot;/&gt;&lt;property id=&quot;20302&quot; value=&quot;0&quot;/&gt;&lt;property id=&quot;20303&quot; value=&quot;Key Elements of Effective Communication - Lesson 1&quot;/&gt;&lt;property id=&quot;20307&quot; value=&quot;303&quot;/&gt;&lt;property id=&quot;20309&quot; value=&quot;10079&quot;/&gt;&lt;property id=&quot;20312&quot; value=&quot;0&quot;/&gt;&lt;/object&gt;&lt;object type=&quot;3&quot; unique_id=&quot;10020&quot;&gt;&lt;property id=&quot;20148&quot; value=&quot;5&quot;/&gt;&lt;property id=&quot;20300&quot; value=&quot;Slide 17 - &amp;quot;Summary &amp;quot;&quot;/&gt;&lt;property id=&quot;20302&quot; value=&quot;0&quot;/&gt;&lt;property id=&quot;20303&quot; value=&quot;Key Elements of Effective Communication - Lesson 1&quot;/&gt;&lt;property id=&quot;20307&quot; value=&quot;304&quot;/&gt;&lt;property id=&quot;20309&quot; value=&quot;10079&quot;/&gt;&lt;property id=&quot;20312&quot; value=&quot;0&quot;/&gt;&lt;/object&gt;&lt;/object&gt;&lt;object type=&quot;4&quot; unique_id=&quot;10078&quot;&gt;&lt;object type=&quot;5&quot; unique_id=&quot;10079&quot;&gt;&lt;property id=&quot;20149&quot; value=&quot;Key Elements of Effective Communication - Lesson 1&quot;/&gt;&lt;/object&gt;&lt;/object&gt;&lt;object type=&quot;10&quot; unique_id=&quot;10143&quot;&gt;&lt;object type=&quot;11&quot; unique_id=&quot;10144&quot;&gt;&lt;property id=&quot;20180&quot; value=&quot;1&quot;/&gt;&lt;property id=&quot;20181&quot; value=&quot;1&quot;/&gt;&lt;property id=&quot;20182&quot; value=&quot;0&quot;/&gt;&lt;property id=&quot;20183&quot; value=&quot;1&quot;/&gt;&lt;/object&gt;&lt;object type=&quot;12&quot; unique_id=&quot;10145&quot;&gt;&lt;/objec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4Njg1NzAiLz4NCgkJPHVpY29sb3IgbmFtZT0ic2hhZG93IiB2YWx1ZT0iMHgwMDAwMDAiLz4NCgkJPHVpY29sb3IgbmFtZT0iYmFja2dyb3VuZCIgdmFsdWU9IjB4QzBDMEMwIi8+DQoJPC9jb2xvcnM+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dHJ1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9.wav"/>
  <p:tag name="PPSNARRATION" val="9,1159363154,C:\Users\aviator's wife\Desktop\Aug3UPLOAD FILE\Aug3rd Corrections\component16\comp16_unit4\comp16_unit4_part1\comp16_unit4_lecture1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0.wav"/>
  <p:tag name="PPSNARRATION" val="10,1159363154,C:\Users\aviator's wife\Desktop\Aug3UPLOAD FILE\Aug3rd Corrections\component16\comp16_unit4\comp16_unit4_part1\comp16_unit4_lecture1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1.wav"/>
  <p:tag name="PPSNARRATION" val="11,1159363154,C:\Users\aviator's wife\Desktop\Aug3UPLOAD FILE\Aug3rd Corrections\component16\comp16_unit4\comp16_unit4_part1\comp16_unit4_lecture1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2.wav"/>
  <p:tag name="PPSNARRATION" val="12,1159363154,C:\Users\aviator's wife\Desktop\Aug3UPLOAD FILE\Aug3rd Corrections\component16\comp16_unit4\comp16_unit4_part1\comp16_unit4_lecture1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3.wav"/>
  <p:tag name="PPSNARRATION" val="13,1159363154,C:\Users\aviator's wife\Desktop\Aug3UPLOAD FILE\Aug3rd Corrections\component16\comp16_unit4\comp16_unit4_part1\comp16_unit4_lecture1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4.wav"/>
  <p:tag name="PPSNARRATION" val="14,1159363154,C:\Users\aviator's wife\Desktop\Aug3UPLOAD FILE\Aug3rd Corrections\component16\comp16_unit4\comp16_unit4_part1\comp16_unit4_lecture1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5.wav"/>
  <p:tag name="PPSNARRATION" val="15,1159363154,C:\Users\aviator's wife\Desktop\Aug3UPLOAD FILE\Aug3rd Corrections\component16\comp16_unit4\comp16_unit4_part1\comp16_unit4_lecture1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6.wav"/>
  <p:tag name="PPSNARRATION" val="16,1159363154,C:\Users\aviator's wife\Desktop\Aug3UPLOAD FILE\Aug3rd Corrections\component16\comp16_unit4\comp16_unit4_part1\comp16_unit4_lecture1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7.wav"/>
  <p:tag name="PPSNARRATION" val="17,1159363154,C:\Users\aviator's wife\Desktop\Aug3UPLOAD FILE\Aug3rd Corrections\component16\comp16_unit4\comp16_unit4_part1\comp16_unit4_lecture1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1.wav"/>
  <p:tag name="PPSNARRATION" val="1,1159363154,C:\Users\aviator's wife\Desktop\Aug3UPLOAD FILE\Aug3rd Corrections\component16\comp16_unit4\comp16_unit4_part1\comp16_unit4_lecture1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2.wav"/>
  <p:tag name="PPSNARRATION" val="2,1159363154,C:\Users\aviator's wife\Desktop\Aug3UPLOAD FILE\Aug3rd Corrections\component16\comp16_unit4\comp16_unit4_part1\comp16_unit4_lecture1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3.wav"/>
  <p:tag name="PPSNARRATION" val="3,1159363154,C:\Users\aviator's wife\Desktop\Aug3UPLOAD FILE\Aug3rd Corrections\component16\comp16_unit4\comp16_unit4_part1\comp16_unit4_lecture1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4.wav"/>
  <p:tag name="PPSNARRATION" val="4,1159363154,C:\Users\aviator's wife\Desktop\Aug3UPLOAD FILE\Aug3rd Corrections\component16\comp16_unit4\comp16_unit4_part1\comp16_unit4_lecture1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5.wav"/>
  <p:tag name="PPSNARRATION" val="5,1159363154,C:\Users\aviator's wife\Desktop\Aug3UPLOAD FILE\Aug3rd Corrections\component16\comp16_unit4\comp16_unit4_part1\comp16_unit4_lecture1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6.wav"/>
  <p:tag name="PPSNARRATION" val="6,1159363154,C:\Users\aviator's wife\Desktop\Aug3UPLOAD FILE\Aug3rd Corrections\component16\comp16_unit4\comp16_unit4_part1\comp16_unit4_lecture1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7.wav"/>
  <p:tag name="PPSNARRATION" val="7,1159363154,C:\Users\aviator's wife\Desktop\Aug3UPLOAD FILE\Aug3rd Corrections\component16\comp16_unit4\comp16_unit4_part1\comp16_unit4_lecture1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1\pptsld8.wav"/>
  <p:tag name="PPSNARRATION" val="8,1159363154,C:\Users\aviator's wife\Desktop\Aug3UPLOAD FILE\Aug3rd Corrections\component16\comp16_unit4\comp16_unit4_part1\comp16_unit4_lecture1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8063</TotalTime>
  <Words>2184</Words>
  <Application>Microsoft Office PowerPoint</Application>
  <PresentationFormat>On-screen Show (4:3)</PresentationFormat>
  <Paragraphs>253</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Professionalism/Customer Service in the Health Environment</vt:lpstr>
      <vt:lpstr>Verbal Communication</vt:lpstr>
      <vt:lpstr>Definitions </vt:lpstr>
      <vt:lpstr>Assumptions of Human Communication</vt:lpstr>
      <vt:lpstr>Assumptions of Human Communication</vt:lpstr>
      <vt:lpstr>Assumptions of Human Communication</vt:lpstr>
      <vt:lpstr>Communication Models</vt:lpstr>
      <vt:lpstr>Communication Models</vt:lpstr>
      <vt:lpstr>Common Health Specific Communication Models</vt:lpstr>
      <vt:lpstr>A Systems Approach</vt:lpstr>
      <vt:lpstr>Communication Variables in Healthcare </vt:lpstr>
      <vt:lpstr>Communication Variables in Healthcare</vt:lpstr>
      <vt:lpstr>Communication Variables in Healthcare</vt:lpstr>
      <vt:lpstr>Communication Variables in Healthcare</vt:lpstr>
      <vt:lpstr>Communication Variables in Healthcare</vt:lpstr>
      <vt:lpstr>Communication Variables in Healthcare</vt:lpstr>
      <vt:lpstr>Summary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3—The 80’s</dc:title>
  <dc:creator>ESB</dc:creator>
  <cp:lastModifiedBy>Lorrinda Khan</cp:lastModifiedBy>
  <cp:revision>287</cp:revision>
  <dcterms:created xsi:type="dcterms:W3CDTF">2010-07-26T13:51:32Z</dcterms:created>
  <dcterms:modified xsi:type="dcterms:W3CDTF">2010-08-03T04:25:16Z</dcterms:modified>
</cp:coreProperties>
</file>