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tags/tag16.xml" ContentType="application/vnd.openxmlformats-officedocument.presentationml.tags+xml"/>
  <Override PartName="/ppt/tags/tag18.xml" ContentType="application/vnd.openxmlformats-officedocument.presentationml.tags+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12.xml" ContentType="application/vnd.openxmlformats-officedocument.presentationml.tags+xml"/>
  <Override PartName="/ppt/tags/tag23.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tags/tag19.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20.xml" ContentType="application/vnd.openxmlformats-officedocument.presentationml.notesSlide+xml"/>
  <Override PartName="/ppt/tags/tag24.xml" ContentType="application/vnd.openxmlformats-officedocument.presentationml.tags+xml"/>
  <Override PartName="/ppt/notesSlides/notesSlide6.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handoutMasterIdLst>
    <p:handoutMasterId r:id="rId26"/>
  </p:handoutMasterIdLst>
  <p:sldIdLst>
    <p:sldId id="256" r:id="rId2"/>
    <p:sldId id="257" r:id="rId3"/>
    <p:sldId id="260" r:id="rId4"/>
    <p:sldId id="261" r:id="rId5"/>
    <p:sldId id="281" r:id="rId6"/>
    <p:sldId id="282" r:id="rId7"/>
    <p:sldId id="286" r:id="rId8"/>
    <p:sldId id="293" r:id="rId9"/>
    <p:sldId id="294" r:id="rId10"/>
    <p:sldId id="280" r:id="rId11"/>
    <p:sldId id="287" r:id="rId12"/>
    <p:sldId id="288" r:id="rId13"/>
    <p:sldId id="289" r:id="rId14"/>
    <p:sldId id="291" r:id="rId15"/>
    <p:sldId id="308" r:id="rId16"/>
    <p:sldId id="296" r:id="rId17"/>
    <p:sldId id="299" r:id="rId18"/>
    <p:sldId id="298" r:id="rId19"/>
    <p:sldId id="300" r:id="rId20"/>
    <p:sldId id="301" r:id="rId21"/>
    <p:sldId id="302" r:id="rId22"/>
    <p:sldId id="303" r:id="rId23"/>
    <p:sldId id="295" r:id="rId24"/>
  </p:sldIdLst>
  <p:sldSz cx="9144000" cy="6858000" type="screen4x3"/>
  <p:notesSz cx="7315200" cy="9601200"/>
  <p:custDataLst>
    <p:tags r:id="rId27"/>
  </p:custDataLst>
  <p:defaultTex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Arial" pitchFamily="34" charset="0"/>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Arial" pitchFamily="34" charset="0"/>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Arial" pitchFamily="34" charset="0"/>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Arial" pitchFamily="34" charset="0"/>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Arial" pitchFamily="34" charset="0"/>
      </a:defRPr>
    </a:lvl5pPr>
    <a:lvl6pPr marL="2286000" algn="l" defTabSz="914400" rtl="0" eaLnBrk="1" latinLnBrk="0" hangingPunct="1">
      <a:defRPr kern="1200">
        <a:solidFill>
          <a:schemeClr val="tx1"/>
        </a:solidFill>
        <a:latin typeface="Arial" pitchFamily="34" charset="0"/>
        <a:ea typeface="ＭＳ Ｐゴシック" pitchFamily="34" charset="-128"/>
        <a:cs typeface="Arial" pitchFamily="34" charset="0"/>
      </a:defRPr>
    </a:lvl6pPr>
    <a:lvl7pPr marL="2743200" algn="l" defTabSz="914400" rtl="0" eaLnBrk="1" latinLnBrk="0" hangingPunct="1">
      <a:defRPr kern="1200">
        <a:solidFill>
          <a:schemeClr val="tx1"/>
        </a:solidFill>
        <a:latin typeface="Arial" pitchFamily="34" charset="0"/>
        <a:ea typeface="ＭＳ Ｐゴシック" pitchFamily="34" charset="-128"/>
        <a:cs typeface="Arial" pitchFamily="34" charset="0"/>
      </a:defRPr>
    </a:lvl7pPr>
    <a:lvl8pPr marL="3200400" algn="l" defTabSz="914400" rtl="0" eaLnBrk="1" latinLnBrk="0" hangingPunct="1">
      <a:defRPr kern="1200">
        <a:solidFill>
          <a:schemeClr val="tx1"/>
        </a:solidFill>
        <a:latin typeface="Arial" pitchFamily="34" charset="0"/>
        <a:ea typeface="ＭＳ Ｐゴシック" pitchFamily="34" charset="-128"/>
        <a:cs typeface="Arial" pitchFamily="34" charset="0"/>
      </a:defRPr>
    </a:lvl8pPr>
    <a:lvl9pPr marL="3657600" algn="l" defTabSz="914400" rtl="0" eaLnBrk="1" latinLnBrk="0" hangingPunct="1">
      <a:defRPr kern="1200">
        <a:solidFill>
          <a:schemeClr val="tx1"/>
        </a:solidFill>
        <a:latin typeface="Arial" pitchFamily="34" charset="0"/>
        <a:ea typeface="ＭＳ Ｐゴシック" pitchFamily="34" charset="-128"/>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34559" autoAdjust="0"/>
    <p:restoredTop sz="86444" autoAdjust="0"/>
  </p:normalViewPr>
  <p:slideViewPr>
    <p:cSldViewPr>
      <p:cViewPr varScale="1">
        <p:scale>
          <a:sx n="135" d="100"/>
          <a:sy n="135" d="100"/>
        </p:scale>
        <p:origin x="-1656" y="-78"/>
      </p:cViewPr>
      <p:guideLst>
        <p:guide orient="horz" pos="2160"/>
        <p:guide pos="2880"/>
      </p:guideLst>
    </p:cSldViewPr>
  </p:slideViewPr>
  <p:outlineViewPr>
    <p:cViewPr>
      <p:scale>
        <a:sx n="33" d="100"/>
        <a:sy n="33" d="100"/>
      </p:scale>
      <p:origin x="258" y="302214"/>
    </p:cViewPr>
  </p:outlineViewPr>
  <p:notesTextViewPr>
    <p:cViewPr>
      <p:scale>
        <a:sx n="100" d="100"/>
        <a:sy n="100" d="100"/>
      </p:scale>
      <p:origin x="0" y="0"/>
    </p:cViewPr>
  </p:notesTextViewPr>
  <p:sorterViewPr>
    <p:cViewPr>
      <p:scale>
        <a:sx n="91" d="100"/>
        <a:sy n="91" d="100"/>
      </p:scale>
      <p:origin x="0" y="2628"/>
    </p:cViewPr>
  </p:sorterViewPr>
  <p:notesViewPr>
    <p:cSldViewPr>
      <p:cViewPr>
        <p:scale>
          <a:sx n="100" d="100"/>
          <a:sy n="100" d="100"/>
        </p:scale>
        <p:origin x="-1890" y="66"/>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72758F52-D403-4124-A611-A9311FB4F7D0}" type="datetimeFigureOut">
              <a:rPr lang="en-US" smtClean="0"/>
              <a:pPr/>
              <a:t>8/2/2010</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FEB4BC11-DD81-46DD-8EF5-CB133818CCA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atin typeface="Arial" charset="0"/>
                <a:ea typeface="+mn-ea"/>
                <a:cs typeface="+mn-cs"/>
              </a:defRPr>
            </a:lvl1pPr>
          </a:lstStyle>
          <a:p>
            <a:pPr>
              <a:defRPr/>
            </a:pPr>
            <a:endParaRPr lang="en-US"/>
          </a:p>
        </p:txBody>
      </p:sp>
      <p:sp>
        <p:nvSpPr>
          <p:cNvPr id="3075" name="Rectangle 3"/>
          <p:cNvSpPr>
            <a:spLocks noGrp="1" noChangeArrowheads="1"/>
          </p:cNvSpPr>
          <p:nvPr>
            <p:ph type="dt"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atin typeface="Arial" charset="0"/>
                <a:ea typeface="+mn-ea"/>
                <a:cs typeface="+mn-cs"/>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31520" y="4560570"/>
            <a:ext cx="5852160" cy="432054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atin typeface="Arial" charset="0"/>
                <a:ea typeface="+mn-ea"/>
                <a:cs typeface="+mn-cs"/>
              </a:defRPr>
            </a:lvl1pPr>
          </a:lstStyle>
          <a:p>
            <a:pPr>
              <a:defRPr/>
            </a:pPr>
            <a:endParaRPr lang="en-US"/>
          </a:p>
        </p:txBody>
      </p:sp>
      <p:sp>
        <p:nvSpPr>
          <p:cNvPr id="3079" name="Rectangle 7"/>
          <p:cNvSpPr>
            <a:spLocks noGrp="1" noChangeArrowheads="1"/>
          </p:cNvSpPr>
          <p:nvPr>
            <p:ph type="sldNum" sz="quarter" idx="5"/>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atin typeface="Arial" charset="0"/>
                <a:ea typeface="ＭＳ Ｐゴシック" charset="-128"/>
                <a:cs typeface="+mn-cs"/>
              </a:defRPr>
            </a:lvl1pPr>
          </a:lstStyle>
          <a:p>
            <a:pPr>
              <a:defRPr/>
            </a:pPr>
            <a:fld id="{1117D543-A173-468F-8AAB-12ECB5DB87D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AAC70DA8-E109-4BC7-81FC-5DF23DA81596}" type="slidenum">
              <a:rPr lang="en-US" smtClean="0">
                <a:latin typeface="Arial" pitchFamily="34" charset="0"/>
                <a:ea typeface="ＭＳ Ｐゴシック" pitchFamily="34" charset="-128"/>
              </a:rPr>
              <a:pPr/>
              <a:t>1</a:t>
            </a:fld>
            <a:endParaRPr lang="en-US" smtClean="0">
              <a:latin typeface="Arial" pitchFamily="34" charset="0"/>
              <a:ea typeface="ＭＳ Ｐゴシック" pitchFamily="34" charset="-128"/>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smtClean="0">
                <a:latin typeface="Arial" pitchFamily="34" charset="0"/>
                <a:ea typeface="ＭＳ Ｐゴシック" pitchFamily="34" charset="-128"/>
              </a:rPr>
              <a:t>Customer Service in Healthcare IT</a:t>
            </a:r>
          </a:p>
          <a:p>
            <a:pPr eaLnBrk="1" hangingPunct="1"/>
            <a:r>
              <a:rPr lang="en-US" smtClean="0">
                <a:latin typeface="Arial" pitchFamily="34" charset="0"/>
                <a:ea typeface="ＭＳ Ｐゴシック" pitchFamily="34" charset="-128"/>
              </a:rPr>
              <a:t>Unit 1 Session 1</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r>
              <a:rPr lang="en-US" dirty="0" smtClean="0">
                <a:latin typeface="Arial" pitchFamily="34" charset="0"/>
                <a:ea typeface="ＭＳ Ｐゴシック" pitchFamily="34" charset="-128"/>
              </a:rPr>
              <a:t>Repercussions of Poor Customer Service</a:t>
            </a:r>
          </a:p>
          <a:p>
            <a:r>
              <a:rPr lang="en-US" dirty="0" smtClean="0">
                <a:latin typeface="Arial" pitchFamily="34" charset="0"/>
                <a:ea typeface="ＭＳ Ｐゴシック" pitchFamily="34" charset="-128"/>
              </a:rPr>
              <a:t>A repercussions of poor customer service can be a loss of profit, market share, and many other context oriented measures.  If you satisfy a customer from the beginning, you save time and money, versus trying to alter the discontented customer’s attitude. </a:t>
            </a:r>
          </a:p>
          <a:p>
            <a:endParaRPr lang="en-US" dirty="0" smtClean="0">
              <a:latin typeface="Arial" pitchFamily="34" charset="0"/>
              <a:ea typeface="ＭＳ Ｐゴシック" pitchFamily="34" charset="-128"/>
            </a:endParaRPr>
          </a:p>
          <a:p>
            <a:r>
              <a:rPr lang="en-US" dirty="0" smtClean="0">
                <a:latin typeface="Arial" pitchFamily="34" charset="0"/>
                <a:ea typeface="ＭＳ Ｐゴシック" pitchFamily="34" charset="-128"/>
              </a:rPr>
              <a:t>Studies have identified the result of poor service</a:t>
            </a:r>
          </a:p>
          <a:p>
            <a:r>
              <a:rPr lang="en-US" dirty="0" smtClean="0">
                <a:latin typeface="Arial" pitchFamily="34" charset="0"/>
                <a:ea typeface="ＭＳ Ｐゴシック" pitchFamily="34" charset="-128"/>
              </a:rPr>
              <a:t>For example, a dissatisfied customer will tell 9-15 people about it.  And approximately 13% of dissatisfied customers will tell more than 20 people about their problem.  When one considers the reach of social networking sites  such as </a:t>
            </a:r>
            <a:r>
              <a:rPr lang="en-US" dirty="0" err="1" smtClean="0">
                <a:latin typeface="Arial" pitchFamily="34" charset="0"/>
                <a:ea typeface="ＭＳ Ｐゴシック" pitchFamily="34" charset="-128"/>
              </a:rPr>
              <a:t>Facebook</a:t>
            </a:r>
            <a:r>
              <a:rPr lang="en-US" dirty="0" smtClean="0">
                <a:latin typeface="Arial" pitchFamily="34" charset="0"/>
                <a:ea typeface="ＭＳ Ｐゴシック" pitchFamily="34" charset="-128"/>
              </a:rPr>
              <a:t> and others the negative potential can escalate exponentially.</a:t>
            </a:r>
          </a:p>
        </p:txBody>
      </p:sp>
      <p:sp>
        <p:nvSpPr>
          <p:cNvPr id="34820" name="Slide Number Placeholder 3"/>
          <p:cNvSpPr>
            <a:spLocks noGrp="1"/>
          </p:cNvSpPr>
          <p:nvPr>
            <p:ph type="sldNum" sz="quarter" idx="5"/>
          </p:nvPr>
        </p:nvSpPr>
        <p:spPr>
          <a:noFill/>
        </p:spPr>
        <p:txBody>
          <a:bodyPr/>
          <a:lstStyle/>
          <a:p>
            <a:fld id="{D0B678C4-4683-4179-A486-C8549F66D02C}" type="slidenum">
              <a:rPr lang="en-US" smtClean="0">
                <a:latin typeface="Arial" pitchFamily="34" charset="0"/>
                <a:ea typeface="ＭＳ Ｐゴシック" pitchFamily="34" charset="-128"/>
              </a:rPr>
              <a:pPr/>
              <a:t>10</a:t>
            </a:fld>
            <a:endParaRPr lang="en-US" smtClean="0">
              <a:latin typeface="Arial" pitchFamily="34"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096963" y="561975"/>
            <a:ext cx="4800600" cy="3600450"/>
          </a:xfrm>
          <a:ln/>
        </p:spPr>
      </p:sp>
      <p:sp>
        <p:nvSpPr>
          <p:cNvPr id="24579" name="Notes Placeholder 2"/>
          <p:cNvSpPr>
            <a:spLocks noGrp="1"/>
          </p:cNvSpPr>
          <p:nvPr>
            <p:ph type="body" idx="1"/>
          </p:nvPr>
        </p:nvSpPr>
        <p:spPr>
          <a:xfrm>
            <a:off x="733214" y="4562237"/>
            <a:ext cx="5852160" cy="4320540"/>
          </a:xfrm>
          <a:noFill/>
          <a:ln/>
        </p:spPr>
        <p:txBody>
          <a:bodyPr/>
          <a:lstStyle/>
          <a:p>
            <a:r>
              <a:rPr lang="en-US" dirty="0" smtClean="0">
                <a:latin typeface="Arial" pitchFamily="34" charset="0"/>
                <a:ea typeface="ＭＳ Ｐゴシック" pitchFamily="34" charset="-128"/>
              </a:rPr>
              <a:t>What do customers want ?</a:t>
            </a:r>
          </a:p>
          <a:p>
            <a:r>
              <a:rPr lang="en-US" dirty="0" smtClean="0">
                <a:latin typeface="Arial" pitchFamily="34" charset="0"/>
                <a:ea typeface="ＭＳ Ｐゴシック" pitchFamily="34" charset="-128"/>
              </a:rPr>
              <a:t>It depends on the customer</a:t>
            </a:r>
          </a:p>
          <a:p>
            <a:pPr lvl="1"/>
            <a:r>
              <a:rPr lang="en-US" dirty="0" smtClean="0">
                <a:latin typeface="Arial" pitchFamily="34" charset="0"/>
                <a:ea typeface="ＭＳ Ｐゴシック" pitchFamily="34" charset="-128"/>
              </a:rPr>
              <a:t>Physicians</a:t>
            </a:r>
          </a:p>
          <a:p>
            <a:pPr lvl="1"/>
            <a:r>
              <a:rPr lang="en-US" dirty="0" smtClean="0">
                <a:latin typeface="Arial" pitchFamily="34" charset="0"/>
                <a:ea typeface="ＭＳ Ｐゴシック" pitchFamily="34" charset="-128"/>
              </a:rPr>
              <a:t>Nurses </a:t>
            </a:r>
          </a:p>
          <a:p>
            <a:pPr lvl="1"/>
            <a:r>
              <a:rPr lang="en-US" dirty="0" smtClean="0">
                <a:latin typeface="Arial" pitchFamily="34" charset="0"/>
                <a:ea typeface="ＭＳ Ｐゴシック" pitchFamily="34" charset="-128"/>
              </a:rPr>
              <a:t>Administration</a:t>
            </a:r>
          </a:p>
          <a:p>
            <a:pPr lvl="1"/>
            <a:r>
              <a:rPr lang="en-US" dirty="0" smtClean="0">
                <a:latin typeface="Arial" pitchFamily="34" charset="0"/>
                <a:ea typeface="ＭＳ Ｐゴシック" pitchFamily="34" charset="-128"/>
              </a:rPr>
              <a:t>Staff </a:t>
            </a:r>
          </a:p>
          <a:p>
            <a:pPr lvl="1"/>
            <a:r>
              <a:rPr lang="en-US" dirty="0" smtClean="0">
                <a:latin typeface="Arial" pitchFamily="34" charset="0"/>
                <a:ea typeface="ＭＳ Ｐゴシック" pitchFamily="34" charset="-128"/>
              </a:rPr>
              <a:t>Patients</a:t>
            </a:r>
          </a:p>
          <a:p>
            <a:pPr lvl="1"/>
            <a:r>
              <a:rPr lang="en-US" dirty="0" smtClean="0">
                <a:latin typeface="Arial" pitchFamily="34" charset="0"/>
                <a:ea typeface="ＭＳ Ｐゴシック" pitchFamily="34" charset="-128"/>
              </a:rPr>
              <a:t>It also depends on the organization and the stage of healthcare information technology adoption</a:t>
            </a:r>
          </a:p>
          <a:p>
            <a:pPr lvl="1"/>
            <a:endParaRPr lang="en-US" dirty="0" smtClean="0">
              <a:latin typeface="Arial" pitchFamily="34" charset="0"/>
              <a:ea typeface="ＭＳ Ｐゴシック" pitchFamily="34" charset="-128"/>
            </a:endParaRPr>
          </a:p>
        </p:txBody>
      </p:sp>
      <p:sp>
        <p:nvSpPr>
          <p:cNvPr id="24580" name="Slide Number Placeholder 3"/>
          <p:cNvSpPr>
            <a:spLocks noGrp="1"/>
          </p:cNvSpPr>
          <p:nvPr>
            <p:ph type="sldNum" sz="quarter" idx="5"/>
          </p:nvPr>
        </p:nvSpPr>
        <p:spPr>
          <a:xfrm>
            <a:off x="4145280" y="9121140"/>
            <a:ext cx="3169920" cy="480060"/>
          </a:xfrm>
          <a:noFill/>
        </p:spPr>
        <p:txBody>
          <a:bodyPr/>
          <a:lstStyle/>
          <a:p>
            <a:fld id="{DDBE2BD1-5606-49F8-AD99-F18B39A68428}" type="slidenum">
              <a:rPr lang="en-US" smtClean="0">
                <a:latin typeface="Arial" pitchFamily="34" charset="0"/>
                <a:ea typeface="ＭＳ Ｐゴシック" pitchFamily="34" charset="-128"/>
              </a:rPr>
              <a:pPr/>
              <a:t>11</a:t>
            </a:fld>
            <a:endParaRPr lang="en-US" smtClean="0">
              <a:latin typeface="Arial" pitchFamily="34"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r>
              <a:rPr lang="en-US" dirty="0" smtClean="0"/>
              <a:t>What do customers want?</a:t>
            </a:r>
          </a:p>
          <a:p>
            <a:pPr>
              <a:defRPr/>
            </a:pPr>
            <a:r>
              <a:rPr lang="en-US" dirty="0" smtClean="0"/>
              <a:t>Physicians</a:t>
            </a:r>
          </a:p>
          <a:p>
            <a:pPr>
              <a:defRPr/>
            </a:pPr>
            <a:r>
              <a:rPr lang="en-US" dirty="0" smtClean="0"/>
              <a:t>Physicians can be your greatest ally or a detractor to the successful implementation of many products or services. </a:t>
            </a:r>
          </a:p>
          <a:p>
            <a:pPr>
              <a:defRPr/>
            </a:pPr>
            <a:endParaRPr lang="en-US" dirty="0" smtClean="0"/>
          </a:p>
          <a:p>
            <a:pPr>
              <a:defRPr/>
            </a:pPr>
            <a:r>
              <a:rPr lang="en-US" dirty="0" smtClean="0"/>
              <a:t>One of the most important components associated with physician satisfaction is clinical autonomy.  Clinical autonomy refers to the course of treatment, tests ordered, and medications all based on the physician’s  own way of treating patients.</a:t>
            </a:r>
          </a:p>
          <a:p>
            <a:pPr>
              <a:defRPr/>
            </a:pPr>
            <a:r>
              <a:rPr lang="en-US" dirty="0" smtClean="0"/>
              <a:t>Depending on the systems being implemented clinical autonomy can be eroded with IT systems suggesting different ways to do things.</a:t>
            </a:r>
          </a:p>
          <a:p>
            <a:pPr marL="543719" indent="-543719">
              <a:defRPr/>
            </a:pPr>
            <a:endParaRPr lang="en-US" dirty="0" smtClean="0"/>
          </a:p>
          <a:p>
            <a:pPr marL="543719" indent="-543719">
              <a:defRPr/>
            </a:pPr>
            <a:r>
              <a:rPr lang="en-US" dirty="0" smtClean="0"/>
              <a:t>Recently an appropriate physician strategy has been to have physician representation in a leadership position in the healthcare IT department.  </a:t>
            </a:r>
          </a:p>
          <a:p>
            <a:pPr marL="543719" indent="-543719">
              <a:defRPr/>
            </a:pPr>
            <a:r>
              <a:rPr lang="en-US" dirty="0" smtClean="0"/>
              <a:t>This position is referred to as a chief medical information officer and is a fairly new position.  </a:t>
            </a:r>
            <a:endParaRPr lang="en-US" dirty="0"/>
          </a:p>
        </p:txBody>
      </p:sp>
      <p:sp>
        <p:nvSpPr>
          <p:cNvPr id="25604" name="Slide Number Placeholder 3"/>
          <p:cNvSpPr>
            <a:spLocks noGrp="1"/>
          </p:cNvSpPr>
          <p:nvPr>
            <p:ph type="sldNum" sz="quarter" idx="5"/>
          </p:nvPr>
        </p:nvSpPr>
        <p:spPr>
          <a:noFill/>
        </p:spPr>
        <p:txBody>
          <a:bodyPr/>
          <a:lstStyle/>
          <a:p>
            <a:fld id="{6A70A1F7-3B92-4774-B20C-2EEA9AC7CFBF}" type="slidenum">
              <a:rPr lang="en-US" smtClean="0">
                <a:latin typeface="Arial" pitchFamily="34" charset="0"/>
                <a:ea typeface="ＭＳ Ｐゴシック" pitchFamily="34" charset="-128"/>
              </a:rPr>
              <a:pPr/>
              <a:t>12</a:t>
            </a:fld>
            <a:endParaRPr lang="en-US" smtClean="0">
              <a:latin typeface="Arial" pitchFamily="34"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76338" y="-960438"/>
            <a:ext cx="4800600" cy="3600451"/>
          </a:xfrm>
          <a:ln/>
        </p:spPr>
      </p:sp>
      <p:sp>
        <p:nvSpPr>
          <p:cNvPr id="26627" name="Notes Placeholder 2"/>
          <p:cNvSpPr>
            <a:spLocks noGrp="1"/>
          </p:cNvSpPr>
          <p:nvPr>
            <p:ph type="body" idx="1"/>
          </p:nvPr>
        </p:nvSpPr>
        <p:spPr>
          <a:xfrm>
            <a:off x="812800" y="3360420"/>
            <a:ext cx="5852160" cy="4320540"/>
          </a:xfrm>
          <a:noFill/>
          <a:ln/>
        </p:spPr>
        <p:txBody>
          <a:bodyPr/>
          <a:lstStyle/>
          <a:p>
            <a:r>
              <a:rPr lang="en-US" dirty="0" smtClean="0">
                <a:latin typeface="Arial" pitchFamily="34" charset="0"/>
                <a:ea typeface="ＭＳ Ｐゴシック" pitchFamily="34" charset="-128"/>
              </a:rPr>
              <a:t>What do customers want?</a:t>
            </a:r>
          </a:p>
          <a:p>
            <a:r>
              <a:rPr lang="en-US" dirty="0" smtClean="0">
                <a:latin typeface="Arial" pitchFamily="34" charset="0"/>
                <a:ea typeface="ＭＳ Ｐゴシック" pitchFamily="34" charset="-128"/>
              </a:rPr>
              <a:t>Nursing and administration </a:t>
            </a:r>
          </a:p>
          <a:p>
            <a:endParaRPr lang="en-US" dirty="0" smtClean="0">
              <a:latin typeface="Arial" pitchFamily="34" charset="0"/>
              <a:ea typeface="ＭＳ Ｐゴシック" pitchFamily="34" charset="-128"/>
            </a:endParaRPr>
          </a:p>
          <a:p>
            <a:r>
              <a:rPr lang="en-US" dirty="0" smtClean="0">
                <a:latin typeface="Arial" pitchFamily="34" charset="0"/>
                <a:ea typeface="ＭＳ Ｐゴシック" pitchFamily="34" charset="-128"/>
              </a:rPr>
              <a:t>Similar to physicians, nurses are very focused on the clinical needs of the patients.  There have been a number of robust nursing documentation systems to assist in the digitization of nursing information.</a:t>
            </a:r>
          </a:p>
          <a:p>
            <a:r>
              <a:rPr lang="en-US" dirty="0" smtClean="0">
                <a:latin typeface="Arial" pitchFamily="34" charset="0"/>
                <a:ea typeface="ＭＳ Ｐゴシック" pitchFamily="34" charset="-128"/>
              </a:rPr>
              <a:t>From an administration perspective information systems need to provide for clinical information ,financial information and administrative information .  Blending these sources of information yields executive information systems which can perform strategic analysis and provide for true costs and quality outcomes of operations.</a:t>
            </a:r>
          </a:p>
          <a:p>
            <a:endParaRPr lang="en-US" dirty="0" smtClean="0">
              <a:latin typeface="Arial" pitchFamily="34" charset="0"/>
              <a:ea typeface="ＭＳ Ｐゴシック" pitchFamily="34" charset="-128"/>
            </a:endParaRPr>
          </a:p>
        </p:txBody>
      </p:sp>
      <p:sp>
        <p:nvSpPr>
          <p:cNvPr id="26628" name="Slide Number Placeholder 3"/>
          <p:cNvSpPr>
            <a:spLocks noGrp="1"/>
          </p:cNvSpPr>
          <p:nvPr>
            <p:ph type="sldNum" sz="quarter" idx="5"/>
          </p:nvPr>
        </p:nvSpPr>
        <p:spPr>
          <a:noFill/>
        </p:spPr>
        <p:txBody>
          <a:bodyPr/>
          <a:lstStyle/>
          <a:p>
            <a:fld id="{4D69E695-6BE2-4DCD-A11F-236158672871}" type="slidenum">
              <a:rPr lang="en-US" smtClean="0">
                <a:latin typeface="Arial" pitchFamily="34" charset="0"/>
                <a:ea typeface="ＭＳ Ｐゴシック" pitchFamily="34" charset="-128"/>
              </a:rPr>
              <a:pPr/>
              <a:t>13</a:t>
            </a:fld>
            <a:endParaRPr lang="en-US" smtClean="0">
              <a:latin typeface="Arial" pitchFamily="34"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257300" y="639763"/>
            <a:ext cx="4800600" cy="3600450"/>
          </a:xfrm>
          <a:ln/>
        </p:spPr>
      </p:sp>
      <p:sp>
        <p:nvSpPr>
          <p:cNvPr id="28675" name="Notes Placeholder 2"/>
          <p:cNvSpPr>
            <a:spLocks noGrp="1"/>
          </p:cNvSpPr>
          <p:nvPr>
            <p:ph type="body" idx="1"/>
          </p:nvPr>
        </p:nvSpPr>
        <p:spPr>
          <a:noFill/>
          <a:ln/>
        </p:spPr>
        <p:txBody>
          <a:bodyPr/>
          <a:lstStyle/>
          <a:p>
            <a:r>
              <a:rPr lang="en-US" dirty="0" smtClean="0">
                <a:ea typeface="ＭＳ Ｐゴシック" pitchFamily="34" charset="-128"/>
              </a:rPr>
              <a:t>What do Customers Want?</a:t>
            </a:r>
          </a:p>
          <a:p>
            <a:r>
              <a:rPr lang="en-US" dirty="0" smtClean="0">
                <a:latin typeface="Arial" pitchFamily="34" charset="0"/>
                <a:ea typeface="ＭＳ Ｐゴシック" pitchFamily="34" charset="-128"/>
              </a:rPr>
              <a:t>From a staff perspective needs relate to systems that support their work processes.  There may be best-of-breed, best-of-suite, and single vendor approaches utilized.  </a:t>
            </a:r>
          </a:p>
          <a:p>
            <a:r>
              <a:rPr lang="en-US" dirty="0" smtClean="0">
                <a:latin typeface="Arial" pitchFamily="34" charset="0"/>
                <a:ea typeface="ＭＳ Ｐゴシック" pitchFamily="34" charset="-128"/>
              </a:rPr>
              <a:t>From a patient’s perspective, whether an inpatient or outpatient, service is often associated with the attitude of staff , wait times and comfort items. </a:t>
            </a:r>
          </a:p>
        </p:txBody>
      </p:sp>
      <p:sp>
        <p:nvSpPr>
          <p:cNvPr id="28676" name="Slide Number Placeholder 3"/>
          <p:cNvSpPr>
            <a:spLocks noGrp="1"/>
          </p:cNvSpPr>
          <p:nvPr>
            <p:ph type="sldNum" sz="quarter" idx="5"/>
          </p:nvPr>
        </p:nvSpPr>
        <p:spPr>
          <a:noFill/>
        </p:spPr>
        <p:txBody>
          <a:bodyPr/>
          <a:lstStyle/>
          <a:p>
            <a:fld id="{3B2F34E1-79D7-480B-A5E9-558B3B26B1E8}" type="slidenum">
              <a:rPr lang="en-US" smtClean="0">
                <a:latin typeface="Arial" pitchFamily="34" charset="0"/>
                <a:ea typeface="ＭＳ Ｐゴシック" pitchFamily="34" charset="-128"/>
              </a:rPr>
              <a:pPr/>
              <a:t>14</a:t>
            </a:fld>
            <a:endParaRPr lang="en-US" smtClean="0">
              <a:latin typeface="Arial" pitchFamily="34" charset="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r>
              <a:rPr lang="en-US" dirty="0" smtClean="0">
                <a:ea typeface="ＭＳ Ｐゴシック" pitchFamily="34" charset="-128"/>
              </a:rPr>
              <a:t>What do Customers Want?</a:t>
            </a:r>
            <a:endParaRPr lang="en-US" dirty="0" smtClean="0">
              <a:latin typeface="Arial" pitchFamily="34" charset="0"/>
              <a:ea typeface="ＭＳ Ｐゴシック" pitchFamily="34" charset="-128"/>
            </a:endParaRPr>
          </a:p>
          <a:p>
            <a:r>
              <a:rPr lang="en-US" dirty="0" smtClean="0">
                <a:latin typeface="Arial" pitchFamily="34" charset="0"/>
                <a:ea typeface="ＭＳ Ｐゴシック" pitchFamily="34" charset="-128"/>
              </a:rPr>
              <a:t>With respect to organizations large organizations are more likely to have resources in place addressing the IT function.</a:t>
            </a:r>
          </a:p>
          <a:p>
            <a:r>
              <a:rPr lang="en-US" dirty="0" smtClean="0">
                <a:latin typeface="Arial" pitchFamily="34" charset="0"/>
                <a:ea typeface="ＭＳ Ｐゴシック" pitchFamily="34" charset="-128"/>
              </a:rPr>
              <a:t>Related to this, the stage of healthcare information technology adoption is often associated with organizational size.  As such, small physician group practices typically have relatively few systems in place aside from scheduling and billing.</a:t>
            </a:r>
          </a:p>
        </p:txBody>
      </p:sp>
      <p:sp>
        <p:nvSpPr>
          <p:cNvPr id="29700" name="Slide Number Placeholder 3"/>
          <p:cNvSpPr>
            <a:spLocks noGrp="1"/>
          </p:cNvSpPr>
          <p:nvPr>
            <p:ph type="sldNum" sz="quarter" idx="5"/>
          </p:nvPr>
        </p:nvSpPr>
        <p:spPr>
          <a:noFill/>
        </p:spPr>
        <p:txBody>
          <a:bodyPr/>
          <a:lstStyle/>
          <a:p>
            <a:fld id="{DAF8A06C-7AFE-4CC7-9690-B88F67A9B9B9}" type="slidenum">
              <a:rPr lang="en-US" smtClean="0">
                <a:latin typeface="Arial" pitchFamily="34" charset="0"/>
                <a:ea typeface="ＭＳ Ｐゴシック" pitchFamily="34" charset="-128"/>
              </a:rPr>
              <a:pPr/>
              <a:t>15</a:t>
            </a:fld>
            <a:endParaRPr lang="en-US" smtClean="0">
              <a:latin typeface="Arial" pitchFamily="34"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EHR Customer Service </a:t>
            </a:r>
          </a:p>
          <a:p>
            <a:endParaRPr lang="en-US" dirty="0" smtClean="0"/>
          </a:p>
          <a:p>
            <a:r>
              <a:rPr lang="en-US" dirty="0" smtClean="0"/>
              <a:t>For many healthcare information technology professionals, in the next few years the implementation of electronic medical record systems will be a primary function. </a:t>
            </a:r>
          </a:p>
          <a:p>
            <a:r>
              <a:rPr lang="en-US" dirty="0" smtClean="0"/>
              <a:t>As such, the next set of slides incorporate components affiliated with successful implementation and maintenance of EMR’s. We will first begin with components often linked with failed implementations.</a:t>
            </a:r>
            <a:endParaRPr lang="en-US" dirty="0"/>
          </a:p>
        </p:txBody>
      </p:sp>
      <p:sp>
        <p:nvSpPr>
          <p:cNvPr id="4" name="Slide Number Placeholder 3"/>
          <p:cNvSpPr>
            <a:spLocks noGrp="1"/>
          </p:cNvSpPr>
          <p:nvPr>
            <p:ph type="sldNum" sz="quarter" idx="10"/>
          </p:nvPr>
        </p:nvSpPr>
        <p:spPr/>
        <p:txBody>
          <a:bodyPr/>
          <a:lstStyle/>
          <a:p>
            <a:pPr>
              <a:defRPr/>
            </a:pPr>
            <a:fld id="{1117D543-A173-468F-8AAB-12ECB5DB87D7}"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Failure components</a:t>
            </a:r>
          </a:p>
          <a:p>
            <a:r>
              <a:rPr lang="en-US" dirty="0" smtClean="0"/>
              <a:t>The slide identifies categories of implementation failure associated with electronic medical records.</a:t>
            </a:r>
          </a:p>
          <a:p>
            <a:r>
              <a:rPr lang="en-US" dirty="0" smtClean="0"/>
              <a:t>The first category is unsatisfactory project management control.  This category can have many subcomponents to it.  For example, if agreed upon methodologies for project changes are not followed the project may not actually change correctly as many key individuals may not be aware of the change.</a:t>
            </a:r>
          </a:p>
          <a:p>
            <a:endParaRPr lang="en-US" dirty="0" smtClean="0"/>
          </a:p>
          <a:p>
            <a:r>
              <a:rPr lang="en-US" dirty="0" smtClean="0"/>
              <a:t>The second category is a lack of communication.  In large projects one cannot underestimate the importance of the timing of communication as well as the communication methodology.  Additionally, the communication receivers need to be aware of anything that may affect their efforts on the project.</a:t>
            </a:r>
          </a:p>
          <a:p>
            <a:endParaRPr lang="en-US" dirty="0" smtClean="0"/>
          </a:p>
          <a:p>
            <a:r>
              <a:rPr lang="en-US" dirty="0" smtClean="0"/>
              <a:t>Incomplete goal specifications is a category that can start in the project planning phase.  This can lead to ambiguity in design and usability issues.</a:t>
            </a:r>
          </a:p>
          <a:p>
            <a:r>
              <a:rPr lang="en-US" dirty="0" smtClean="0"/>
              <a:t>Finally, under estimation of project complexity can easily result in additional costs, completion delays, and possibly project failure.</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1117D543-A173-468F-8AAB-12ECB5DB87D7}"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800100"/>
            <a:ext cx="4800600" cy="3600450"/>
          </a:xfrm>
        </p:spPr>
      </p:sp>
      <p:sp>
        <p:nvSpPr>
          <p:cNvPr id="3" name="Notes Placeholder 2"/>
          <p:cNvSpPr>
            <a:spLocks noGrp="1"/>
          </p:cNvSpPr>
          <p:nvPr>
            <p:ph type="body" idx="1"/>
          </p:nvPr>
        </p:nvSpPr>
        <p:spPr/>
        <p:txBody>
          <a:bodyPr>
            <a:normAutofit/>
          </a:bodyPr>
          <a:lstStyle/>
          <a:p>
            <a:r>
              <a:rPr lang="en-US" dirty="0" smtClean="0"/>
              <a:t>EMR success by component</a:t>
            </a:r>
          </a:p>
          <a:p>
            <a:endParaRPr lang="en-US" dirty="0" smtClean="0"/>
          </a:p>
          <a:p>
            <a:r>
              <a:rPr lang="en-US" dirty="0" smtClean="0"/>
              <a:t>This slide identifies four components linked to EMR success.</a:t>
            </a:r>
          </a:p>
          <a:p>
            <a:endParaRPr lang="en-US" dirty="0" smtClean="0"/>
          </a:p>
          <a:p>
            <a:r>
              <a:rPr lang="en-US" dirty="0" smtClean="0"/>
              <a:t>The four components are success in technical terms, economic terms, strategic terms, and ideally trouble-free operations. Technical terms refers to desired functionality is realized.  Economic terms refer to costs associated with purchase implementation and maintenance being what was budgeted.  Moreover it can include realization of  cost savings and/or increases in revenue.</a:t>
            </a:r>
          </a:p>
          <a:p>
            <a:endParaRPr lang="en-US" dirty="0" smtClean="0"/>
          </a:p>
          <a:p>
            <a:r>
              <a:rPr lang="en-US" dirty="0" smtClean="0"/>
              <a:t>Success in strategic terms identifies the overall organizational  plan being realized through implementation of an EMR.</a:t>
            </a:r>
          </a:p>
          <a:p>
            <a:endParaRPr lang="en-US" dirty="0" smtClean="0"/>
          </a:p>
          <a:p>
            <a:r>
              <a:rPr lang="en-US" dirty="0" smtClean="0"/>
              <a:t>Finally success in terms of trouble-free operations is  just that.  Once a system has been installed is there a minimum of downtime and do users understand the system.</a:t>
            </a:r>
            <a:endParaRPr lang="en-US" dirty="0"/>
          </a:p>
        </p:txBody>
      </p:sp>
      <p:sp>
        <p:nvSpPr>
          <p:cNvPr id="4" name="Slide Number Placeholder 3"/>
          <p:cNvSpPr>
            <a:spLocks noGrp="1"/>
          </p:cNvSpPr>
          <p:nvPr>
            <p:ph type="sldNum" sz="quarter" idx="10"/>
          </p:nvPr>
        </p:nvSpPr>
        <p:spPr/>
        <p:txBody>
          <a:bodyPr/>
          <a:lstStyle/>
          <a:p>
            <a:pPr>
              <a:defRPr/>
            </a:pPr>
            <a:fld id="{1117D543-A173-468F-8AAB-12ECB5DB87D7}"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Successful implementation</a:t>
            </a:r>
          </a:p>
          <a:p>
            <a:r>
              <a:rPr lang="en-US" dirty="0" smtClean="0"/>
              <a:t>There are seven components for successful implementation. These include Internal project leadership team</a:t>
            </a:r>
          </a:p>
          <a:p>
            <a:r>
              <a:rPr lang="en-US" dirty="0" smtClean="0"/>
              <a:t>Communication and motivation</a:t>
            </a:r>
          </a:p>
          <a:p>
            <a:r>
              <a:rPr lang="en-US" dirty="0" smtClean="0"/>
              <a:t>Departmental workflow analysis, </a:t>
            </a:r>
          </a:p>
          <a:p>
            <a:r>
              <a:rPr lang="en-US" dirty="0" smtClean="0"/>
              <a:t>Specific and measurable goals, </a:t>
            </a:r>
          </a:p>
          <a:p>
            <a:r>
              <a:rPr lang="en-US" dirty="0" smtClean="0"/>
              <a:t>Strategy for entering existing data, </a:t>
            </a:r>
          </a:p>
          <a:p>
            <a:r>
              <a:rPr lang="en-US" dirty="0" smtClean="0"/>
              <a:t>Sufficient time for training, </a:t>
            </a:r>
          </a:p>
          <a:p>
            <a:r>
              <a:rPr lang="en-US" dirty="0" smtClean="0"/>
              <a:t>and ongoing plan for support.</a:t>
            </a:r>
          </a:p>
          <a:p>
            <a:r>
              <a:rPr lang="en-US" dirty="0" smtClean="0"/>
              <a:t>We will address each one of the seven components next.</a:t>
            </a:r>
          </a:p>
        </p:txBody>
      </p:sp>
      <p:sp>
        <p:nvSpPr>
          <p:cNvPr id="4" name="Slide Number Placeholder 3"/>
          <p:cNvSpPr>
            <a:spLocks noGrp="1"/>
          </p:cNvSpPr>
          <p:nvPr>
            <p:ph type="sldNum" sz="quarter" idx="10"/>
          </p:nvPr>
        </p:nvSpPr>
        <p:spPr/>
        <p:txBody>
          <a:bodyPr/>
          <a:lstStyle/>
          <a:p>
            <a:pPr>
              <a:defRPr/>
            </a:pPr>
            <a:fld id="{1117D543-A173-468F-8AAB-12ECB5DB87D7}"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r>
              <a:rPr lang="en-US" dirty="0" smtClean="0">
                <a:ea typeface="ＭＳ Ｐゴシック" pitchFamily="34" charset="-128"/>
              </a:rPr>
              <a:t>Unit 1: Learning Objectives</a:t>
            </a:r>
            <a:endParaRPr lang="en-US" dirty="0" smtClean="0">
              <a:latin typeface="Arial" pitchFamily="34" charset="0"/>
              <a:ea typeface="ＭＳ Ｐゴシック" pitchFamily="34" charset="-128"/>
            </a:endParaRPr>
          </a:p>
          <a:p>
            <a:r>
              <a:rPr lang="en-US" dirty="0" smtClean="0">
                <a:latin typeface="Arial" pitchFamily="34" charset="0"/>
                <a:ea typeface="ＭＳ Ｐゴシック" pitchFamily="34" charset="-128"/>
              </a:rPr>
              <a:t>Today we will describe the definitions of customer service, we will identify who customers are in relation to healthcare, we will discuss different approaches to customer service in healthcare IT and address EMR implementation customer success factors. </a:t>
            </a:r>
          </a:p>
        </p:txBody>
      </p:sp>
      <p:sp>
        <p:nvSpPr>
          <p:cNvPr id="21508" name="Slide Number Placeholder 3"/>
          <p:cNvSpPr>
            <a:spLocks noGrp="1"/>
          </p:cNvSpPr>
          <p:nvPr>
            <p:ph type="sldNum" sz="quarter" idx="5"/>
          </p:nvPr>
        </p:nvSpPr>
        <p:spPr>
          <a:noFill/>
        </p:spPr>
        <p:txBody>
          <a:bodyPr/>
          <a:lstStyle/>
          <a:p>
            <a:fld id="{05F73ADD-D7ED-4E8A-88BE-83557D900596}" type="slidenum">
              <a:rPr lang="en-US" smtClean="0">
                <a:latin typeface="Arial" pitchFamily="34" charset="0"/>
                <a:ea typeface="ＭＳ Ｐゴシック" pitchFamily="34" charset="-128"/>
              </a:rPr>
              <a:pPr/>
              <a:t>2</a:t>
            </a:fld>
            <a:endParaRPr lang="en-US" smtClean="0">
              <a:latin typeface="Arial" pitchFamily="34" charset="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Successful Implementation </a:t>
            </a:r>
          </a:p>
          <a:p>
            <a:r>
              <a:rPr lang="en-US" sz="1300" dirty="0" smtClean="0"/>
              <a:t>Internal project leadership team</a:t>
            </a:r>
          </a:p>
          <a:p>
            <a:r>
              <a:rPr lang="en-US" sz="1300" dirty="0" smtClean="0"/>
              <a:t>Select the right people to serve in this important role, with either a physician or office administrator in the role of chairperson. </a:t>
            </a:r>
            <a:endParaRPr lang="en-US" dirty="0" smtClean="0"/>
          </a:p>
          <a:p>
            <a:r>
              <a:rPr lang="en-US" dirty="0" smtClean="0"/>
              <a:t>Communication -Communication throughout the entire process is essential  to success. Also, choose team members wisely for both their technical skills and their overall motivation.</a:t>
            </a:r>
          </a:p>
        </p:txBody>
      </p:sp>
      <p:sp>
        <p:nvSpPr>
          <p:cNvPr id="4" name="Slide Number Placeholder 3"/>
          <p:cNvSpPr>
            <a:spLocks noGrp="1"/>
          </p:cNvSpPr>
          <p:nvPr>
            <p:ph type="sldNum" sz="quarter" idx="10"/>
          </p:nvPr>
        </p:nvSpPr>
        <p:spPr/>
        <p:txBody>
          <a:bodyPr/>
          <a:lstStyle/>
          <a:p>
            <a:pPr>
              <a:defRPr/>
            </a:pPr>
            <a:fld id="{1117D543-A173-468F-8AAB-12ECB5DB87D7}"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639763"/>
            <a:ext cx="4800600" cy="3600450"/>
          </a:xfrm>
        </p:spPr>
      </p:sp>
      <p:sp>
        <p:nvSpPr>
          <p:cNvPr id="3" name="Notes Placeholder 2"/>
          <p:cNvSpPr>
            <a:spLocks noGrp="1"/>
          </p:cNvSpPr>
          <p:nvPr>
            <p:ph type="body" idx="1"/>
          </p:nvPr>
        </p:nvSpPr>
        <p:spPr/>
        <p:txBody>
          <a:bodyPr>
            <a:normAutofit/>
          </a:bodyPr>
          <a:lstStyle/>
          <a:p>
            <a:endParaRPr lang="en-US" b="1" dirty="0" smtClean="0"/>
          </a:p>
          <a:p>
            <a:r>
              <a:rPr lang="en-US" dirty="0" smtClean="0"/>
              <a:t>Successful Implementation </a:t>
            </a:r>
          </a:p>
          <a:p>
            <a:r>
              <a:rPr lang="en-US" b="1" dirty="0" smtClean="0"/>
              <a:t>Department Workflow Analysis</a:t>
            </a:r>
          </a:p>
          <a:p>
            <a:r>
              <a:rPr lang="en-US" dirty="0" smtClean="0"/>
              <a:t>There must be a complete understanding of the workflow of the health care organization. It is important to understand every function of every job, to determine how the processes are done prior to EMR implementation.</a:t>
            </a:r>
          </a:p>
          <a:p>
            <a:r>
              <a:rPr lang="en-US" b="1" dirty="0" smtClean="0"/>
              <a:t>Specific and Measurable Goals</a:t>
            </a:r>
          </a:p>
          <a:p>
            <a:r>
              <a:rPr lang="en-US" dirty="0" smtClean="0"/>
              <a:t>There must be specific and measurable goals of the implementation to maximize the organizational outcomes.</a:t>
            </a:r>
          </a:p>
        </p:txBody>
      </p:sp>
      <p:sp>
        <p:nvSpPr>
          <p:cNvPr id="4" name="Slide Number Placeholder 3"/>
          <p:cNvSpPr>
            <a:spLocks noGrp="1"/>
          </p:cNvSpPr>
          <p:nvPr>
            <p:ph type="sldNum" sz="quarter" idx="10"/>
          </p:nvPr>
        </p:nvSpPr>
        <p:spPr/>
        <p:txBody>
          <a:bodyPr/>
          <a:lstStyle/>
          <a:p>
            <a:pPr>
              <a:defRPr/>
            </a:pPr>
            <a:fld id="{1117D543-A173-468F-8AAB-12ECB5DB87D7}"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Successful Implementation </a:t>
            </a:r>
          </a:p>
          <a:p>
            <a:r>
              <a:rPr lang="en-US" dirty="0" smtClean="0"/>
              <a:t>Strategy for Entering Existing Data</a:t>
            </a:r>
          </a:p>
          <a:p>
            <a:r>
              <a:rPr lang="en-US" dirty="0" smtClean="0"/>
              <a:t>An important consideration is to identify the strategy for incorporating existing patient information into the electronic medical record. There are different approaches to this decision.</a:t>
            </a:r>
          </a:p>
          <a:p>
            <a:r>
              <a:rPr lang="en-US" dirty="0" smtClean="0"/>
              <a:t>Training</a:t>
            </a:r>
          </a:p>
          <a:p>
            <a:r>
              <a:rPr lang="en-US" dirty="0" smtClean="0"/>
              <a:t>There must be sufficient time to train. Moreover, the timing of training is an important factor that must also be considered.</a:t>
            </a:r>
          </a:p>
          <a:p>
            <a:r>
              <a:rPr lang="en-US" dirty="0" smtClean="0"/>
              <a:t>Ongoing Plan for Support</a:t>
            </a:r>
          </a:p>
          <a:p>
            <a:r>
              <a:rPr lang="en-US" dirty="0" smtClean="0"/>
              <a:t>There must be a plan addressing how employees can quickly find answers about how the system operates and who to call when issues occur.</a:t>
            </a:r>
          </a:p>
        </p:txBody>
      </p:sp>
      <p:sp>
        <p:nvSpPr>
          <p:cNvPr id="4" name="Slide Number Placeholder 3"/>
          <p:cNvSpPr>
            <a:spLocks noGrp="1"/>
          </p:cNvSpPr>
          <p:nvPr>
            <p:ph type="sldNum" sz="quarter" idx="10"/>
          </p:nvPr>
        </p:nvSpPr>
        <p:spPr/>
        <p:txBody>
          <a:bodyPr/>
          <a:lstStyle/>
          <a:p>
            <a:pPr>
              <a:defRPr/>
            </a:pPr>
            <a:fld id="{1117D543-A173-468F-8AAB-12ECB5DB87D7}"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xfrm>
            <a:off x="812800" y="4640580"/>
            <a:ext cx="5852160" cy="4320540"/>
          </a:xfrm>
          <a:noFill/>
          <a:ln/>
        </p:spPr>
        <p:txBody>
          <a:bodyPr/>
          <a:lstStyle/>
          <a:p>
            <a:r>
              <a:rPr lang="en-US" dirty="0" smtClean="0">
                <a:latin typeface="Arial" pitchFamily="34" charset="0"/>
                <a:ea typeface="ＭＳ Ｐゴシック" pitchFamily="34" charset="-128"/>
              </a:rPr>
              <a:t>Unit 1 summary</a:t>
            </a:r>
          </a:p>
          <a:p>
            <a:endParaRPr lang="en-US" dirty="0" smtClean="0">
              <a:latin typeface="Arial" pitchFamily="34" charset="0"/>
              <a:ea typeface="ＭＳ Ｐゴシック" pitchFamily="34" charset="-128"/>
            </a:endParaRPr>
          </a:p>
          <a:p>
            <a:r>
              <a:rPr lang="en-US" dirty="0" smtClean="0">
                <a:latin typeface="Arial" pitchFamily="34" charset="0"/>
                <a:ea typeface="ＭＳ Ｐゴシック" pitchFamily="34" charset="-128"/>
              </a:rPr>
              <a:t>In summary we have described the definitions of customer service.  We have also identified customers needs based on the context of their position. And finally we have discussed different measures to account for customer service in healthcare IT.</a:t>
            </a:r>
          </a:p>
        </p:txBody>
      </p:sp>
      <p:sp>
        <p:nvSpPr>
          <p:cNvPr id="36868" name="Slide Number Placeholder 3"/>
          <p:cNvSpPr>
            <a:spLocks noGrp="1"/>
          </p:cNvSpPr>
          <p:nvPr>
            <p:ph type="sldNum" sz="quarter" idx="5"/>
          </p:nvPr>
        </p:nvSpPr>
        <p:spPr>
          <a:noFill/>
        </p:spPr>
        <p:txBody>
          <a:bodyPr/>
          <a:lstStyle/>
          <a:p>
            <a:fld id="{DF312E1B-58B1-48B6-BDBB-3C47F8415351}" type="slidenum">
              <a:rPr lang="en-US" smtClean="0">
                <a:latin typeface="Arial" pitchFamily="34" charset="0"/>
                <a:ea typeface="ＭＳ Ｐゴシック" pitchFamily="34" charset="-128"/>
              </a:rPr>
              <a:pPr/>
              <a:t>23</a:t>
            </a:fld>
            <a:endParaRPr lang="en-US" smtClean="0">
              <a:latin typeface="Arial" pitchFamily="34"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76338" y="800100"/>
            <a:ext cx="4800600" cy="3600450"/>
          </a:xfrm>
          <a:ln/>
        </p:spPr>
      </p:sp>
      <p:sp>
        <p:nvSpPr>
          <p:cNvPr id="22531" name="Notes Placeholder 2"/>
          <p:cNvSpPr>
            <a:spLocks noGrp="1"/>
          </p:cNvSpPr>
          <p:nvPr>
            <p:ph type="body" idx="1"/>
          </p:nvPr>
        </p:nvSpPr>
        <p:spPr>
          <a:noFill/>
          <a:ln/>
        </p:spPr>
        <p:txBody>
          <a:bodyPr/>
          <a:lstStyle/>
          <a:p>
            <a:r>
              <a:rPr lang="en-US" dirty="0" smtClean="0">
                <a:latin typeface="Arial" pitchFamily="34" charset="0"/>
                <a:ea typeface="ＭＳ Ｐゴシック" pitchFamily="34" charset="-128"/>
              </a:rPr>
              <a:t>What is customer service?</a:t>
            </a:r>
            <a:br>
              <a:rPr lang="en-US" dirty="0" smtClean="0">
                <a:latin typeface="Arial" pitchFamily="34" charset="0"/>
                <a:ea typeface="ＭＳ Ｐゴシック" pitchFamily="34" charset="-128"/>
              </a:rPr>
            </a:br>
            <a:r>
              <a:rPr lang="en-US" dirty="0" smtClean="0">
                <a:latin typeface="Arial" pitchFamily="34" charset="0"/>
                <a:ea typeface="ＭＳ Ｐゴシック" pitchFamily="34" charset="-128"/>
              </a:rPr>
              <a:t>There are many definitions for what customer service is.  One that has stood for many years is to do for others as you would like someone to do for you</a:t>
            </a:r>
          </a:p>
          <a:p>
            <a:r>
              <a:rPr lang="en-US" dirty="0" smtClean="0">
                <a:latin typeface="Arial" pitchFamily="34" charset="0"/>
                <a:ea typeface="ＭＳ Ｐゴシック" pitchFamily="34" charset="-128"/>
              </a:rPr>
              <a:t>We all have different aspects of what we deem to be adequate for superlative customer service.  Therefore, accounting for this in the definition yields </a:t>
            </a:r>
            <a:r>
              <a:rPr lang="en-US" u="sng" dirty="0" smtClean="0">
                <a:latin typeface="Arial" pitchFamily="34" charset="0"/>
                <a:ea typeface="ＭＳ Ｐゴシック" pitchFamily="34" charset="-128"/>
              </a:rPr>
              <a:t>doing what your customers want instead of doing what you think your customers want.</a:t>
            </a:r>
            <a:r>
              <a:rPr lang="en-US" dirty="0" smtClean="0">
                <a:latin typeface="Arial" pitchFamily="34" charset="0"/>
                <a:ea typeface="ＭＳ Ｐゴシック" pitchFamily="34" charset="-128"/>
              </a:rPr>
              <a:t>  This is an important distinction.</a:t>
            </a:r>
          </a:p>
        </p:txBody>
      </p:sp>
      <p:sp>
        <p:nvSpPr>
          <p:cNvPr id="22532" name="Slide Number Placeholder 3"/>
          <p:cNvSpPr>
            <a:spLocks noGrp="1"/>
          </p:cNvSpPr>
          <p:nvPr>
            <p:ph type="sldNum" sz="quarter" idx="5"/>
          </p:nvPr>
        </p:nvSpPr>
        <p:spPr>
          <a:noFill/>
        </p:spPr>
        <p:txBody>
          <a:bodyPr/>
          <a:lstStyle/>
          <a:p>
            <a:fld id="{8295207A-0E9A-49E9-B990-CD6EB0158345}" type="slidenum">
              <a:rPr lang="en-US" smtClean="0">
                <a:latin typeface="Arial" pitchFamily="34" charset="0"/>
                <a:ea typeface="ＭＳ Ｐゴシック" pitchFamily="34" charset="-128"/>
              </a:rPr>
              <a:pPr/>
              <a:t>3</a:t>
            </a:fld>
            <a:endParaRPr lang="en-US" smtClean="0">
              <a:latin typeface="Arial" pitchFamily="34"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r>
              <a:rPr lang="en-US" dirty="0" smtClean="0">
                <a:latin typeface="Arial" pitchFamily="34" charset="0"/>
                <a:ea typeface="ＭＳ Ｐゴシック" pitchFamily="34" charset="-128"/>
              </a:rPr>
              <a:t>Customer service</a:t>
            </a:r>
          </a:p>
          <a:p>
            <a:endParaRPr lang="en-US" dirty="0" smtClean="0">
              <a:latin typeface="Arial" pitchFamily="34" charset="0"/>
              <a:ea typeface="ＭＳ Ｐゴシック" pitchFamily="34" charset="-128"/>
            </a:endParaRPr>
          </a:p>
          <a:p>
            <a:r>
              <a:rPr lang="en-US" dirty="0" smtClean="0">
                <a:latin typeface="Arial" pitchFamily="34" charset="0"/>
                <a:ea typeface="ＭＳ Ｐゴシック" pitchFamily="34" charset="-128"/>
              </a:rPr>
              <a:t>Research indicates that the top reasons for customer dissatisfaction focus specifically on employees who do not listen to what the customer is saying, employees who ignore customers entirely, employees who do not follow up or follow through with customer’s requests, and those that are not knowledgeable about the products or services they support.  </a:t>
            </a:r>
          </a:p>
        </p:txBody>
      </p:sp>
      <p:sp>
        <p:nvSpPr>
          <p:cNvPr id="31748" name="Slide Number Placeholder 3"/>
          <p:cNvSpPr>
            <a:spLocks noGrp="1"/>
          </p:cNvSpPr>
          <p:nvPr>
            <p:ph type="sldNum" sz="quarter" idx="5"/>
          </p:nvPr>
        </p:nvSpPr>
        <p:spPr>
          <a:noFill/>
        </p:spPr>
        <p:txBody>
          <a:bodyPr/>
          <a:lstStyle/>
          <a:p>
            <a:fld id="{0998B272-E6C8-4EFF-B3C1-392381ED6874}" type="slidenum">
              <a:rPr lang="en-US" smtClean="0">
                <a:latin typeface="Arial" pitchFamily="34" charset="0"/>
                <a:ea typeface="ＭＳ Ｐゴシック" pitchFamily="34" charset="-128"/>
              </a:rPr>
              <a:pPr/>
              <a:t>4</a:t>
            </a:fld>
            <a:endParaRPr lang="en-US" smtClean="0">
              <a:latin typeface="Arial" pitchFamily="34"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r>
              <a:rPr lang="en-US" dirty="0" smtClean="0">
                <a:latin typeface="Arial" pitchFamily="34" charset="0"/>
                <a:ea typeface="ＭＳ Ｐゴシック" pitchFamily="34" charset="-128"/>
              </a:rPr>
              <a:t>Elements of customer satisfaction include a perfect product, engaged delivery, timeliness, and an effective problem resolution process. </a:t>
            </a:r>
          </a:p>
          <a:p>
            <a:r>
              <a:rPr lang="en-US" dirty="0" smtClean="0">
                <a:latin typeface="Arial" pitchFamily="34" charset="0"/>
                <a:ea typeface="ＭＳ Ｐゴシック" pitchFamily="34" charset="-128"/>
              </a:rPr>
              <a:t>Perfect product.  customers do not want to receive a product with defects that causes them problems, time, or additional money to fix.  </a:t>
            </a:r>
          </a:p>
          <a:p>
            <a:endParaRPr lang="en-US" dirty="0" smtClean="0">
              <a:latin typeface="Arial" pitchFamily="34" charset="0"/>
              <a:ea typeface="ＭＳ Ｐゴシック" pitchFamily="34" charset="-128"/>
            </a:endParaRPr>
          </a:p>
          <a:p>
            <a:r>
              <a:rPr lang="en-US" dirty="0" smtClean="0">
                <a:latin typeface="Arial" pitchFamily="34" charset="0"/>
                <a:ea typeface="ＭＳ Ｐゴシック" pitchFamily="34" charset="-128"/>
              </a:rPr>
              <a:t> Engaged delivery.  When providing a service, you need friendly, caring, and knowledgeable individuals that other people feel comfortable with.  </a:t>
            </a:r>
          </a:p>
          <a:p>
            <a:endParaRPr lang="en-US" dirty="0" smtClean="0">
              <a:latin typeface="Arial" pitchFamily="34" charset="0"/>
              <a:ea typeface="ＭＳ Ｐゴシック" pitchFamily="34" charset="-128"/>
            </a:endParaRPr>
          </a:p>
          <a:p>
            <a:r>
              <a:rPr lang="en-US" dirty="0" smtClean="0">
                <a:latin typeface="Arial" pitchFamily="34" charset="0"/>
                <a:ea typeface="ＭＳ Ｐゴシック" pitchFamily="34" charset="-128"/>
              </a:rPr>
              <a:t>timeliness.  Customers expect to receive their perfect product or service by a caring person in a timely manner.  A product or service that is not received in a timely manner is often considered a defective one.  </a:t>
            </a:r>
          </a:p>
          <a:p>
            <a:endParaRPr lang="en-US" dirty="0" smtClean="0">
              <a:latin typeface="Arial" pitchFamily="34" charset="0"/>
              <a:ea typeface="ＭＳ Ｐゴシック" pitchFamily="34" charset="-128"/>
            </a:endParaRPr>
          </a:p>
          <a:p>
            <a:r>
              <a:rPr lang="en-US" dirty="0" smtClean="0">
                <a:latin typeface="Arial" pitchFamily="34" charset="0"/>
                <a:ea typeface="ＭＳ Ｐゴシック" pitchFamily="34" charset="-128"/>
              </a:rPr>
              <a:t>effective problem resolution process.  If something goes wrong, a customer expects to have it fixed in an reasonable amount of time, with little to no hassle.  If you do these elements, you can expect a loyal customer.   </a:t>
            </a:r>
          </a:p>
        </p:txBody>
      </p:sp>
      <p:sp>
        <p:nvSpPr>
          <p:cNvPr id="35844" name="Slide Number Placeholder 3"/>
          <p:cNvSpPr>
            <a:spLocks noGrp="1"/>
          </p:cNvSpPr>
          <p:nvPr>
            <p:ph type="sldNum" sz="quarter" idx="5"/>
          </p:nvPr>
        </p:nvSpPr>
        <p:spPr>
          <a:noFill/>
        </p:spPr>
        <p:txBody>
          <a:bodyPr/>
          <a:lstStyle/>
          <a:p>
            <a:fld id="{B07AEC26-3273-4252-8678-42019583966A}" type="slidenum">
              <a:rPr lang="en-US" smtClean="0">
                <a:latin typeface="Arial" pitchFamily="34" charset="0"/>
                <a:ea typeface="ＭＳ Ｐゴシック" pitchFamily="34" charset="-128"/>
              </a:rPr>
              <a:pPr/>
              <a:t>5</a:t>
            </a:fld>
            <a:endParaRPr lang="en-US" smtClean="0">
              <a:latin typeface="Arial" pitchFamily="34"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r>
              <a:rPr lang="en-US" dirty="0" smtClean="0">
                <a:ea typeface="ＭＳ Ｐゴシック" pitchFamily="34" charset="-128"/>
              </a:rPr>
              <a:t>Who are Healthcare IT Customers?</a:t>
            </a:r>
          </a:p>
          <a:p>
            <a:r>
              <a:rPr lang="en-US" dirty="0" smtClean="0">
                <a:latin typeface="Arial" pitchFamily="34" charset="0"/>
                <a:ea typeface="ＭＳ Ｐゴシック" pitchFamily="34" charset="-128"/>
              </a:rPr>
              <a:t>In healthcare, customers are hospitals, physician clinics, physicians, nurses, the staff at healthcare facilities, patients, and many others. </a:t>
            </a:r>
          </a:p>
          <a:p>
            <a:r>
              <a:rPr lang="en-US" dirty="0" smtClean="0">
                <a:latin typeface="Arial" pitchFamily="34" charset="0"/>
                <a:ea typeface="ＭＳ Ｐゴシック" pitchFamily="34" charset="-128"/>
              </a:rPr>
              <a:t>One of  a hospital’s role is to provide a setting for doctors to treat their patients. </a:t>
            </a:r>
          </a:p>
          <a:p>
            <a:r>
              <a:rPr lang="en-US" dirty="0" smtClean="0">
                <a:latin typeface="Arial" pitchFamily="34" charset="0"/>
                <a:ea typeface="ＭＳ Ｐゴシック" pitchFamily="34" charset="-128"/>
              </a:rPr>
              <a:t>A physicians primary role in healthcare is to provide treatment to those with injuries and/or illnesses.  </a:t>
            </a:r>
          </a:p>
          <a:p>
            <a:r>
              <a:rPr lang="en-US" dirty="0" smtClean="0">
                <a:latin typeface="Arial" pitchFamily="34" charset="0"/>
                <a:ea typeface="ＭＳ Ｐゴシック" pitchFamily="34" charset="-128"/>
              </a:rPr>
              <a:t>Clinical and non-clinical staff at healthcare facilities often play a support role to physicians in taking care of patients.  </a:t>
            </a:r>
          </a:p>
          <a:p>
            <a:endParaRPr lang="en-US" dirty="0" smtClean="0">
              <a:latin typeface="Arial" pitchFamily="34" charset="0"/>
              <a:ea typeface="ＭＳ Ｐゴシック" pitchFamily="34" charset="-128"/>
            </a:endParaRPr>
          </a:p>
          <a:p>
            <a:r>
              <a:rPr lang="en-US" dirty="0" smtClean="0">
                <a:latin typeface="Arial" pitchFamily="34" charset="0"/>
                <a:ea typeface="ＭＳ Ｐゴシック" pitchFamily="34" charset="-128"/>
              </a:rPr>
              <a:t>Finally patients are what most people think of as the customer in healthcare.  After all they are the ones receiving the care.  </a:t>
            </a:r>
          </a:p>
        </p:txBody>
      </p:sp>
      <p:sp>
        <p:nvSpPr>
          <p:cNvPr id="23556" name="Slide Number Placeholder 3"/>
          <p:cNvSpPr>
            <a:spLocks noGrp="1"/>
          </p:cNvSpPr>
          <p:nvPr>
            <p:ph type="sldNum" sz="quarter" idx="5"/>
          </p:nvPr>
        </p:nvSpPr>
        <p:spPr>
          <a:noFill/>
        </p:spPr>
        <p:txBody>
          <a:bodyPr/>
          <a:lstStyle/>
          <a:p>
            <a:fld id="{D7B423F7-C76D-4338-89F9-79035D4C9533}" type="slidenum">
              <a:rPr lang="en-US" smtClean="0">
                <a:latin typeface="Arial" pitchFamily="34" charset="0"/>
                <a:ea typeface="ＭＳ Ｐゴシック" pitchFamily="34" charset="-128"/>
              </a:rPr>
              <a:pPr/>
              <a:t>6</a:t>
            </a:fld>
            <a:endParaRPr lang="en-US" smtClean="0">
              <a:latin typeface="Arial" pitchFamily="34"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pPr eaLnBrk="1" hangingPunct="1"/>
            <a:r>
              <a:rPr lang="en-US" dirty="0" smtClean="0">
                <a:ea typeface="ＭＳ Ｐゴシック" pitchFamily="34" charset="-128"/>
              </a:rPr>
              <a:t>Is Healthcare Information Technology (HIT) Unique </a:t>
            </a:r>
          </a:p>
          <a:p>
            <a:pPr eaLnBrk="1" hangingPunct="1"/>
            <a:r>
              <a:rPr lang="en-US" dirty="0" smtClean="0">
                <a:ea typeface="ＭＳ Ｐゴシック" pitchFamily="34" charset="-128"/>
              </a:rPr>
              <a:t>In short, yes!</a:t>
            </a:r>
          </a:p>
          <a:p>
            <a:pPr eaLnBrk="1" hangingPunct="1"/>
            <a:r>
              <a:rPr lang="en-US" dirty="0" smtClean="0">
                <a:ea typeface="ＭＳ Ｐゴシック" pitchFamily="34" charset="-128"/>
              </a:rPr>
              <a:t>Similar to the maintenance and housekeeping function in large facilities Healthcare IT professionals interact with almost every department</a:t>
            </a:r>
          </a:p>
          <a:p>
            <a:pPr eaLnBrk="1" hangingPunct="1"/>
            <a:r>
              <a:rPr lang="en-US" dirty="0" smtClean="0">
                <a:ea typeface="ＭＳ Ｐゴシック" pitchFamily="34" charset="-128"/>
              </a:rPr>
              <a:t> As opposed to housekeeping, the stakes of IT system failures can be catastrophic.</a:t>
            </a:r>
          </a:p>
          <a:p>
            <a:pPr eaLnBrk="1" hangingPunct="1"/>
            <a:r>
              <a:rPr lang="en-US" dirty="0" smtClean="0">
                <a:ea typeface="ＭＳ Ｐゴシック" pitchFamily="34" charset="-128"/>
              </a:rPr>
              <a:t>You could say a good day is when systems are up and performing as planned.</a:t>
            </a:r>
          </a:p>
          <a:p>
            <a:endParaRPr lang="en-US" dirty="0" smtClean="0">
              <a:latin typeface="Arial" pitchFamily="34" charset="0"/>
              <a:ea typeface="ＭＳ Ｐゴシック" pitchFamily="34" charset="-128"/>
            </a:endParaRPr>
          </a:p>
        </p:txBody>
      </p:sp>
      <p:sp>
        <p:nvSpPr>
          <p:cNvPr id="32772" name="Slide Number Placeholder 3"/>
          <p:cNvSpPr>
            <a:spLocks noGrp="1"/>
          </p:cNvSpPr>
          <p:nvPr>
            <p:ph type="sldNum" sz="quarter" idx="5"/>
          </p:nvPr>
        </p:nvSpPr>
        <p:spPr>
          <a:noFill/>
        </p:spPr>
        <p:txBody>
          <a:bodyPr/>
          <a:lstStyle/>
          <a:p>
            <a:fld id="{56A52F56-E182-42BF-B018-D7C7CCDC3D52}" type="slidenum">
              <a:rPr lang="en-US" smtClean="0">
                <a:latin typeface="Arial" pitchFamily="34" charset="0"/>
                <a:ea typeface="ＭＳ Ｐゴシック" pitchFamily="34" charset="-128"/>
              </a:rPr>
              <a:pPr/>
              <a:t>7</a:t>
            </a:fld>
            <a:endParaRPr lang="en-US" smtClean="0">
              <a:latin typeface="Arial" pitchFamily="34"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r>
              <a:rPr lang="en-US" dirty="0" smtClean="0">
                <a:latin typeface="Arial" pitchFamily="34" charset="0"/>
                <a:ea typeface="ＭＳ Ｐゴシック" pitchFamily="34" charset="-128"/>
              </a:rPr>
              <a:t>Service culture</a:t>
            </a:r>
          </a:p>
          <a:p>
            <a:r>
              <a:rPr lang="en-US" dirty="0" smtClean="0">
                <a:latin typeface="Arial" pitchFamily="34" charset="0"/>
                <a:ea typeface="ＭＳ Ｐゴシック" pitchFamily="34" charset="-128"/>
              </a:rPr>
              <a:t>For the most part healthcare IT professionals provide a service.  There is an overarching service mission and support for a given set of systems and applications that are purchased and ready for implementation, integrated, or maintained.  Healthcare IT professionals can be customers themselves of vendors who supply products and services associated with the systems installed.</a:t>
            </a:r>
          </a:p>
          <a:p>
            <a:r>
              <a:rPr lang="en-US" dirty="0" smtClean="0">
                <a:latin typeface="Arial" pitchFamily="34" charset="0"/>
                <a:ea typeface="ＭＳ Ｐゴシック" pitchFamily="34" charset="-128"/>
              </a:rPr>
              <a:t>From the perspective of internal customers of healthcare IT, healthcare IT output can be considered a blending of tangible and service components.  These are just two ways to categorize output.  </a:t>
            </a:r>
          </a:p>
          <a:p>
            <a:endParaRPr lang="en-US" dirty="0" smtClean="0">
              <a:latin typeface="Arial" pitchFamily="34" charset="0"/>
              <a:ea typeface="ＭＳ Ｐゴシック" pitchFamily="34" charset="-128"/>
            </a:endParaRPr>
          </a:p>
          <a:p>
            <a:r>
              <a:rPr lang="en-US" dirty="0" smtClean="0">
                <a:latin typeface="Arial" pitchFamily="34" charset="0"/>
                <a:ea typeface="ＭＳ Ｐゴシック" pitchFamily="34" charset="-128"/>
              </a:rPr>
              <a:t>For example, the dreaded statement that the system is down can conjure up hardware and software failures. One can physically touch the hardware but the same cannot be said for the software.</a:t>
            </a:r>
          </a:p>
        </p:txBody>
      </p:sp>
      <p:sp>
        <p:nvSpPr>
          <p:cNvPr id="30724" name="Slide Number Placeholder 3"/>
          <p:cNvSpPr>
            <a:spLocks noGrp="1"/>
          </p:cNvSpPr>
          <p:nvPr>
            <p:ph type="sldNum" sz="quarter" idx="5"/>
          </p:nvPr>
        </p:nvSpPr>
        <p:spPr>
          <a:noFill/>
        </p:spPr>
        <p:txBody>
          <a:bodyPr/>
          <a:lstStyle/>
          <a:p>
            <a:fld id="{1B17D838-9605-4AFA-BB72-F36A84248AAF}" type="slidenum">
              <a:rPr lang="en-US" smtClean="0">
                <a:latin typeface="Arial" pitchFamily="34" charset="0"/>
                <a:ea typeface="ＭＳ Ｐゴシック" pitchFamily="34" charset="-128"/>
              </a:rPr>
              <a:pPr/>
              <a:t>8</a:t>
            </a:fld>
            <a:endParaRPr lang="en-US" smtClean="0">
              <a:latin typeface="Arial" pitchFamily="34" charset="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xfrm>
            <a:off x="1176338" y="800100"/>
            <a:ext cx="4800600" cy="3600450"/>
          </a:xfrm>
          <a:ln/>
        </p:spPr>
      </p:sp>
      <p:sp>
        <p:nvSpPr>
          <p:cNvPr id="3" name="Notes Placeholder 2"/>
          <p:cNvSpPr>
            <a:spLocks noGrp="1"/>
          </p:cNvSpPr>
          <p:nvPr>
            <p:ph type="body" idx="1"/>
          </p:nvPr>
        </p:nvSpPr>
        <p:spPr/>
        <p:txBody>
          <a:bodyPr>
            <a:normAutofit/>
          </a:bodyPr>
          <a:lstStyle/>
          <a:p>
            <a:pPr>
              <a:defRPr/>
            </a:pPr>
            <a:r>
              <a:rPr lang="en-US" dirty="0" smtClean="0"/>
              <a:t>The Challenge </a:t>
            </a:r>
          </a:p>
          <a:p>
            <a:pPr>
              <a:defRPr/>
            </a:pPr>
            <a:r>
              <a:rPr lang="en-US" dirty="0" smtClean="0"/>
              <a:t>With so many customers how can we measure the service of health IT professionals?  </a:t>
            </a:r>
          </a:p>
          <a:p>
            <a:r>
              <a:rPr lang="en-US" dirty="0" smtClean="0">
                <a:ea typeface="ＭＳ Ｐゴシック" pitchFamily="34" charset="-128"/>
              </a:rPr>
              <a:t>Is there an element of similarity with other functions within a large health organization or  in a small provider group?</a:t>
            </a:r>
          </a:p>
          <a:p>
            <a:r>
              <a:rPr lang="en-US" dirty="0" smtClean="0">
                <a:ea typeface="ＭＳ Ｐゴシック" pitchFamily="34" charset="-128"/>
              </a:rPr>
              <a:t>What  is it that our customers do want?</a:t>
            </a:r>
            <a:endParaRPr lang="en-US" dirty="0"/>
          </a:p>
        </p:txBody>
      </p:sp>
      <p:sp>
        <p:nvSpPr>
          <p:cNvPr id="33796" name="Slide Number Placeholder 3"/>
          <p:cNvSpPr>
            <a:spLocks noGrp="1"/>
          </p:cNvSpPr>
          <p:nvPr>
            <p:ph type="sldNum" sz="quarter" idx="5"/>
          </p:nvPr>
        </p:nvSpPr>
        <p:spPr>
          <a:noFill/>
        </p:spPr>
        <p:txBody>
          <a:bodyPr/>
          <a:lstStyle/>
          <a:p>
            <a:fld id="{3EB64C72-6302-47F2-A4C7-752B4E38B138}" type="slidenum">
              <a:rPr lang="en-US" smtClean="0">
                <a:latin typeface="Arial" pitchFamily="34" charset="0"/>
                <a:ea typeface="ＭＳ Ｐゴシック" pitchFamily="34" charset="-128"/>
              </a:rPr>
              <a:pPr/>
              <a:t>9</a:t>
            </a:fld>
            <a:endParaRPr lang="en-US" smtClean="0">
              <a:latin typeface="Arial"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z="1000" dirty="0" err="1" smtClean="0"/>
              <a:t>Component16</a:t>
            </a:r>
            <a:r>
              <a:rPr lang="en-US" sz="1000" dirty="0" smtClean="0"/>
              <a:t>/</a:t>
            </a:r>
            <a:r>
              <a:rPr lang="en-US" sz="1000" dirty="0" err="1" smtClean="0"/>
              <a:t>Unit1</a:t>
            </a:r>
            <a:endParaRPr lang="en-US" sz="10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Health IT Workforce Curriculum                    Version 1.0/Fall 2010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741318C-F5F3-4330-B64E-5FA3128F86D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sz="1000"/>
            </a:lvl1pPr>
          </a:lstStyle>
          <a:p>
            <a:pPr>
              <a:defRPr/>
            </a:pPr>
            <a:r>
              <a:rPr lang="en-US" dirty="0" err="1" smtClean="0"/>
              <a:t>Component16</a:t>
            </a:r>
            <a:r>
              <a:rPr lang="en-US" dirty="0" smtClean="0"/>
              <a:t>/</a:t>
            </a:r>
            <a:r>
              <a:rPr lang="en-US" dirty="0" err="1" smtClean="0"/>
              <a:t>Unit1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31444E5-86DB-4667-B188-79819B4122E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sz="1000"/>
            </a:lvl1pPr>
          </a:lstStyle>
          <a:p>
            <a:pPr>
              <a:defRPr/>
            </a:pPr>
            <a:r>
              <a:rPr lang="en-US" dirty="0" err="1" smtClean="0"/>
              <a:t>Component16</a:t>
            </a:r>
            <a:r>
              <a:rPr lang="en-US" dirty="0" smtClean="0"/>
              <a:t>/</a:t>
            </a:r>
            <a:r>
              <a:rPr lang="en-US" dirty="0" err="1" smtClean="0"/>
              <a:t>Unit1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Health IT Workforce Curriculum                    Version 1.0/Fall 2010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B12D013-2DFC-4E68-9BB4-7AFE41E4E7E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sz="1000"/>
            </a:lvl1pPr>
          </a:lstStyle>
          <a:p>
            <a:pPr>
              <a:defRPr/>
            </a:pPr>
            <a:r>
              <a:rPr lang="en-US" dirty="0" err="1" smtClean="0"/>
              <a:t>Component16</a:t>
            </a:r>
            <a:r>
              <a:rPr lang="en-US" dirty="0" smtClean="0"/>
              <a:t>/</a:t>
            </a:r>
            <a:r>
              <a:rPr lang="en-US" dirty="0" err="1" smtClean="0"/>
              <a:t>Unit1</a:t>
            </a:r>
            <a:endParaRPr lang="en-US" dirty="0"/>
          </a:p>
        </p:txBody>
      </p:sp>
      <p:sp>
        <p:nvSpPr>
          <p:cNvPr id="5" name="Rectangle 5"/>
          <p:cNvSpPr>
            <a:spLocks noGrp="1" noChangeArrowheads="1"/>
          </p:cNvSpPr>
          <p:nvPr>
            <p:ph type="ftr" sz="quarter" idx="11"/>
          </p:nvPr>
        </p:nvSpPr>
        <p:spPr>
          <a:ln/>
        </p:spPr>
        <p:txBody>
          <a:bodyPr/>
          <a:lstStyle>
            <a:lvl1pPr>
              <a:defRPr sz="1000"/>
            </a:lvl1pPr>
          </a:lstStyle>
          <a:p>
            <a:pPr>
              <a:defRPr/>
            </a:pPr>
            <a:r>
              <a:rPr lang="en-US" dirty="0" smtClean="0"/>
              <a:t>Health IT Workforce Curriculum                    Version 1.0/Fall 2010</a:t>
            </a:r>
            <a:endParaRPr lang="en-US" dirty="0"/>
          </a:p>
        </p:txBody>
      </p:sp>
      <p:sp>
        <p:nvSpPr>
          <p:cNvPr id="6" name="Rectangle 6"/>
          <p:cNvSpPr>
            <a:spLocks noGrp="1" noChangeArrowheads="1"/>
          </p:cNvSpPr>
          <p:nvPr>
            <p:ph type="sldNum" sz="quarter" idx="12"/>
          </p:nvPr>
        </p:nvSpPr>
        <p:spPr>
          <a:ln/>
        </p:spPr>
        <p:txBody>
          <a:bodyPr/>
          <a:lstStyle>
            <a:lvl1pPr>
              <a:defRPr sz="1000"/>
            </a:lvl1pPr>
          </a:lstStyle>
          <a:p>
            <a:pPr>
              <a:defRPr/>
            </a:pPr>
            <a:fld id="{53712F25-2BA7-4097-9CAF-6953FBA00D00}"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sz="1000"/>
            </a:lvl1pPr>
          </a:lstStyle>
          <a:p>
            <a:pPr>
              <a:defRPr/>
            </a:pPr>
            <a:r>
              <a:rPr lang="en-US" dirty="0" err="1" smtClean="0"/>
              <a:t>Component16</a:t>
            </a:r>
            <a:r>
              <a:rPr lang="en-US" dirty="0" smtClean="0"/>
              <a:t>/</a:t>
            </a:r>
            <a:r>
              <a:rPr lang="en-US" dirty="0" err="1" smtClean="0"/>
              <a:t>Unit1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Health IT Workforce Curriculum                    Version 1.0/Fall 2010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AF4998F-6D48-497B-8C51-4BB3B718F9F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sz="1000"/>
            </a:lvl1pPr>
          </a:lstStyle>
          <a:p>
            <a:pPr>
              <a:defRPr/>
            </a:pPr>
            <a:r>
              <a:rPr lang="en-US" dirty="0" err="1" smtClean="0"/>
              <a:t>Component16</a:t>
            </a:r>
            <a:r>
              <a:rPr lang="en-US" dirty="0" smtClean="0"/>
              <a:t>/</a:t>
            </a:r>
            <a:r>
              <a:rPr lang="en-US" dirty="0" err="1" smtClean="0"/>
              <a:t>Unit1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Health IT Workforce Curriculum                    Version 1.0/Fall 2010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F2905D1-16B2-4A03-9B8A-DA5CA1E7A2D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sz="1000"/>
            </a:lvl1pPr>
          </a:lstStyle>
          <a:p>
            <a:pPr>
              <a:defRPr/>
            </a:pPr>
            <a:r>
              <a:rPr lang="en-US" dirty="0" err="1" smtClean="0"/>
              <a:t>Component16</a:t>
            </a:r>
            <a:r>
              <a:rPr lang="en-US" dirty="0" smtClean="0"/>
              <a:t>/</a:t>
            </a:r>
            <a:r>
              <a:rPr lang="en-US" dirty="0" err="1" smtClean="0"/>
              <a:t>Unit1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Health IT Workforce Curriculum                    Version 1.0/Fall 2010</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94333BE-28C8-4B30-800C-F822D9F9C2E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sz="1000"/>
            </a:lvl1pPr>
          </a:lstStyle>
          <a:p>
            <a:pPr>
              <a:defRPr/>
            </a:pPr>
            <a:r>
              <a:rPr lang="en-US" dirty="0" err="1" smtClean="0"/>
              <a:t>Component16</a:t>
            </a:r>
            <a:r>
              <a:rPr lang="en-US" dirty="0" smtClean="0"/>
              <a:t>/</a:t>
            </a:r>
            <a:r>
              <a:rPr lang="en-US" dirty="0" err="1" smtClean="0"/>
              <a:t>Unit1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Health IT Workforce Curriculum                    Version 1.0/Fall 2010</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B90E76C8-6C17-483B-80D7-5AA8C8F8626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sz="1000"/>
            </a:lvl1pPr>
          </a:lstStyle>
          <a:p>
            <a:pPr>
              <a:defRPr/>
            </a:pPr>
            <a:r>
              <a:rPr lang="en-US" dirty="0" err="1" smtClean="0"/>
              <a:t>Component16</a:t>
            </a:r>
            <a:r>
              <a:rPr lang="en-US" dirty="0" smtClean="0"/>
              <a:t>/</a:t>
            </a:r>
            <a:r>
              <a:rPr lang="en-US" dirty="0" err="1" smtClean="0"/>
              <a:t>Unit1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Health IT Workforce Curriculum                    Version 1.0/Fall 2010</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10DCA5B3-0EF1-4798-B10B-2E464BCD4DC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sz="1000"/>
            </a:lvl1pPr>
          </a:lstStyle>
          <a:p>
            <a:pPr>
              <a:defRPr/>
            </a:pPr>
            <a:r>
              <a:rPr lang="en-US" dirty="0" err="1" smtClean="0"/>
              <a:t>Component16</a:t>
            </a:r>
            <a:r>
              <a:rPr lang="en-US" dirty="0" smtClean="0"/>
              <a:t>/</a:t>
            </a:r>
            <a:r>
              <a:rPr lang="en-US" dirty="0" err="1" smtClean="0"/>
              <a:t>Unit1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B84F220-2D88-4786-8326-5333C48C887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sz="1000"/>
            </a:lvl1pPr>
          </a:lstStyle>
          <a:p>
            <a:pPr>
              <a:defRPr/>
            </a:pPr>
            <a:r>
              <a:rPr lang="en-US" dirty="0" err="1" smtClean="0"/>
              <a:t>Component16</a:t>
            </a:r>
            <a:r>
              <a:rPr lang="en-US" dirty="0" smtClean="0"/>
              <a:t>/</a:t>
            </a:r>
            <a:r>
              <a:rPr lang="en-US" dirty="0" err="1" smtClean="0"/>
              <a:t>Unit1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97D9D8B-A1BE-42C1-B56A-B2FEB8BA93D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ea typeface="+mn-ea"/>
                <a:cs typeface="+mn-cs"/>
              </a:defRPr>
            </a:lvl1pPr>
          </a:lstStyle>
          <a:p>
            <a:pPr>
              <a:defRPr/>
            </a:pPr>
            <a:r>
              <a:rPr lang="en-US" sz="1000" dirty="0" err="1" smtClean="0"/>
              <a:t>Component16</a:t>
            </a:r>
            <a:r>
              <a:rPr lang="en-US" sz="1000" dirty="0" smtClean="0"/>
              <a:t>/</a:t>
            </a:r>
            <a:r>
              <a:rPr lang="en-US" sz="1000" dirty="0" err="1" smtClean="0"/>
              <a:t>Unit1</a:t>
            </a:r>
            <a:endParaRPr lang="en-US" sz="1000"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Arial" charset="0"/>
                <a:ea typeface="+mn-ea"/>
                <a:cs typeface="+mn-cs"/>
              </a:defRPr>
            </a:lvl1pPr>
          </a:lstStyle>
          <a:p>
            <a:pPr>
              <a:defRPr/>
            </a:pPr>
            <a:r>
              <a:rPr lang="en-US" dirty="0" smtClean="0"/>
              <a:t>Health IT Workforce Curriculum                    Version 1.0/Fall 2010</a:t>
            </a: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Arial" charset="0"/>
                <a:ea typeface="ＭＳ Ｐゴシック" charset="-128"/>
                <a:cs typeface="+mn-cs"/>
              </a:defRPr>
            </a:lvl1pPr>
          </a:lstStyle>
          <a:p>
            <a:pPr>
              <a:defRPr/>
            </a:pPr>
            <a:fld id="{2D8591D1-44FD-4F5C-B8CA-BDCF54024CB0}"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ahoma"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ahoma"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ahoma"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ahoma"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ahoma" charset="0"/>
        </a:defRPr>
      </a:lvl6pPr>
      <a:lvl7pPr marL="914400" algn="ctr" rtl="0" fontAlgn="base">
        <a:spcBef>
          <a:spcPct val="0"/>
        </a:spcBef>
        <a:spcAft>
          <a:spcPct val="0"/>
        </a:spcAft>
        <a:defRPr sz="4400">
          <a:solidFill>
            <a:schemeClr val="tx2"/>
          </a:solidFill>
          <a:latin typeface="Tahoma" charset="0"/>
        </a:defRPr>
      </a:lvl7pPr>
      <a:lvl8pPr marL="1371600" algn="ctr" rtl="0" fontAlgn="base">
        <a:spcBef>
          <a:spcPct val="0"/>
        </a:spcBef>
        <a:spcAft>
          <a:spcPct val="0"/>
        </a:spcAft>
        <a:defRPr sz="4400">
          <a:solidFill>
            <a:schemeClr val="tx2"/>
          </a:solidFill>
          <a:latin typeface="Tahoma" charset="0"/>
        </a:defRPr>
      </a:lvl8pPr>
      <a:lvl9pPr marL="1828800" algn="ctr"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6.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6.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n-US" sz="1000" dirty="0" err="1" smtClean="0">
                <a:latin typeface="Arial" pitchFamily="34" charset="0"/>
                <a:ea typeface="ＭＳ Ｐゴシック" pitchFamily="34" charset="-128"/>
              </a:rPr>
              <a:t>Component16</a:t>
            </a:r>
            <a:r>
              <a:rPr lang="en-US" sz="1000" dirty="0" smtClean="0">
                <a:latin typeface="Arial" pitchFamily="34" charset="0"/>
                <a:ea typeface="ＭＳ Ｐゴシック" pitchFamily="34" charset="-128"/>
              </a:rPr>
              <a:t>/</a:t>
            </a:r>
            <a:r>
              <a:rPr lang="en-US" sz="1000" dirty="0" err="1" smtClean="0">
                <a:latin typeface="Arial" pitchFamily="34" charset="0"/>
                <a:ea typeface="ＭＳ Ｐゴシック" pitchFamily="34" charset="-128"/>
              </a:rPr>
              <a:t>Unit1</a:t>
            </a:r>
            <a:endParaRPr lang="en-US" sz="1000" dirty="0" smtClean="0">
              <a:latin typeface="Arial" pitchFamily="34" charset="0"/>
              <a:ea typeface="ＭＳ Ｐゴシック" pitchFamily="34" charset="-128"/>
            </a:endParaRPr>
          </a:p>
        </p:txBody>
      </p:sp>
      <p:sp>
        <p:nvSpPr>
          <p:cNvPr id="2051" name="Footer Placeholder 4"/>
          <p:cNvSpPr>
            <a:spLocks noGrp="1"/>
          </p:cNvSpPr>
          <p:nvPr>
            <p:ph type="ftr" sz="quarter" idx="11"/>
          </p:nvPr>
        </p:nvSpPr>
        <p:spPr>
          <a:noFill/>
        </p:spPr>
        <p:txBody>
          <a:bodyPr/>
          <a:lstStyle/>
          <a:p>
            <a:r>
              <a:rPr lang="en-US" dirty="0" smtClean="0">
                <a:latin typeface="Arial" pitchFamily="34" charset="0"/>
                <a:ea typeface="ＭＳ Ｐゴシック" pitchFamily="34" charset="-128"/>
              </a:rPr>
              <a:t>Health IT Workforce Curriculum                    Version 1.0/Fall 2010</a:t>
            </a:r>
          </a:p>
        </p:txBody>
      </p:sp>
      <p:sp>
        <p:nvSpPr>
          <p:cNvPr id="2052" name="Slide Number Placeholder 5"/>
          <p:cNvSpPr>
            <a:spLocks noGrp="1"/>
          </p:cNvSpPr>
          <p:nvPr>
            <p:ph type="sldNum" sz="quarter" idx="12"/>
          </p:nvPr>
        </p:nvSpPr>
        <p:spPr>
          <a:noFill/>
        </p:spPr>
        <p:txBody>
          <a:bodyPr/>
          <a:lstStyle/>
          <a:p>
            <a:fld id="{CCF97669-28EA-44D8-AAEA-39FAD16A5A50}" type="slidenum">
              <a:rPr lang="en-US" smtClean="0">
                <a:latin typeface="Arial" pitchFamily="34" charset="0"/>
                <a:ea typeface="ＭＳ Ｐゴシック" pitchFamily="34" charset="-128"/>
              </a:rPr>
              <a:pPr/>
              <a:t>1</a:t>
            </a:fld>
            <a:endParaRPr lang="en-US" dirty="0" smtClean="0">
              <a:latin typeface="Arial" pitchFamily="34" charset="0"/>
              <a:ea typeface="ＭＳ Ｐゴシック" pitchFamily="34" charset="-128"/>
            </a:endParaRPr>
          </a:p>
        </p:txBody>
      </p:sp>
      <p:sp>
        <p:nvSpPr>
          <p:cNvPr id="2053" name="Rectangle 2"/>
          <p:cNvSpPr>
            <a:spLocks noGrp="1" noChangeArrowheads="1"/>
          </p:cNvSpPr>
          <p:nvPr>
            <p:ph type="ctrTitle"/>
          </p:nvPr>
        </p:nvSpPr>
        <p:spPr>
          <a:xfrm>
            <a:off x="228600" y="2130425"/>
            <a:ext cx="8763000" cy="1470025"/>
          </a:xfrm>
        </p:spPr>
        <p:txBody>
          <a:bodyPr/>
          <a:lstStyle/>
          <a:p>
            <a:pPr eaLnBrk="1" hangingPunct="1"/>
            <a:r>
              <a:rPr lang="en-US" dirty="0" smtClean="0">
                <a:ea typeface="ＭＳ Ｐゴシック" pitchFamily="34" charset="-128"/>
              </a:rPr>
              <a:t>Customer Service</a:t>
            </a:r>
            <a:br>
              <a:rPr lang="en-US" dirty="0" smtClean="0">
                <a:ea typeface="ＭＳ Ｐゴシック" pitchFamily="34" charset="-128"/>
              </a:rPr>
            </a:br>
            <a:r>
              <a:rPr lang="en-US" dirty="0" smtClean="0">
                <a:ea typeface="ＭＳ Ｐゴシック" pitchFamily="34" charset="-128"/>
              </a:rPr>
              <a:t>in Healthcare IT</a:t>
            </a:r>
          </a:p>
        </p:txBody>
      </p:sp>
      <p:sp>
        <p:nvSpPr>
          <p:cNvPr id="2054" name="Rectangle 3"/>
          <p:cNvSpPr>
            <a:spLocks noGrp="1" noChangeArrowheads="1"/>
          </p:cNvSpPr>
          <p:nvPr>
            <p:ph type="subTitle" idx="1"/>
          </p:nvPr>
        </p:nvSpPr>
        <p:spPr>
          <a:xfrm>
            <a:off x="419100" y="4038600"/>
            <a:ext cx="8382000" cy="1752600"/>
          </a:xfrm>
        </p:spPr>
        <p:txBody>
          <a:bodyPr/>
          <a:lstStyle/>
          <a:p>
            <a:pPr eaLnBrk="1" hangingPunct="1"/>
            <a:r>
              <a:rPr lang="en-US" dirty="0" smtClean="0">
                <a:latin typeface="Tahoma" pitchFamily="34" charset="0"/>
                <a:ea typeface="ＭＳ Ｐゴシック" pitchFamily="34" charset="-128"/>
              </a:rPr>
              <a:t>Unit 1</a:t>
            </a:r>
          </a:p>
          <a:p>
            <a:pPr eaLnBrk="1" hangingPunct="1"/>
            <a:r>
              <a:rPr lang="en-US" dirty="0" smtClean="0">
                <a:latin typeface="+mj-lt"/>
              </a:rPr>
              <a:t>Customer Service in Healthcare IT </a:t>
            </a:r>
            <a:r>
              <a:rPr lang="en-US" dirty="0" smtClean="0"/>
              <a:t>	</a:t>
            </a:r>
          </a:p>
          <a:p>
            <a:pPr eaLnBrk="1" hangingPunct="1"/>
            <a:endParaRPr lang="en-US" dirty="0" smtClean="0">
              <a:latin typeface="Tahoma" pitchFamily="34" charset="0"/>
              <a:ea typeface="ＭＳ Ｐゴシック" pitchFamily="34" charset="-128"/>
            </a:endParaRPr>
          </a:p>
        </p:txBody>
      </p:sp>
    </p:spTree>
    <p:custDataLst>
      <p:tags r:id="rId1"/>
    </p:custDataLst>
  </p:cSld>
  <p:clrMapOvr>
    <a:masterClrMapping/>
  </p:clrMapOvr>
  <p:transition advTm="3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ea typeface="ＭＳ Ｐゴシック" pitchFamily="34" charset="-128"/>
              </a:rPr>
              <a:t>Repercussions of Poor Customer Service</a:t>
            </a:r>
          </a:p>
        </p:txBody>
      </p:sp>
      <p:sp>
        <p:nvSpPr>
          <p:cNvPr id="16387" name="Content Placeholder 2"/>
          <p:cNvSpPr>
            <a:spLocks noGrp="1"/>
          </p:cNvSpPr>
          <p:nvPr>
            <p:ph idx="1"/>
          </p:nvPr>
        </p:nvSpPr>
        <p:spPr>
          <a:xfrm>
            <a:off x="228600" y="1524000"/>
            <a:ext cx="8229600" cy="2667000"/>
          </a:xfrm>
        </p:spPr>
        <p:txBody>
          <a:bodyPr/>
          <a:lstStyle/>
          <a:p>
            <a:endParaRPr lang="en-US" dirty="0" smtClean="0">
              <a:ea typeface="ＭＳ Ｐゴシック" pitchFamily="34" charset="-128"/>
            </a:endParaRPr>
          </a:p>
          <a:p>
            <a:r>
              <a:rPr lang="en-US" dirty="0" smtClean="0">
                <a:ea typeface="ＭＳ Ｐゴシック" pitchFamily="34" charset="-128"/>
              </a:rPr>
              <a:t>Satisfying a customer from the beginning is a lot cheaper (both in dollars and time) than changing the attitude of an  discontented customer. </a:t>
            </a:r>
          </a:p>
          <a:p>
            <a:endParaRPr lang="en-US" dirty="0" smtClean="0">
              <a:ea typeface="ＭＳ Ｐゴシック" pitchFamily="34" charset="-128"/>
            </a:endParaRPr>
          </a:p>
          <a:p>
            <a:r>
              <a:rPr lang="en-US" dirty="0" smtClean="0">
                <a:ea typeface="ＭＳ Ｐゴシック" pitchFamily="34" charset="-128"/>
              </a:rPr>
              <a:t>Studies have identified results of poor service.</a:t>
            </a:r>
          </a:p>
          <a:p>
            <a:pPr>
              <a:buFontTx/>
              <a:buNone/>
            </a:pPr>
            <a:r>
              <a:rPr lang="en-US" dirty="0" smtClean="0">
                <a:ea typeface="ＭＳ Ｐゴシック" pitchFamily="34" charset="-128"/>
              </a:rPr>
              <a:t> </a:t>
            </a:r>
          </a:p>
        </p:txBody>
      </p:sp>
      <p:sp>
        <p:nvSpPr>
          <p:cNvPr id="4" name="Date Placeholder 3"/>
          <p:cNvSpPr>
            <a:spLocks noGrp="1"/>
          </p:cNvSpPr>
          <p:nvPr>
            <p:ph type="dt" sz="quarter" idx="10"/>
          </p:nvPr>
        </p:nvSpPr>
        <p:spPr/>
        <p:txBody>
          <a:bodyPr/>
          <a:lstStyle/>
          <a:p>
            <a:pPr>
              <a:defRPr/>
            </a:pPr>
            <a:r>
              <a:rPr lang="en-US" sz="1000" dirty="0" err="1" smtClean="0"/>
              <a:t>Component16</a:t>
            </a:r>
            <a:r>
              <a:rPr lang="en-US" sz="1000" dirty="0" smtClean="0"/>
              <a:t>/</a:t>
            </a:r>
            <a:r>
              <a:rPr lang="en-US" sz="1000" dirty="0" err="1" smtClean="0"/>
              <a:t>Unit1</a:t>
            </a:r>
            <a:endParaRPr lang="en-US" sz="1000" dirty="0"/>
          </a:p>
        </p:txBody>
      </p:sp>
      <p:sp>
        <p:nvSpPr>
          <p:cNvPr id="5" name="Footer Placeholder 4"/>
          <p:cNvSpPr>
            <a:spLocks noGrp="1"/>
          </p:cNvSpPr>
          <p:nvPr>
            <p:ph type="ftr" sz="quarter" idx="11"/>
          </p:nvPr>
        </p:nvSpPr>
        <p:spPr/>
        <p:txBody>
          <a:bodyPr/>
          <a:lstStyle/>
          <a:p>
            <a:pPr>
              <a:defRPr/>
            </a:pPr>
            <a:r>
              <a:rPr lang="en-US" sz="1000" dirty="0" smtClean="0"/>
              <a:t>Health IT Workforce Curriculum                    Version 1.0/Fall 2010</a:t>
            </a:r>
            <a:endParaRPr lang="en-US" sz="1000" dirty="0"/>
          </a:p>
        </p:txBody>
      </p:sp>
      <p:sp>
        <p:nvSpPr>
          <p:cNvPr id="16390" name="Slide Number Placeholder 5"/>
          <p:cNvSpPr>
            <a:spLocks noGrp="1"/>
          </p:cNvSpPr>
          <p:nvPr>
            <p:ph type="sldNum" sz="quarter" idx="12"/>
          </p:nvPr>
        </p:nvSpPr>
        <p:spPr>
          <a:noFill/>
        </p:spPr>
        <p:txBody>
          <a:bodyPr/>
          <a:lstStyle/>
          <a:p>
            <a:fld id="{24984B38-CA5D-4304-8014-01DFBA28C6D5}" type="slidenum">
              <a:rPr lang="en-US" smtClean="0">
                <a:latin typeface="Arial" pitchFamily="34" charset="0"/>
                <a:ea typeface="ＭＳ Ｐゴシック" pitchFamily="34" charset="-128"/>
              </a:rPr>
              <a:pPr/>
              <a:t>10</a:t>
            </a:fld>
            <a:endParaRPr lang="en-US" dirty="0" smtClean="0">
              <a:latin typeface="Arial" pitchFamily="34" charset="0"/>
              <a:ea typeface="ＭＳ Ｐゴシック" pitchFamily="34" charset="-128"/>
            </a:endParaRPr>
          </a:p>
        </p:txBody>
      </p:sp>
    </p:spTree>
    <p:custDataLst>
      <p:tags r:id="rId1"/>
    </p:custDataLst>
  </p:cSld>
  <p:clrMapOvr>
    <a:masterClrMapping/>
  </p:clrMapOvr>
  <p:transition advTm="483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ea typeface="ＭＳ Ｐゴシック" pitchFamily="34" charset="-128"/>
              </a:rPr>
              <a:t>What do Customers Want?</a:t>
            </a:r>
          </a:p>
        </p:txBody>
      </p:sp>
      <p:sp>
        <p:nvSpPr>
          <p:cNvPr id="3" name="Date Placeholder 2"/>
          <p:cNvSpPr>
            <a:spLocks noGrp="1"/>
          </p:cNvSpPr>
          <p:nvPr>
            <p:ph type="dt" sz="quarter" idx="10"/>
          </p:nvPr>
        </p:nvSpPr>
        <p:spPr/>
        <p:txBody>
          <a:bodyPr/>
          <a:lstStyle/>
          <a:p>
            <a:pPr>
              <a:defRPr/>
            </a:pPr>
            <a:r>
              <a:rPr lang="en-US" sz="1000" dirty="0" err="1" smtClean="0"/>
              <a:t>Component16</a:t>
            </a:r>
            <a:r>
              <a:rPr lang="en-US" sz="1000" dirty="0" smtClean="0"/>
              <a:t>/</a:t>
            </a:r>
            <a:r>
              <a:rPr lang="en-US" sz="1000" dirty="0" err="1" smtClean="0"/>
              <a:t>Unit1</a:t>
            </a:r>
            <a:endParaRPr lang="en-US" sz="1000" dirty="0"/>
          </a:p>
        </p:txBody>
      </p:sp>
      <p:sp>
        <p:nvSpPr>
          <p:cNvPr id="4" name="Footer Placeholder 3"/>
          <p:cNvSpPr>
            <a:spLocks noGrp="1"/>
          </p:cNvSpPr>
          <p:nvPr>
            <p:ph type="ftr" sz="quarter" idx="11"/>
          </p:nvPr>
        </p:nvSpPr>
        <p:spPr/>
        <p:txBody>
          <a:bodyPr/>
          <a:lstStyle/>
          <a:p>
            <a:pPr>
              <a:defRPr/>
            </a:pPr>
            <a:r>
              <a:rPr lang="en-US" dirty="0" smtClean="0"/>
              <a:t>Health IT Workforce Curriculum                    Version 1.0/Fall 2010</a:t>
            </a:r>
            <a:endParaRPr lang="en-US" dirty="0"/>
          </a:p>
        </p:txBody>
      </p:sp>
      <p:sp>
        <p:nvSpPr>
          <p:cNvPr id="6149" name="Slide Number Placeholder 4"/>
          <p:cNvSpPr>
            <a:spLocks noGrp="1"/>
          </p:cNvSpPr>
          <p:nvPr>
            <p:ph type="sldNum" sz="quarter" idx="12"/>
          </p:nvPr>
        </p:nvSpPr>
        <p:spPr>
          <a:noFill/>
        </p:spPr>
        <p:txBody>
          <a:bodyPr/>
          <a:lstStyle/>
          <a:p>
            <a:fld id="{919FBEB0-E286-4EDB-AB82-93B5441A1029}" type="slidenum">
              <a:rPr lang="en-US" smtClean="0">
                <a:latin typeface="Arial" pitchFamily="34" charset="0"/>
                <a:ea typeface="ＭＳ Ｐゴシック" pitchFamily="34" charset="-128"/>
              </a:rPr>
              <a:pPr/>
              <a:t>11</a:t>
            </a:fld>
            <a:endParaRPr lang="en-US" smtClean="0">
              <a:latin typeface="Arial" pitchFamily="34" charset="0"/>
              <a:ea typeface="ＭＳ Ｐゴシック" pitchFamily="34" charset="-128"/>
            </a:endParaRPr>
          </a:p>
        </p:txBody>
      </p:sp>
      <p:sp>
        <p:nvSpPr>
          <p:cNvPr id="6150" name="Text Placeholder 5"/>
          <p:cNvSpPr>
            <a:spLocks noGrp="1"/>
          </p:cNvSpPr>
          <p:nvPr>
            <p:ph type="body" idx="4294967295"/>
          </p:nvPr>
        </p:nvSpPr>
        <p:spPr/>
        <p:txBody>
          <a:bodyPr/>
          <a:lstStyle/>
          <a:p>
            <a:r>
              <a:rPr lang="en-US" dirty="0" smtClean="0">
                <a:ea typeface="ＭＳ Ｐゴシック" pitchFamily="34" charset="-128"/>
              </a:rPr>
              <a:t>It depends on the customer</a:t>
            </a:r>
          </a:p>
          <a:p>
            <a:pPr lvl="1"/>
            <a:r>
              <a:rPr lang="en-US" dirty="0" smtClean="0">
                <a:ea typeface="ＭＳ Ｐゴシック" pitchFamily="34" charset="-128"/>
              </a:rPr>
              <a:t>Physicians</a:t>
            </a:r>
          </a:p>
          <a:p>
            <a:pPr lvl="1"/>
            <a:r>
              <a:rPr lang="en-US" dirty="0" smtClean="0">
                <a:ea typeface="ＭＳ Ｐゴシック" pitchFamily="34" charset="-128"/>
              </a:rPr>
              <a:t>Nurses </a:t>
            </a:r>
          </a:p>
          <a:p>
            <a:pPr lvl="1"/>
            <a:r>
              <a:rPr lang="en-US" dirty="0" smtClean="0">
                <a:ea typeface="ＭＳ Ｐゴシック" pitchFamily="34" charset="-128"/>
              </a:rPr>
              <a:t>Administration</a:t>
            </a:r>
          </a:p>
          <a:p>
            <a:pPr lvl="1"/>
            <a:r>
              <a:rPr lang="en-US" dirty="0" smtClean="0">
                <a:ea typeface="ＭＳ Ｐゴシック" pitchFamily="34" charset="-128"/>
              </a:rPr>
              <a:t>Staff </a:t>
            </a:r>
          </a:p>
          <a:p>
            <a:pPr lvl="1"/>
            <a:r>
              <a:rPr lang="en-US" dirty="0" smtClean="0">
                <a:ea typeface="ＭＳ Ｐゴシック" pitchFamily="34" charset="-128"/>
              </a:rPr>
              <a:t>Patients</a:t>
            </a:r>
          </a:p>
          <a:p>
            <a:r>
              <a:rPr lang="en-US" dirty="0" smtClean="0">
                <a:ea typeface="ＭＳ Ｐゴシック" pitchFamily="34" charset="-128"/>
              </a:rPr>
              <a:t>It depends on the organization </a:t>
            </a:r>
          </a:p>
          <a:p>
            <a:r>
              <a:rPr lang="en-US" dirty="0" smtClean="0">
                <a:ea typeface="ＭＳ Ｐゴシック" pitchFamily="34" charset="-128"/>
              </a:rPr>
              <a:t>It depends on the stage of HIT adoption </a:t>
            </a:r>
          </a:p>
          <a:p>
            <a:pPr lvl="1"/>
            <a:endParaRPr lang="en-US" dirty="0" smtClean="0">
              <a:ea typeface="ＭＳ Ｐゴシック" pitchFamily="34" charset="-128"/>
            </a:endParaRP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ea typeface="ＭＳ Ｐゴシック" pitchFamily="34" charset="-128"/>
              </a:rPr>
              <a:t>What do Customers Want?</a:t>
            </a:r>
          </a:p>
        </p:txBody>
      </p:sp>
      <p:sp>
        <p:nvSpPr>
          <p:cNvPr id="3" name="Date Placeholder 2"/>
          <p:cNvSpPr>
            <a:spLocks noGrp="1"/>
          </p:cNvSpPr>
          <p:nvPr>
            <p:ph type="dt" sz="quarter" idx="10"/>
          </p:nvPr>
        </p:nvSpPr>
        <p:spPr/>
        <p:txBody>
          <a:bodyPr/>
          <a:lstStyle/>
          <a:p>
            <a:pPr>
              <a:defRPr/>
            </a:pPr>
            <a:r>
              <a:rPr lang="en-US" smtClean="0"/>
              <a:t>Component16/Unit1</a:t>
            </a:r>
            <a:endParaRPr lang="en-US"/>
          </a:p>
        </p:txBody>
      </p:sp>
      <p:sp>
        <p:nvSpPr>
          <p:cNvPr id="4" name="Footer Placeholder 3"/>
          <p:cNvSpPr>
            <a:spLocks noGrp="1"/>
          </p:cNvSpPr>
          <p:nvPr>
            <p:ph type="ftr" sz="quarter" idx="11"/>
          </p:nvPr>
        </p:nvSpPr>
        <p:spPr/>
        <p:txBody>
          <a:bodyPr/>
          <a:lstStyle/>
          <a:p>
            <a:pPr>
              <a:defRPr/>
            </a:pPr>
            <a:r>
              <a:rPr lang="en-US" smtClean="0"/>
              <a:t>Health IT Workforce Curriculum                    Version 1.0/Fall 2010</a:t>
            </a:r>
            <a:endParaRPr lang="en-US"/>
          </a:p>
        </p:txBody>
      </p:sp>
      <p:sp>
        <p:nvSpPr>
          <p:cNvPr id="7173" name="Slide Number Placeholder 4"/>
          <p:cNvSpPr>
            <a:spLocks noGrp="1"/>
          </p:cNvSpPr>
          <p:nvPr>
            <p:ph type="sldNum" sz="quarter" idx="12"/>
          </p:nvPr>
        </p:nvSpPr>
        <p:spPr>
          <a:noFill/>
        </p:spPr>
        <p:txBody>
          <a:bodyPr/>
          <a:lstStyle/>
          <a:p>
            <a:fld id="{80E72E64-1CD2-41FF-B6D2-A3591F2974DE}" type="slidenum">
              <a:rPr lang="en-US" smtClean="0">
                <a:latin typeface="Arial" pitchFamily="34" charset="0"/>
                <a:ea typeface="ＭＳ Ｐゴシック" pitchFamily="34" charset="-128"/>
              </a:rPr>
              <a:pPr/>
              <a:t>12</a:t>
            </a:fld>
            <a:endParaRPr lang="en-US" smtClean="0">
              <a:latin typeface="Arial" pitchFamily="34" charset="0"/>
              <a:ea typeface="ＭＳ Ｐゴシック" pitchFamily="34" charset="-128"/>
            </a:endParaRPr>
          </a:p>
        </p:txBody>
      </p:sp>
      <p:sp>
        <p:nvSpPr>
          <p:cNvPr id="7174" name="Text Placeholder 5"/>
          <p:cNvSpPr>
            <a:spLocks noGrp="1"/>
          </p:cNvSpPr>
          <p:nvPr>
            <p:ph type="body" idx="4294967295"/>
          </p:nvPr>
        </p:nvSpPr>
        <p:spPr/>
        <p:txBody>
          <a:bodyPr/>
          <a:lstStyle/>
          <a:p>
            <a:r>
              <a:rPr lang="en-US" dirty="0" smtClean="0">
                <a:ea typeface="ＭＳ Ｐゴシック" pitchFamily="34" charset="-128"/>
              </a:rPr>
              <a:t>It depends on the customer</a:t>
            </a:r>
          </a:p>
          <a:p>
            <a:pPr lvl="1"/>
            <a:r>
              <a:rPr lang="en-US" b="1" dirty="0" smtClean="0">
                <a:ea typeface="ＭＳ Ｐゴシック" pitchFamily="34" charset="-128"/>
              </a:rPr>
              <a:t>Physicians</a:t>
            </a:r>
          </a:p>
          <a:p>
            <a:pPr lvl="1"/>
            <a:r>
              <a:rPr lang="en-US" dirty="0" smtClean="0">
                <a:ea typeface="ＭＳ Ｐゴシック" pitchFamily="34" charset="-128"/>
              </a:rPr>
              <a:t>Nurses </a:t>
            </a:r>
          </a:p>
          <a:p>
            <a:pPr lvl="1"/>
            <a:r>
              <a:rPr lang="en-US" dirty="0" smtClean="0">
                <a:ea typeface="ＭＳ Ｐゴシック" pitchFamily="34" charset="-128"/>
              </a:rPr>
              <a:t>Administration</a:t>
            </a:r>
          </a:p>
          <a:p>
            <a:pPr lvl="1"/>
            <a:r>
              <a:rPr lang="en-US" dirty="0" smtClean="0">
                <a:ea typeface="ＭＳ Ｐゴシック" pitchFamily="34" charset="-128"/>
              </a:rPr>
              <a:t>Staff </a:t>
            </a:r>
          </a:p>
          <a:p>
            <a:pPr lvl="1"/>
            <a:r>
              <a:rPr lang="en-US" dirty="0" smtClean="0">
                <a:ea typeface="ＭＳ Ｐゴシック" pitchFamily="34" charset="-128"/>
              </a:rPr>
              <a:t>Patients</a:t>
            </a:r>
          </a:p>
          <a:p>
            <a:r>
              <a:rPr lang="en-US" dirty="0" smtClean="0">
                <a:ea typeface="ＭＳ Ｐゴシック" pitchFamily="34" charset="-128"/>
              </a:rPr>
              <a:t>It depends on the organization </a:t>
            </a:r>
          </a:p>
          <a:p>
            <a:r>
              <a:rPr lang="en-US" dirty="0" smtClean="0">
                <a:ea typeface="ＭＳ Ｐゴシック" pitchFamily="34" charset="-128"/>
              </a:rPr>
              <a:t>It depends on the stage of HIT adoption </a:t>
            </a:r>
          </a:p>
          <a:p>
            <a:pPr lvl="1"/>
            <a:endParaRPr lang="en-US" dirty="0" smtClean="0">
              <a:ea typeface="ＭＳ Ｐゴシック" pitchFamily="34" charset="-128"/>
            </a:endParaRPr>
          </a:p>
          <a:p>
            <a:pPr lvl="1"/>
            <a:endParaRPr lang="en-US" dirty="0" smtClean="0">
              <a:ea typeface="ＭＳ Ｐゴシック" pitchFamily="34" charset="-128"/>
            </a:endParaRPr>
          </a:p>
        </p:txBody>
      </p:sp>
    </p:spTree>
    <p:custDataLst>
      <p:tags r:id="rId1"/>
    </p:custDataLst>
  </p:cSld>
  <p:clrMapOvr>
    <a:masterClrMapping/>
  </p:clrMapOvr>
  <p:transition advTm="59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ea typeface="ＭＳ Ｐゴシック" pitchFamily="34" charset="-128"/>
              </a:rPr>
              <a:t>What do Customers Want?</a:t>
            </a:r>
          </a:p>
        </p:txBody>
      </p:sp>
      <p:sp>
        <p:nvSpPr>
          <p:cNvPr id="3" name="Date Placeholder 2"/>
          <p:cNvSpPr>
            <a:spLocks noGrp="1"/>
          </p:cNvSpPr>
          <p:nvPr>
            <p:ph type="dt" sz="quarter" idx="10"/>
          </p:nvPr>
        </p:nvSpPr>
        <p:spPr/>
        <p:txBody>
          <a:bodyPr/>
          <a:lstStyle/>
          <a:p>
            <a:pPr>
              <a:defRPr/>
            </a:pPr>
            <a:r>
              <a:rPr lang="en-US" smtClean="0"/>
              <a:t>Component16/Unit1</a:t>
            </a:r>
            <a:endParaRPr lang="en-US"/>
          </a:p>
        </p:txBody>
      </p:sp>
      <p:sp>
        <p:nvSpPr>
          <p:cNvPr id="4" name="Footer Placeholder 3"/>
          <p:cNvSpPr>
            <a:spLocks noGrp="1"/>
          </p:cNvSpPr>
          <p:nvPr>
            <p:ph type="ftr" sz="quarter" idx="11"/>
          </p:nvPr>
        </p:nvSpPr>
        <p:spPr/>
        <p:txBody>
          <a:bodyPr/>
          <a:lstStyle/>
          <a:p>
            <a:pPr>
              <a:defRPr/>
            </a:pPr>
            <a:r>
              <a:rPr lang="en-US" smtClean="0"/>
              <a:t>Health IT Workforce Curriculum                    Version 1.0/Fall 2010</a:t>
            </a:r>
            <a:endParaRPr lang="en-US"/>
          </a:p>
        </p:txBody>
      </p:sp>
      <p:sp>
        <p:nvSpPr>
          <p:cNvPr id="8197" name="Slide Number Placeholder 4"/>
          <p:cNvSpPr>
            <a:spLocks noGrp="1"/>
          </p:cNvSpPr>
          <p:nvPr>
            <p:ph type="sldNum" sz="quarter" idx="12"/>
          </p:nvPr>
        </p:nvSpPr>
        <p:spPr>
          <a:noFill/>
        </p:spPr>
        <p:txBody>
          <a:bodyPr/>
          <a:lstStyle/>
          <a:p>
            <a:fld id="{A8FBEDD6-74F8-4101-A892-9EA04A7DEC0F}" type="slidenum">
              <a:rPr lang="en-US" smtClean="0">
                <a:latin typeface="Arial" pitchFamily="34" charset="0"/>
                <a:ea typeface="ＭＳ Ｐゴシック" pitchFamily="34" charset="-128"/>
              </a:rPr>
              <a:pPr/>
              <a:t>13</a:t>
            </a:fld>
            <a:endParaRPr lang="en-US" smtClean="0">
              <a:latin typeface="Arial" pitchFamily="34" charset="0"/>
              <a:ea typeface="ＭＳ Ｐゴシック" pitchFamily="34" charset="-128"/>
            </a:endParaRPr>
          </a:p>
        </p:txBody>
      </p:sp>
      <p:sp>
        <p:nvSpPr>
          <p:cNvPr id="8198" name="Text Placeholder 5"/>
          <p:cNvSpPr>
            <a:spLocks noGrp="1"/>
          </p:cNvSpPr>
          <p:nvPr>
            <p:ph type="body" idx="4294967295"/>
          </p:nvPr>
        </p:nvSpPr>
        <p:spPr/>
        <p:txBody>
          <a:bodyPr/>
          <a:lstStyle/>
          <a:p>
            <a:r>
              <a:rPr lang="en-US" dirty="0" smtClean="0">
                <a:ea typeface="ＭＳ Ｐゴシック" pitchFamily="34" charset="-128"/>
              </a:rPr>
              <a:t>It depends on the customer</a:t>
            </a:r>
          </a:p>
          <a:p>
            <a:pPr lvl="1"/>
            <a:r>
              <a:rPr lang="en-US" dirty="0" smtClean="0">
                <a:ea typeface="ＭＳ Ｐゴシック" pitchFamily="34" charset="-128"/>
              </a:rPr>
              <a:t>Physicians</a:t>
            </a:r>
          </a:p>
          <a:p>
            <a:pPr lvl="1"/>
            <a:r>
              <a:rPr lang="en-US" b="1" dirty="0" smtClean="0">
                <a:ea typeface="ＭＳ Ｐゴシック" pitchFamily="34" charset="-128"/>
              </a:rPr>
              <a:t>Nurses </a:t>
            </a:r>
          </a:p>
          <a:p>
            <a:pPr lvl="1"/>
            <a:r>
              <a:rPr lang="en-US" b="1" dirty="0" smtClean="0">
                <a:ea typeface="ＭＳ Ｐゴシック" pitchFamily="34" charset="-128"/>
              </a:rPr>
              <a:t>Administration</a:t>
            </a:r>
          </a:p>
          <a:p>
            <a:pPr lvl="1"/>
            <a:r>
              <a:rPr lang="en-US" dirty="0" smtClean="0">
                <a:ea typeface="ＭＳ Ｐゴシック" pitchFamily="34" charset="-128"/>
              </a:rPr>
              <a:t>Staff </a:t>
            </a:r>
          </a:p>
          <a:p>
            <a:pPr lvl="1"/>
            <a:r>
              <a:rPr lang="en-US" dirty="0" smtClean="0">
                <a:ea typeface="ＭＳ Ｐゴシック" pitchFamily="34" charset="-128"/>
              </a:rPr>
              <a:t>Patients</a:t>
            </a:r>
          </a:p>
          <a:p>
            <a:r>
              <a:rPr lang="en-US" dirty="0" smtClean="0">
                <a:ea typeface="ＭＳ Ｐゴシック" pitchFamily="34" charset="-128"/>
              </a:rPr>
              <a:t>It depends on the organization </a:t>
            </a:r>
          </a:p>
          <a:p>
            <a:r>
              <a:rPr lang="en-US" dirty="0" smtClean="0">
                <a:ea typeface="ＭＳ Ｐゴシック" pitchFamily="34" charset="-128"/>
              </a:rPr>
              <a:t>It depends on the stage of HIT adoption </a:t>
            </a:r>
          </a:p>
          <a:p>
            <a:pPr lvl="1"/>
            <a:endParaRPr lang="en-US" dirty="0" smtClean="0">
              <a:ea typeface="ＭＳ Ｐゴシック" pitchFamily="34" charset="-128"/>
            </a:endParaRPr>
          </a:p>
          <a:p>
            <a:endParaRPr lang="en-US" dirty="0" smtClean="0">
              <a:ea typeface="ＭＳ Ｐゴシック" pitchFamily="34" charset="-128"/>
            </a:endParaRPr>
          </a:p>
          <a:p>
            <a:pPr lvl="1"/>
            <a:endParaRPr lang="en-US" dirty="0" smtClean="0">
              <a:ea typeface="ＭＳ Ｐゴシック" pitchFamily="34" charset="-128"/>
            </a:endParaRPr>
          </a:p>
        </p:txBody>
      </p:sp>
    </p:spTree>
    <p:custDataLst>
      <p:tags r:id="rId1"/>
    </p:custDataLst>
  </p:cSld>
  <p:clrMapOvr>
    <a:masterClrMapping/>
  </p:clrMapOvr>
  <p:transition advTm="3601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ea typeface="ＭＳ Ｐゴシック" pitchFamily="34" charset="-128"/>
              </a:rPr>
              <a:t>What do Customers Want?</a:t>
            </a:r>
          </a:p>
        </p:txBody>
      </p:sp>
      <p:sp>
        <p:nvSpPr>
          <p:cNvPr id="3" name="Date Placeholder 2"/>
          <p:cNvSpPr>
            <a:spLocks noGrp="1"/>
          </p:cNvSpPr>
          <p:nvPr>
            <p:ph type="dt" sz="quarter" idx="10"/>
          </p:nvPr>
        </p:nvSpPr>
        <p:spPr/>
        <p:txBody>
          <a:bodyPr/>
          <a:lstStyle/>
          <a:p>
            <a:pPr>
              <a:defRPr/>
            </a:pPr>
            <a:r>
              <a:rPr lang="en-US" smtClean="0"/>
              <a:t>Component16/Unit1</a:t>
            </a:r>
            <a:endParaRPr lang="en-US"/>
          </a:p>
        </p:txBody>
      </p:sp>
      <p:sp>
        <p:nvSpPr>
          <p:cNvPr id="4" name="Footer Placeholder 3"/>
          <p:cNvSpPr>
            <a:spLocks noGrp="1"/>
          </p:cNvSpPr>
          <p:nvPr>
            <p:ph type="ftr" sz="quarter" idx="11"/>
          </p:nvPr>
        </p:nvSpPr>
        <p:spPr/>
        <p:txBody>
          <a:bodyPr/>
          <a:lstStyle/>
          <a:p>
            <a:pPr>
              <a:defRPr/>
            </a:pPr>
            <a:r>
              <a:rPr lang="en-US" smtClean="0"/>
              <a:t>Health IT Workforce Curriculum                    Version 1.0/Fall 2010</a:t>
            </a:r>
            <a:endParaRPr lang="en-US"/>
          </a:p>
        </p:txBody>
      </p:sp>
      <p:sp>
        <p:nvSpPr>
          <p:cNvPr id="10245" name="Slide Number Placeholder 4"/>
          <p:cNvSpPr>
            <a:spLocks noGrp="1"/>
          </p:cNvSpPr>
          <p:nvPr>
            <p:ph type="sldNum" sz="quarter" idx="12"/>
          </p:nvPr>
        </p:nvSpPr>
        <p:spPr>
          <a:noFill/>
        </p:spPr>
        <p:txBody>
          <a:bodyPr/>
          <a:lstStyle/>
          <a:p>
            <a:fld id="{7BA0B080-F2E1-4B52-BEB1-8639255B6E7B}" type="slidenum">
              <a:rPr lang="en-US" smtClean="0">
                <a:latin typeface="Arial" pitchFamily="34" charset="0"/>
                <a:ea typeface="ＭＳ Ｐゴシック" pitchFamily="34" charset="-128"/>
              </a:rPr>
              <a:pPr/>
              <a:t>14</a:t>
            </a:fld>
            <a:endParaRPr lang="en-US" smtClean="0">
              <a:latin typeface="Arial" pitchFamily="34" charset="0"/>
              <a:ea typeface="ＭＳ Ｐゴシック" pitchFamily="34" charset="-128"/>
            </a:endParaRPr>
          </a:p>
        </p:txBody>
      </p:sp>
      <p:sp>
        <p:nvSpPr>
          <p:cNvPr id="10246" name="Text Placeholder 5"/>
          <p:cNvSpPr>
            <a:spLocks noGrp="1"/>
          </p:cNvSpPr>
          <p:nvPr>
            <p:ph type="body" idx="4294967295"/>
          </p:nvPr>
        </p:nvSpPr>
        <p:spPr/>
        <p:txBody>
          <a:bodyPr/>
          <a:lstStyle/>
          <a:p>
            <a:r>
              <a:rPr lang="en-US" dirty="0" smtClean="0">
                <a:ea typeface="ＭＳ Ｐゴシック" pitchFamily="34" charset="-128"/>
              </a:rPr>
              <a:t>It depends on the customer</a:t>
            </a:r>
          </a:p>
          <a:p>
            <a:pPr lvl="1"/>
            <a:r>
              <a:rPr lang="en-US" dirty="0" smtClean="0">
                <a:ea typeface="ＭＳ Ｐゴシック" pitchFamily="34" charset="-128"/>
              </a:rPr>
              <a:t>Physicians</a:t>
            </a:r>
          </a:p>
          <a:p>
            <a:pPr lvl="1"/>
            <a:r>
              <a:rPr lang="en-US" dirty="0" smtClean="0">
                <a:ea typeface="ＭＳ Ｐゴシック" pitchFamily="34" charset="-128"/>
              </a:rPr>
              <a:t>Nurses </a:t>
            </a:r>
          </a:p>
          <a:p>
            <a:pPr lvl="1"/>
            <a:r>
              <a:rPr lang="en-US" dirty="0" smtClean="0">
                <a:ea typeface="ＭＳ Ｐゴシック" pitchFamily="34" charset="-128"/>
              </a:rPr>
              <a:t>Administration</a:t>
            </a:r>
          </a:p>
          <a:p>
            <a:pPr lvl="1"/>
            <a:r>
              <a:rPr lang="en-US" b="1" dirty="0" smtClean="0">
                <a:ea typeface="ＭＳ Ｐゴシック" pitchFamily="34" charset="-128"/>
              </a:rPr>
              <a:t>Staff </a:t>
            </a:r>
          </a:p>
          <a:p>
            <a:pPr lvl="1"/>
            <a:r>
              <a:rPr lang="en-US" b="1" dirty="0" smtClean="0">
                <a:ea typeface="ＭＳ Ｐゴシック" pitchFamily="34" charset="-128"/>
              </a:rPr>
              <a:t>Patients</a:t>
            </a:r>
          </a:p>
          <a:p>
            <a:r>
              <a:rPr lang="en-US" dirty="0" smtClean="0">
                <a:ea typeface="ＭＳ Ｐゴシック" pitchFamily="34" charset="-128"/>
              </a:rPr>
              <a:t>It depends on the organization </a:t>
            </a:r>
          </a:p>
          <a:p>
            <a:r>
              <a:rPr lang="en-US" dirty="0" smtClean="0">
                <a:ea typeface="ＭＳ Ｐゴシック" pitchFamily="34" charset="-128"/>
              </a:rPr>
              <a:t>It depends on the stage of HIT adoption </a:t>
            </a:r>
          </a:p>
          <a:p>
            <a:pPr lvl="1"/>
            <a:endParaRPr lang="en-US" dirty="0" smtClean="0">
              <a:ea typeface="ＭＳ Ｐゴシック" pitchFamily="34" charset="-128"/>
            </a:endParaRPr>
          </a:p>
          <a:p>
            <a:pPr lvl="1"/>
            <a:endParaRPr lang="en-US" dirty="0" smtClean="0">
              <a:ea typeface="ＭＳ Ｐゴシック" pitchFamily="34" charset="-128"/>
            </a:endParaRPr>
          </a:p>
        </p:txBody>
      </p:sp>
    </p:spTree>
    <p:custDataLst>
      <p:tags r:id="rId1"/>
    </p:custDataLst>
  </p:cSld>
  <p:clrMapOvr>
    <a:masterClrMapping/>
  </p:clrMapOvr>
  <p:transition advTm="2817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smtClean="0">
                <a:ea typeface="ＭＳ Ｐゴシック" pitchFamily="34" charset="-128"/>
              </a:rPr>
              <a:t>What do Customers Want?</a:t>
            </a:r>
          </a:p>
        </p:txBody>
      </p:sp>
      <p:sp>
        <p:nvSpPr>
          <p:cNvPr id="3" name="Date Placeholder 2"/>
          <p:cNvSpPr>
            <a:spLocks noGrp="1"/>
          </p:cNvSpPr>
          <p:nvPr>
            <p:ph type="dt" sz="quarter" idx="10"/>
          </p:nvPr>
        </p:nvSpPr>
        <p:spPr/>
        <p:txBody>
          <a:bodyPr/>
          <a:lstStyle/>
          <a:p>
            <a:pPr>
              <a:defRPr/>
            </a:pPr>
            <a:r>
              <a:rPr lang="en-US" smtClean="0"/>
              <a:t>Component16/Unit1</a:t>
            </a:r>
            <a:endParaRPr lang="en-US"/>
          </a:p>
        </p:txBody>
      </p:sp>
      <p:sp>
        <p:nvSpPr>
          <p:cNvPr id="4" name="Footer Placeholder 3"/>
          <p:cNvSpPr>
            <a:spLocks noGrp="1"/>
          </p:cNvSpPr>
          <p:nvPr>
            <p:ph type="ftr" sz="quarter" idx="11"/>
          </p:nvPr>
        </p:nvSpPr>
        <p:spPr/>
        <p:txBody>
          <a:bodyPr/>
          <a:lstStyle/>
          <a:p>
            <a:pPr>
              <a:defRPr/>
            </a:pPr>
            <a:r>
              <a:rPr lang="en-US" smtClean="0"/>
              <a:t>Health IT Workforce Curriculum                    Version 1.0/Fall 2010</a:t>
            </a:r>
            <a:endParaRPr lang="en-US"/>
          </a:p>
        </p:txBody>
      </p:sp>
      <p:sp>
        <p:nvSpPr>
          <p:cNvPr id="11269" name="Slide Number Placeholder 4"/>
          <p:cNvSpPr>
            <a:spLocks noGrp="1"/>
          </p:cNvSpPr>
          <p:nvPr>
            <p:ph type="sldNum" sz="quarter" idx="12"/>
          </p:nvPr>
        </p:nvSpPr>
        <p:spPr>
          <a:noFill/>
        </p:spPr>
        <p:txBody>
          <a:bodyPr/>
          <a:lstStyle/>
          <a:p>
            <a:fld id="{A40D99C6-C913-43C3-922D-F30C9C73F559}" type="slidenum">
              <a:rPr lang="en-US" smtClean="0">
                <a:latin typeface="Arial" pitchFamily="34" charset="0"/>
                <a:ea typeface="ＭＳ Ｐゴシック" pitchFamily="34" charset="-128"/>
              </a:rPr>
              <a:pPr/>
              <a:t>15</a:t>
            </a:fld>
            <a:endParaRPr lang="en-US" smtClean="0">
              <a:latin typeface="Arial" pitchFamily="34" charset="0"/>
              <a:ea typeface="ＭＳ Ｐゴシック" pitchFamily="34" charset="-128"/>
            </a:endParaRPr>
          </a:p>
        </p:txBody>
      </p:sp>
      <p:sp>
        <p:nvSpPr>
          <p:cNvPr id="11270" name="Text Placeholder 5"/>
          <p:cNvSpPr>
            <a:spLocks noGrp="1"/>
          </p:cNvSpPr>
          <p:nvPr>
            <p:ph type="body" idx="4294967295"/>
          </p:nvPr>
        </p:nvSpPr>
        <p:spPr/>
        <p:txBody>
          <a:bodyPr/>
          <a:lstStyle/>
          <a:p>
            <a:r>
              <a:rPr lang="en-US" dirty="0" smtClean="0">
                <a:ea typeface="ＭＳ Ｐゴシック" pitchFamily="34" charset="-128"/>
              </a:rPr>
              <a:t>It depends on the customer</a:t>
            </a:r>
          </a:p>
          <a:p>
            <a:pPr lvl="1"/>
            <a:r>
              <a:rPr lang="en-US" dirty="0" smtClean="0">
                <a:ea typeface="ＭＳ Ｐゴシック" pitchFamily="34" charset="-128"/>
              </a:rPr>
              <a:t>Physicians</a:t>
            </a:r>
          </a:p>
          <a:p>
            <a:pPr lvl="1"/>
            <a:r>
              <a:rPr lang="en-US" dirty="0" smtClean="0">
                <a:ea typeface="ＭＳ Ｐゴシック" pitchFamily="34" charset="-128"/>
              </a:rPr>
              <a:t>Nurses </a:t>
            </a:r>
          </a:p>
          <a:p>
            <a:pPr lvl="1"/>
            <a:r>
              <a:rPr lang="en-US" dirty="0" smtClean="0">
                <a:ea typeface="ＭＳ Ｐゴシック" pitchFamily="34" charset="-128"/>
              </a:rPr>
              <a:t>Administration</a:t>
            </a:r>
          </a:p>
          <a:p>
            <a:pPr lvl="1"/>
            <a:r>
              <a:rPr lang="en-US" dirty="0" smtClean="0">
                <a:ea typeface="ＭＳ Ｐゴシック" pitchFamily="34" charset="-128"/>
              </a:rPr>
              <a:t>Staff </a:t>
            </a:r>
          </a:p>
          <a:p>
            <a:pPr lvl="1"/>
            <a:r>
              <a:rPr lang="en-US" dirty="0" smtClean="0">
                <a:ea typeface="ＭＳ Ｐゴシック" pitchFamily="34" charset="-128"/>
              </a:rPr>
              <a:t>Patients</a:t>
            </a:r>
          </a:p>
          <a:p>
            <a:r>
              <a:rPr lang="en-US" b="1" dirty="0" smtClean="0">
                <a:ea typeface="ＭＳ Ｐゴシック" pitchFamily="34" charset="-128"/>
              </a:rPr>
              <a:t>It depends on the organization </a:t>
            </a:r>
          </a:p>
          <a:p>
            <a:r>
              <a:rPr lang="en-US" b="1" dirty="0" smtClean="0">
                <a:ea typeface="ＭＳ Ｐゴシック" pitchFamily="34" charset="-128"/>
              </a:rPr>
              <a:t>It depends on the stage of HIT adoption </a:t>
            </a:r>
          </a:p>
          <a:p>
            <a:pPr lvl="1"/>
            <a:endParaRPr lang="en-US" dirty="0" smtClean="0">
              <a:ea typeface="ＭＳ Ｐゴシック" pitchFamily="34" charset="-128"/>
            </a:endParaRPr>
          </a:p>
          <a:p>
            <a:pPr lvl="1"/>
            <a:endParaRPr lang="en-US" b="1" dirty="0" smtClean="0">
              <a:ea typeface="ＭＳ Ｐゴシック" pitchFamily="34" charset="-128"/>
            </a:endParaRPr>
          </a:p>
        </p:txBody>
      </p:sp>
    </p:spTree>
    <p:custDataLst>
      <p:tags r:id="rId1"/>
    </p:custDataLst>
  </p:cSld>
  <p:clrMapOvr>
    <a:masterClrMapping/>
  </p:clrMapOvr>
  <p:transition advTm="2905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EMR Customer Service</a:t>
            </a:r>
            <a:endParaRPr lang="en-US" dirty="0"/>
          </a:p>
        </p:txBody>
      </p:sp>
      <p:sp>
        <p:nvSpPr>
          <p:cNvPr id="3" name="Content Placeholder 2"/>
          <p:cNvSpPr>
            <a:spLocks noGrp="1"/>
          </p:cNvSpPr>
          <p:nvPr>
            <p:ph idx="1"/>
          </p:nvPr>
        </p:nvSpPr>
        <p:spPr/>
        <p:txBody>
          <a:bodyPr/>
          <a:lstStyle/>
          <a:p>
            <a:r>
              <a:rPr lang="en-US" dirty="0" smtClean="0"/>
              <a:t>Successful EMR systems improve workflow and efficiencies, enabling better management of the patient care process.</a:t>
            </a:r>
          </a:p>
        </p:txBody>
      </p:sp>
      <p:sp>
        <p:nvSpPr>
          <p:cNvPr id="4" name="Date Placeholder 3"/>
          <p:cNvSpPr>
            <a:spLocks noGrp="1"/>
          </p:cNvSpPr>
          <p:nvPr>
            <p:ph type="dt" sz="half" idx="10"/>
          </p:nvPr>
        </p:nvSpPr>
        <p:spPr/>
        <p:txBody>
          <a:bodyPr/>
          <a:lstStyle/>
          <a:p>
            <a:pPr>
              <a:defRPr/>
            </a:pPr>
            <a:r>
              <a:rPr lang="en-US" smtClean="0"/>
              <a:t>Component16/Unit1</a:t>
            </a:r>
            <a:endParaRPr lang="en-US" dirty="0"/>
          </a:p>
        </p:txBody>
      </p:sp>
      <p:sp>
        <p:nvSpPr>
          <p:cNvPr id="5" name="Footer Placeholder 4"/>
          <p:cNvSpPr>
            <a:spLocks noGrp="1"/>
          </p:cNvSpPr>
          <p:nvPr>
            <p:ph type="ftr" sz="quarter" idx="11"/>
          </p:nvPr>
        </p:nvSpPr>
        <p:spPr/>
        <p:txBody>
          <a:bodyPr/>
          <a:lstStyle/>
          <a:p>
            <a:pPr>
              <a:defRPr/>
            </a:pPr>
            <a:r>
              <a:rPr lang="en-US" smtClean="0"/>
              <a:t>Health IT Workforce Curriculum                    Version 1.0/Fall 2010</a:t>
            </a:r>
            <a:endParaRPr lang="en-US" dirty="0"/>
          </a:p>
        </p:txBody>
      </p:sp>
      <p:sp>
        <p:nvSpPr>
          <p:cNvPr id="6" name="Slide Number Placeholder 5"/>
          <p:cNvSpPr>
            <a:spLocks noGrp="1"/>
          </p:cNvSpPr>
          <p:nvPr>
            <p:ph type="sldNum" sz="quarter" idx="12"/>
          </p:nvPr>
        </p:nvSpPr>
        <p:spPr/>
        <p:txBody>
          <a:bodyPr/>
          <a:lstStyle/>
          <a:p>
            <a:pPr>
              <a:defRPr/>
            </a:pPr>
            <a:fld id="{53712F25-2BA7-4097-9CAF-6953FBA00D00}" type="slidenum">
              <a:rPr lang="en-US" smtClean="0"/>
              <a:pPr>
                <a:defRPr/>
              </a:pPr>
              <a:t>16</a:t>
            </a:fld>
            <a:endParaRPr lang="en-US" dirty="0"/>
          </a:p>
        </p:txBody>
      </p:sp>
    </p:spTree>
    <p:custDataLst>
      <p:tags r:id="rId1"/>
    </p:custDataLst>
  </p:cSld>
  <p:clrMapOvr>
    <a:masterClrMapping/>
  </p:clrMapOvr>
  <p:transition advTm="2917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Failure Components</a:t>
            </a:r>
            <a:endParaRPr lang="en-US" dirty="0"/>
          </a:p>
        </p:txBody>
      </p:sp>
      <p:sp>
        <p:nvSpPr>
          <p:cNvPr id="3" name="Content Placeholder 2"/>
          <p:cNvSpPr>
            <a:spLocks noGrp="1"/>
          </p:cNvSpPr>
          <p:nvPr>
            <p:ph idx="1"/>
          </p:nvPr>
        </p:nvSpPr>
        <p:spPr/>
        <p:txBody>
          <a:bodyPr/>
          <a:lstStyle/>
          <a:p>
            <a:r>
              <a:rPr lang="en-US" sz="3200" baseline="0" dirty="0" smtClean="0">
                <a:solidFill>
                  <a:schemeClr val="tx1"/>
                </a:solidFill>
                <a:latin typeface="+mn-lt"/>
                <a:ea typeface="ＭＳ Ｐゴシック" charset="-128"/>
                <a:cs typeface="ＭＳ Ｐゴシック" charset="-128"/>
              </a:rPr>
              <a:t>Unsatisfactory project management control</a:t>
            </a:r>
          </a:p>
          <a:p>
            <a:r>
              <a:rPr lang="en-US" sz="3200" baseline="0" dirty="0" smtClean="0">
                <a:solidFill>
                  <a:schemeClr val="tx1"/>
                </a:solidFill>
                <a:latin typeface="+mn-lt"/>
                <a:ea typeface="ＭＳ Ｐゴシック" charset="-128"/>
                <a:cs typeface="ＭＳ Ｐゴシック" charset="-128"/>
              </a:rPr>
              <a:t>Lack of communication</a:t>
            </a:r>
          </a:p>
          <a:p>
            <a:r>
              <a:rPr lang="en-US" sz="3200" baseline="0" dirty="0" smtClean="0">
                <a:solidFill>
                  <a:schemeClr val="tx1"/>
                </a:solidFill>
                <a:latin typeface="+mn-lt"/>
                <a:ea typeface="ＭＳ Ｐゴシック" charset="-128"/>
                <a:cs typeface="ＭＳ Ｐゴシック" charset="-128"/>
              </a:rPr>
              <a:t>Incomplete goal specifications</a:t>
            </a:r>
          </a:p>
          <a:p>
            <a:r>
              <a:rPr lang="en-US" sz="3200" baseline="0" dirty="0" smtClean="0">
                <a:solidFill>
                  <a:schemeClr val="tx1"/>
                </a:solidFill>
                <a:latin typeface="+mn-lt"/>
                <a:ea typeface="ＭＳ Ｐゴシック" charset="-128"/>
                <a:cs typeface="ＭＳ Ｐゴシック" charset="-128"/>
              </a:rPr>
              <a:t>Underestimation of project complexity</a:t>
            </a:r>
          </a:p>
        </p:txBody>
      </p:sp>
      <p:sp>
        <p:nvSpPr>
          <p:cNvPr id="4" name="Date Placeholder 3"/>
          <p:cNvSpPr>
            <a:spLocks noGrp="1"/>
          </p:cNvSpPr>
          <p:nvPr>
            <p:ph type="dt" sz="half" idx="10"/>
          </p:nvPr>
        </p:nvSpPr>
        <p:spPr/>
        <p:txBody>
          <a:bodyPr/>
          <a:lstStyle/>
          <a:p>
            <a:pPr>
              <a:defRPr/>
            </a:pPr>
            <a:r>
              <a:rPr lang="en-US" smtClean="0"/>
              <a:t>Component16/Unit1</a:t>
            </a:r>
            <a:endParaRPr lang="en-US" dirty="0"/>
          </a:p>
        </p:txBody>
      </p:sp>
      <p:sp>
        <p:nvSpPr>
          <p:cNvPr id="5" name="Footer Placeholder 4"/>
          <p:cNvSpPr>
            <a:spLocks noGrp="1"/>
          </p:cNvSpPr>
          <p:nvPr>
            <p:ph type="ftr" sz="quarter" idx="11"/>
          </p:nvPr>
        </p:nvSpPr>
        <p:spPr/>
        <p:txBody>
          <a:bodyPr/>
          <a:lstStyle/>
          <a:p>
            <a:pPr>
              <a:defRPr/>
            </a:pPr>
            <a:r>
              <a:rPr lang="en-US" smtClean="0"/>
              <a:t>Health IT Workforce Curriculum                    Version 1.0/Fall 2010</a:t>
            </a:r>
            <a:endParaRPr lang="en-US" dirty="0"/>
          </a:p>
        </p:txBody>
      </p:sp>
      <p:sp>
        <p:nvSpPr>
          <p:cNvPr id="6" name="Slide Number Placeholder 5"/>
          <p:cNvSpPr>
            <a:spLocks noGrp="1"/>
          </p:cNvSpPr>
          <p:nvPr>
            <p:ph type="sldNum" sz="quarter" idx="12"/>
          </p:nvPr>
        </p:nvSpPr>
        <p:spPr/>
        <p:txBody>
          <a:bodyPr/>
          <a:lstStyle/>
          <a:p>
            <a:pPr>
              <a:defRPr/>
            </a:pPr>
            <a:fld id="{53712F25-2BA7-4097-9CAF-6953FBA00D00}" type="slidenum">
              <a:rPr lang="en-US" smtClean="0"/>
              <a:pPr>
                <a:defRPr/>
              </a:pPr>
              <a:t>17</a:t>
            </a:fld>
            <a:endParaRPr lang="en-US" dirty="0"/>
          </a:p>
        </p:txBody>
      </p:sp>
    </p:spTree>
    <p:custDataLst>
      <p:tags r:id="rId1"/>
    </p:custDataLst>
  </p:cSld>
  <p:clrMapOvr>
    <a:masterClrMapping/>
  </p:clrMapOvr>
  <p:transition advTm="7674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EMR Success by Component</a:t>
            </a:r>
            <a:endParaRPr lang="en-US" dirty="0"/>
          </a:p>
        </p:txBody>
      </p:sp>
      <p:sp>
        <p:nvSpPr>
          <p:cNvPr id="3" name="Content Placeholder 2"/>
          <p:cNvSpPr>
            <a:spLocks noGrp="1"/>
          </p:cNvSpPr>
          <p:nvPr>
            <p:ph idx="1"/>
          </p:nvPr>
        </p:nvSpPr>
        <p:spPr/>
        <p:txBody>
          <a:bodyPr/>
          <a:lstStyle/>
          <a:p>
            <a:r>
              <a:rPr lang="en-US" sz="3200" baseline="0" dirty="0" smtClean="0">
                <a:solidFill>
                  <a:schemeClr val="tx1"/>
                </a:solidFill>
                <a:latin typeface="+mn-lt"/>
                <a:ea typeface="ＭＳ Ｐゴシック" charset="-128"/>
                <a:cs typeface="ＭＳ Ｐゴシック" charset="-128"/>
              </a:rPr>
              <a:t>Success in technical terms</a:t>
            </a:r>
          </a:p>
          <a:p>
            <a:r>
              <a:rPr lang="en-US" sz="3200" baseline="0" dirty="0" smtClean="0">
                <a:solidFill>
                  <a:schemeClr val="tx1"/>
                </a:solidFill>
                <a:latin typeface="+mn-lt"/>
                <a:ea typeface="ＭＳ Ｐゴシック" charset="-128"/>
                <a:cs typeface="ＭＳ Ｐゴシック" charset="-128"/>
              </a:rPr>
              <a:t>Success in economic terms</a:t>
            </a:r>
          </a:p>
          <a:p>
            <a:r>
              <a:rPr lang="en-US" dirty="0" smtClean="0"/>
              <a:t>Success in strategic </a:t>
            </a:r>
            <a:r>
              <a:rPr lang="en-US" sz="3200" baseline="0" dirty="0" smtClean="0">
                <a:solidFill>
                  <a:schemeClr val="tx1"/>
                </a:solidFill>
                <a:latin typeface="+mn-lt"/>
                <a:ea typeface="ＭＳ Ｐゴシック" charset="-128"/>
                <a:cs typeface="ＭＳ Ｐゴシック" charset="-128"/>
              </a:rPr>
              <a:t>terms</a:t>
            </a:r>
          </a:p>
          <a:p>
            <a:r>
              <a:rPr lang="en-US" sz="3200" baseline="0" dirty="0" smtClean="0">
                <a:solidFill>
                  <a:schemeClr val="tx1"/>
                </a:solidFill>
                <a:latin typeface="+mn-lt"/>
                <a:ea typeface="ＭＳ Ｐゴシック" charset="-128"/>
                <a:cs typeface="ＭＳ Ｐゴシック" charset="-128"/>
              </a:rPr>
              <a:t>Success in terms of </a:t>
            </a:r>
            <a:r>
              <a:rPr lang="en-US" dirty="0" smtClean="0"/>
              <a:t>trouble-free </a:t>
            </a:r>
            <a:r>
              <a:rPr lang="en-US" sz="3200" baseline="0" dirty="0" smtClean="0">
                <a:solidFill>
                  <a:schemeClr val="tx1"/>
                </a:solidFill>
                <a:latin typeface="+mn-lt"/>
                <a:ea typeface="ＭＳ Ｐゴシック" charset="-128"/>
                <a:cs typeface="ＭＳ Ｐゴシック" charset="-128"/>
              </a:rPr>
              <a:t>operations</a:t>
            </a:r>
          </a:p>
        </p:txBody>
      </p:sp>
      <p:sp>
        <p:nvSpPr>
          <p:cNvPr id="4" name="Date Placeholder 3"/>
          <p:cNvSpPr>
            <a:spLocks noGrp="1"/>
          </p:cNvSpPr>
          <p:nvPr>
            <p:ph type="dt" sz="half" idx="10"/>
          </p:nvPr>
        </p:nvSpPr>
        <p:spPr/>
        <p:txBody>
          <a:bodyPr/>
          <a:lstStyle/>
          <a:p>
            <a:pPr>
              <a:defRPr/>
            </a:pPr>
            <a:r>
              <a:rPr lang="en-US" smtClean="0"/>
              <a:t>Component16/Unit1</a:t>
            </a:r>
            <a:endParaRPr lang="en-US" dirty="0"/>
          </a:p>
        </p:txBody>
      </p:sp>
      <p:sp>
        <p:nvSpPr>
          <p:cNvPr id="5" name="Footer Placeholder 4"/>
          <p:cNvSpPr>
            <a:spLocks noGrp="1"/>
          </p:cNvSpPr>
          <p:nvPr>
            <p:ph type="ftr" sz="quarter" idx="11"/>
          </p:nvPr>
        </p:nvSpPr>
        <p:spPr/>
        <p:txBody>
          <a:bodyPr/>
          <a:lstStyle/>
          <a:p>
            <a:pPr>
              <a:defRPr/>
            </a:pPr>
            <a:r>
              <a:rPr lang="en-US" smtClean="0"/>
              <a:t>Health IT Workforce Curriculum                    Version 1.0/Fall 2010</a:t>
            </a:r>
            <a:endParaRPr lang="en-US" dirty="0"/>
          </a:p>
        </p:txBody>
      </p:sp>
      <p:sp>
        <p:nvSpPr>
          <p:cNvPr id="6" name="Slide Number Placeholder 5"/>
          <p:cNvSpPr>
            <a:spLocks noGrp="1"/>
          </p:cNvSpPr>
          <p:nvPr>
            <p:ph type="sldNum" sz="quarter" idx="12"/>
          </p:nvPr>
        </p:nvSpPr>
        <p:spPr/>
        <p:txBody>
          <a:bodyPr/>
          <a:lstStyle/>
          <a:p>
            <a:pPr>
              <a:defRPr/>
            </a:pPr>
            <a:fld id="{53712F25-2BA7-4097-9CAF-6953FBA00D00}" type="slidenum">
              <a:rPr lang="en-US" smtClean="0"/>
              <a:pPr>
                <a:defRPr/>
              </a:pPr>
              <a:t>18</a:t>
            </a:fld>
            <a:endParaRPr lang="en-US" dirty="0"/>
          </a:p>
        </p:txBody>
      </p:sp>
    </p:spTree>
    <p:custDataLst>
      <p:tags r:id="rId1"/>
    </p:custDataLst>
  </p:cSld>
  <p:clrMapOvr>
    <a:masterClrMapping/>
  </p:clrMapOvr>
  <p:transition advTm="6081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Successful Implementation</a:t>
            </a:r>
            <a:r>
              <a:rPr lang="en-US" baseline="0" dirty="0" smtClean="0"/>
              <a:t> </a:t>
            </a:r>
            <a:endParaRPr lang="en-US" dirty="0"/>
          </a:p>
        </p:txBody>
      </p:sp>
      <p:sp>
        <p:nvSpPr>
          <p:cNvPr id="3" name="Content Placeholder 2"/>
          <p:cNvSpPr>
            <a:spLocks noGrp="1"/>
          </p:cNvSpPr>
          <p:nvPr>
            <p:ph idx="1"/>
          </p:nvPr>
        </p:nvSpPr>
        <p:spPr/>
        <p:txBody>
          <a:bodyPr/>
          <a:lstStyle/>
          <a:p>
            <a:r>
              <a:rPr lang="en-US" sz="3200" baseline="0" dirty="0" smtClean="0">
                <a:solidFill>
                  <a:schemeClr val="tx1"/>
                </a:solidFill>
                <a:latin typeface="+mn-lt"/>
                <a:ea typeface="ＭＳ Ｐゴシック" charset="-128"/>
                <a:cs typeface="ＭＳ Ｐゴシック" charset="-128"/>
              </a:rPr>
              <a:t>Internal project leadership </a:t>
            </a:r>
            <a:r>
              <a:rPr lang="en-US" dirty="0" smtClean="0"/>
              <a:t>t</a:t>
            </a:r>
            <a:r>
              <a:rPr lang="en-US" sz="3200" baseline="0" dirty="0" smtClean="0">
                <a:solidFill>
                  <a:schemeClr val="tx1"/>
                </a:solidFill>
                <a:latin typeface="+mn-lt"/>
                <a:ea typeface="ＭＳ Ｐゴシック" charset="-128"/>
                <a:cs typeface="ＭＳ Ｐゴシック" charset="-128"/>
              </a:rPr>
              <a:t>eam</a:t>
            </a:r>
          </a:p>
          <a:p>
            <a:r>
              <a:rPr lang="en-US" sz="3200" baseline="0" dirty="0" smtClean="0">
                <a:solidFill>
                  <a:schemeClr val="tx1"/>
                </a:solidFill>
                <a:latin typeface="+mn-lt"/>
                <a:ea typeface="ＭＳ Ｐゴシック" charset="-128"/>
                <a:cs typeface="ＭＳ Ｐゴシック" charset="-128"/>
              </a:rPr>
              <a:t>Communication and motivation</a:t>
            </a:r>
          </a:p>
          <a:p>
            <a:r>
              <a:rPr lang="en-US" dirty="0" smtClean="0"/>
              <a:t>Department workflow analysis</a:t>
            </a:r>
          </a:p>
          <a:p>
            <a:r>
              <a:rPr lang="en-US" dirty="0" smtClean="0"/>
              <a:t>Specific and measurable goals</a:t>
            </a:r>
          </a:p>
          <a:p>
            <a:r>
              <a:rPr lang="en-US" dirty="0" smtClean="0"/>
              <a:t>Strategy for entering existing data</a:t>
            </a:r>
          </a:p>
          <a:p>
            <a:r>
              <a:rPr lang="en-US" dirty="0" smtClean="0"/>
              <a:t>Sufficient time for training</a:t>
            </a:r>
          </a:p>
          <a:p>
            <a:r>
              <a:rPr lang="en-US" dirty="0" smtClean="0"/>
              <a:t>Ongoing plan for support</a:t>
            </a:r>
            <a:endParaRPr lang="en-US" sz="3200" baseline="0" dirty="0" smtClean="0">
              <a:solidFill>
                <a:schemeClr val="tx1"/>
              </a:solidFill>
              <a:latin typeface="+mn-lt"/>
              <a:ea typeface="ＭＳ Ｐゴシック" charset="-128"/>
              <a:cs typeface="ＭＳ Ｐゴシック" charset="-128"/>
            </a:endParaRPr>
          </a:p>
          <a:p>
            <a:endParaRPr lang="en-US" dirty="0"/>
          </a:p>
        </p:txBody>
      </p:sp>
      <p:sp>
        <p:nvSpPr>
          <p:cNvPr id="4" name="Date Placeholder 3"/>
          <p:cNvSpPr>
            <a:spLocks noGrp="1"/>
          </p:cNvSpPr>
          <p:nvPr>
            <p:ph type="dt" sz="half" idx="10"/>
          </p:nvPr>
        </p:nvSpPr>
        <p:spPr/>
        <p:txBody>
          <a:bodyPr/>
          <a:lstStyle/>
          <a:p>
            <a:pPr>
              <a:defRPr/>
            </a:pPr>
            <a:r>
              <a:rPr lang="en-US" smtClean="0"/>
              <a:t>Component16/Unit1</a:t>
            </a:r>
            <a:endParaRPr lang="en-US" dirty="0"/>
          </a:p>
        </p:txBody>
      </p:sp>
      <p:sp>
        <p:nvSpPr>
          <p:cNvPr id="5" name="Footer Placeholder 4"/>
          <p:cNvSpPr>
            <a:spLocks noGrp="1"/>
          </p:cNvSpPr>
          <p:nvPr>
            <p:ph type="ftr" sz="quarter" idx="11"/>
          </p:nvPr>
        </p:nvSpPr>
        <p:spPr/>
        <p:txBody>
          <a:bodyPr/>
          <a:lstStyle/>
          <a:p>
            <a:pPr>
              <a:defRPr/>
            </a:pPr>
            <a:r>
              <a:rPr lang="en-US" smtClean="0"/>
              <a:t>Health IT Workforce Curriculum                    Version 1.0/Fall 2010</a:t>
            </a:r>
            <a:endParaRPr lang="en-US" dirty="0"/>
          </a:p>
        </p:txBody>
      </p:sp>
      <p:sp>
        <p:nvSpPr>
          <p:cNvPr id="6" name="Slide Number Placeholder 5"/>
          <p:cNvSpPr>
            <a:spLocks noGrp="1"/>
          </p:cNvSpPr>
          <p:nvPr>
            <p:ph type="sldNum" sz="quarter" idx="12"/>
          </p:nvPr>
        </p:nvSpPr>
        <p:spPr/>
        <p:txBody>
          <a:bodyPr/>
          <a:lstStyle/>
          <a:p>
            <a:pPr>
              <a:defRPr/>
            </a:pPr>
            <a:fld id="{53712F25-2BA7-4097-9CAF-6953FBA00D00}" type="slidenum">
              <a:rPr lang="en-US" smtClean="0"/>
              <a:pPr>
                <a:defRPr/>
              </a:pPr>
              <a:t>19</a:t>
            </a:fld>
            <a:endParaRPr lang="en-US" dirty="0"/>
          </a:p>
        </p:txBody>
      </p:sp>
    </p:spTree>
    <p:custDataLst>
      <p:tags r:id="rId1"/>
    </p:custDataLst>
  </p:cSld>
  <p:clrMapOvr>
    <a:masterClrMapping/>
  </p:clrMapOvr>
  <p:transition advTm="321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dirty="0" err="1" smtClean="0">
                <a:latin typeface="Arial" pitchFamily="34" charset="0"/>
                <a:ea typeface="ＭＳ Ｐゴシック" pitchFamily="34" charset="-128"/>
              </a:rPr>
              <a:t>Component16</a:t>
            </a:r>
            <a:r>
              <a:rPr lang="en-US" dirty="0" smtClean="0">
                <a:latin typeface="Arial" pitchFamily="34" charset="0"/>
                <a:ea typeface="ＭＳ Ｐゴシック" pitchFamily="34" charset="-128"/>
              </a:rPr>
              <a:t>/</a:t>
            </a:r>
            <a:r>
              <a:rPr lang="en-US" dirty="0" err="1" smtClean="0">
                <a:latin typeface="Arial" pitchFamily="34" charset="0"/>
                <a:ea typeface="ＭＳ Ｐゴシック" pitchFamily="34" charset="-128"/>
              </a:rPr>
              <a:t>Unit1</a:t>
            </a:r>
            <a:endParaRPr lang="en-US" dirty="0" smtClean="0">
              <a:latin typeface="Arial" pitchFamily="34" charset="0"/>
              <a:ea typeface="ＭＳ Ｐゴシック" pitchFamily="34" charset="-128"/>
            </a:endParaRPr>
          </a:p>
        </p:txBody>
      </p:sp>
      <p:sp>
        <p:nvSpPr>
          <p:cNvPr id="3075" name="Footer Placeholder 4"/>
          <p:cNvSpPr>
            <a:spLocks noGrp="1"/>
          </p:cNvSpPr>
          <p:nvPr>
            <p:ph type="ftr" sz="quarter" idx="11"/>
          </p:nvPr>
        </p:nvSpPr>
        <p:spPr>
          <a:noFill/>
        </p:spPr>
        <p:txBody>
          <a:bodyPr/>
          <a:lstStyle/>
          <a:p>
            <a:r>
              <a:rPr lang="en-US" sz="1000" dirty="0" smtClean="0">
                <a:latin typeface="Arial" pitchFamily="34" charset="0"/>
                <a:ea typeface="ＭＳ Ｐゴシック" pitchFamily="34" charset="-128"/>
              </a:rPr>
              <a:t>Health IT Workforce Curriculum                    Version 1.0/Fall 2010</a:t>
            </a:r>
          </a:p>
        </p:txBody>
      </p:sp>
      <p:sp>
        <p:nvSpPr>
          <p:cNvPr id="3076" name="Slide Number Placeholder 5"/>
          <p:cNvSpPr>
            <a:spLocks noGrp="1"/>
          </p:cNvSpPr>
          <p:nvPr>
            <p:ph type="sldNum" sz="quarter" idx="12"/>
          </p:nvPr>
        </p:nvSpPr>
        <p:spPr>
          <a:noFill/>
        </p:spPr>
        <p:txBody>
          <a:bodyPr/>
          <a:lstStyle/>
          <a:p>
            <a:fld id="{74C53946-D3A6-4505-98C2-CDEDF4C42A86}" type="slidenum">
              <a:rPr lang="en-US" smtClean="0">
                <a:latin typeface="Arial" pitchFamily="34" charset="0"/>
                <a:ea typeface="ＭＳ Ｐゴシック" pitchFamily="34" charset="-128"/>
              </a:rPr>
              <a:pPr/>
              <a:t>2</a:t>
            </a:fld>
            <a:endParaRPr lang="en-US" dirty="0" smtClean="0">
              <a:latin typeface="Arial" pitchFamily="34" charset="0"/>
              <a:ea typeface="ＭＳ Ｐゴシック" pitchFamily="34" charset="-128"/>
            </a:endParaRPr>
          </a:p>
        </p:txBody>
      </p:sp>
      <p:sp>
        <p:nvSpPr>
          <p:cNvPr id="3077" name="Rectangle 2"/>
          <p:cNvSpPr>
            <a:spLocks noGrp="1" noChangeArrowheads="1"/>
          </p:cNvSpPr>
          <p:nvPr>
            <p:ph type="title"/>
          </p:nvPr>
        </p:nvSpPr>
        <p:spPr/>
        <p:txBody>
          <a:bodyPr/>
          <a:lstStyle/>
          <a:p>
            <a:pPr eaLnBrk="1" hangingPunct="1"/>
            <a:r>
              <a:rPr lang="en-US" dirty="0" smtClean="0">
                <a:ea typeface="ＭＳ Ｐゴシック" pitchFamily="34" charset="-128"/>
              </a:rPr>
              <a:t>Unit 1: Learning Objectives</a:t>
            </a:r>
          </a:p>
        </p:txBody>
      </p:sp>
      <p:sp>
        <p:nvSpPr>
          <p:cNvPr id="3078" name="Rectangle 3"/>
          <p:cNvSpPr>
            <a:spLocks noGrp="1" noChangeArrowheads="1"/>
          </p:cNvSpPr>
          <p:nvPr>
            <p:ph type="body" idx="1"/>
          </p:nvPr>
        </p:nvSpPr>
        <p:spPr/>
        <p:txBody>
          <a:bodyPr/>
          <a:lstStyle/>
          <a:p>
            <a:r>
              <a:rPr lang="en-US" dirty="0" smtClean="0">
                <a:ea typeface="ＭＳ Ｐゴシック" pitchFamily="34" charset="-128"/>
              </a:rPr>
              <a:t>Describe definitions of customer service</a:t>
            </a:r>
          </a:p>
          <a:p>
            <a:r>
              <a:rPr lang="en-US" dirty="0" smtClean="0">
                <a:ea typeface="ＭＳ Ｐゴシック" pitchFamily="34" charset="-128"/>
              </a:rPr>
              <a:t>Identify customers needs based on context</a:t>
            </a:r>
          </a:p>
          <a:p>
            <a:r>
              <a:rPr lang="en-US" dirty="0" smtClean="0">
                <a:ea typeface="ＭＳ Ｐゴシック" pitchFamily="34" charset="-128"/>
              </a:rPr>
              <a:t>Discuss different metrics to measure customer service in Healthcare IT</a:t>
            </a:r>
          </a:p>
          <a:p>
            <a:r>
              <a:rPr lang="en-US" dirty="0" smtClean="0">
                <a:ea typeface="ＭＳ Ｐゴシック" pitchFamily="34" charset="-128"/>
              </a:rPr>
              <a:t>EMR success factors </a:t>
            </a:r>
          </a:p>
          <a:p>
            <a:pPr eaLnBrk="1" hangingPunct="1"/>
            <a:endParaRPr lang="en-US" dirty="0" smtClean="0">
              <a:ea typeface="ＭＳ Ｐゴシック" pitchFamily="34" charset="-128"/>
            </a:endParaRP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Successful Implementation</a:t>
            </a:r>
            <a:r>
              <a:rPr lang="en-US" baseline="0" dirty="0" smtClean="0"/>
              <a:t> </a:t>
            </a:r>
            <a:endParaRPr lang="en-US" dirty="0"/>
          </a:p>
        </p:txBody>
      </p:sp>
      <p:sp>
        <p:nvSpPr>
          <p:cNvPr id="3" name="Content Placeholder 2"/>
          <p:cNvSpPr>
            <a:spLocks noGrp="1"/>
          </p:cNvSpPr>
          <p:nvPr>
            <p:ph idx="1"/>
          </p:nvPr>
        </p:nvSpPr>
        <p:spPr/>
        <p:txBody>
          <a:bodyPr/>
          <a:lstStyle/>
          <a:p>
            <a:r>
              <a:rPr lang="en-US" b="1" dirty="0" smtClean="0"/>
              <a:t>Internal project leadership team</a:t>
            </a:r>
          </a:p>
          <a:p>
            <a:r>
              <a:rPr lang="en-US" b="1" dirty="0" smtClean="0"/>
              <a:t>Communication and motivation</a:t>
            </a:r>
          </a:p>
          <a:p>
            <a:r>
              <a:rPr lang="en-US" dirty="0" smtClean="0"/>
              <a:t>Department workflow analysis</a:t>
            </a:r>
          </a:p>
          <a:p>
            <a:r>
              <a:rPr lang="en-US" dirty="0" smtClean="0"/>
              <a:t>Specific and measurable goals</a:t>
            </a:r>
          </a:p>
          <a:p>
            <a:r>
              <a:rPr lang="en-US" dirty="0" smtClean="0"/>
              <a:t>Strategy for entering existing data</a:t>
            </a:r>
          </a:p>
          <a:p>
            <a:r>
              <a:rPr lang="en-US" dirty="0" smtClean="0"/>
              <a:t>Sufficient time for training</a:t>
            </a:r>
          </a:p>
          <a:p>
            <a:r>
              <a:rPr lang="en-US" dirty="0" smtClean="0"/>
              <a:t>Ongoing plan for support</a:t>
            </a:r>
          </a:p>
          <a:p>
            <a:endParaRPr lang="en-US" dirty="0"/>
          </a:p>
        </p:txBody>
      </p:sp>
      <p:sp>
        <p:nvSpPr>
          <p:cNvPr id="4" name="Date Placeholder 3"/>
          <p:cNvSpPr>
            <a:spLocks noGrp="1"/>
          </p:cNvSpPr>
          <p:nvPr>
            <p:ph type="dt" sz="half" idx="10"/>
          </p:nvPr>
        </p:nvSpPr>
        <p:spPr/>
        <p:txBody>
          <a:bodyPr/>
          <a:lstStyle/>
          <a:p>
            <a:pPr>
              <a:defRPr/>
            </a:pPr>
            <a:r>
              <a:rPr lang="en-US" smtClean="0"/>
              <a:t>Component16/Unit1</a:t>
            </a:r>
            <a:endParaRPr lang="en-US" dirty="0"/>
          </a:p>
        </p:txBody>
      </p:sp>
      <p:sp>
        <p:nvSpPr>
          <p:cNvPr id="5" name="Footer Placeholder 4"/>
          <p:cNvSpPr>
            <a:spLocks noGrp="1"/>
          </p:cNvSpPr>
          <p:nvPr>
            <p:ph type="ftr" sz="quarter" idx="11"/>
          </p:nvPr>
        </p:nvSpPr>
        <p:spPr/>
        <p:txBody>
          <a:bodyPr/>
          <a:lstStyle/>
          <a:p>
            <a:pPr>
              <a:defRPr/>
            </a:pPr>
            <a:r>
              <a:rPr lang="en-US" smtClean="0"/>
              <a:t>Health IT Workforce Curriculum                    Version 1.0/Fall 2010</a:t>
            </a:r>
            <a:endParaRPr lang="en-US" dirty="0"/>
          </a:p>
        </p:txBody>
      </p:sp>
      <p:sp>
        <p:nvSpPr>
          <p:cNvPr id="6" name="Slide Number Placeholder 5"/>
          <p:cNvSpPr>
            <a:spLocks noGrp="1"/>
          </p:cNvSpPr>
          <p:nvPr>
            <p:ph type="sldNum" sz="quarter" idx="12"/>
          </p:nvPr>
        </p:nvSpPr>
        <p:spPr/>
        <p:txBody>
          <a:bodyPr/>
          <a:lstStyle/>
          <a:p>
            <a:pPr>
              <a:defRPr/>
            </a:pPr>
            <a:fld id="{53712F25-2BA7-4097-9CAF-6953FBA00D00}" type="slidenum">
              <a:rPr lang="en-US" smtClean="0"/>
              <a:pPr>
                <a:defRPr/>
              </a:pPr>
              <a:t>20</a:t>
            </a:fld>
            <a:endParaRPr lang="en-US" dirty="0"/>
          </a:p>
        </p:txBody>
      </p:sp>
    </p:spTree>
    <p:custDataLst>
      <p:tags r:id="rId1"/>
    </p:custDataLst>
  </p:cSld>
  <p:clrMapOvr>
    <a:masterClrMapping/>
  </p:clrMapOvr>
  <p:transition advTm="2742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Successful Implementation</a:t>
            </a:r>
            <a:r>
              <a:rPr lang="en-US" baseline="0" dirty="0" smtClean="0"/>
              <a:t> </a:t>
            </a:r>
            <a:endParaRPr lang="en-US" dirty="0"/>
          </a:p>
        </p:txBody>
      </p:sp>
      <p:sp>
        <p:nvSpPr>
          <p:cNvPr id="3" name="Content Placeholder 2"/>
          <p:cNvSpPr>
            <a:spLocks noGrp="1"/>
          </p:cNvSpPr>
          <p:nvPr>
            <p:ph idx="1"/>
          </p:nvPr>
        </p:nvSpPr>
        <p:spPr/>
        <p:txBody>
          <a:bodyPr/>
          <a:lstStyle/>
          <a:p>
            <a:r>
              <a:rPr lang="en-US" dirty="0" smtClean="0"/>
              <a:t>Internal project leadership team</a:t>
            </a:r>
          </a:p>
          <a:p>
            <a:r>
              <a:rPr lang="en-US" dirty="0" smtClean="0"/>
              <a:t>Communication and motivation</a:t>
            </a:r>
          </a:p>
          <a:p>
            <a:r>
              <a:rPr lang="en-US" b="1" dirty="0" smtClean="0"/>
              <a:t>Department workflow analysis</a:t>
            </a:r>
          </a:p>
          <a:p>
            <a:r>
              <a:rPr lang="en-US" b="1" dirty="0" smtClean="0"/>
              <a:t>Specific and measurable goals</a:t>
            </a:r>
          </a:p>
          <a:p>
            <a:r>
              <a:rPr lang="en-US" dirty="0" smtClean="0"/>
              <a:t>Strategy for entering existing data</a:t>
            </a:r>
          </a:p>
          <a:p>
            <a:r>
              <a:rPr lang="en-US" dirty="0" smtClean="0"/>
              <a:t>Sufficient time for training</a:t>
            </a:r>
          </a:p>
          <a:p>
            <a:r>
              <a:rPr lang="en-US" dirty="0" smtClean="0"/>
              <a:t>Ongoing plan for support</a:t>
            </a:r>
          </a:p>
        </p:txBody>
      </p:sp>
      <p:sp>
        <p:nvSpPr>
          <p:cNvPr id="4" name="Date Placeholder 3"/>
          <p:cNvSpPr>
            <a:spLocks noGrp="1"/>
          </p:cNvSpPr>
          <p:nvPr>
            <p:ph type="dt" sz="half" idx="10"/>
          </p:nvPr>
        </p:nvSpPr>
        <p:spPr/>
        <p:txBody>
          <a:bodyPr/>
          <a:lstStyle/>
          <a:p>
            <a:pPr>
              <a:defRPr/>
            </a:pPr>
            <a:r>
              <a:rPr lang="en-US" smtClean="0"/>
              <a:t>Component16/Unit1</a:t>
            </a:r>
            <a:endParaRPr lang="en-US" dirty="0"/>
          </a:p>
        </p:txBody>
      </p:sp>
      <p:sp>
        <p:nvSpPr>
          <p:cNvPr id="5" name="Footer Placeholder 4"/>
          <p:cNvSpPr>
            <a:spLocks noGrp="1"/>
          </p:cNvSpPr>
          <p:nvPr>
            <p:ph type="ftr" sz="quarter" idx="11"/>
          </p:nvPr>
        </p:nvSpPr>
        <p:spPr/>
        <p:txBody>
          <a:bodyPr/>
          <a:lstStyle/>
          <a:p>
            <a:pPr>
              <a:defRPr/>
            </a:pPr>
            <a:r>
              <a:rPr lang="en-US" smtClean="0"/>
              <a:t>Health IT Workforce Curriculum                    Version 1.0/Fall 2010</a:t>
            </a:r>
            <a:endParaRPr lang="en-US" dirty="0"/>
          </a:p>
        </p:txBody>
      </p:sp>
      <p:sp>
        <p:nvSpPr>
          <p:cNvPr id="6" name="Slide Number Placeholder 5"/>
          <p:cNvSpPr>
            <a:spLocks noGrp="1"/>
          </p:cNvSpPr>
          <p:nvPr>
            <p:ph type="sldNum" sz="quarter" idx="12"/>
          </p:nvPr>
        </p:nvSpPr>
        <p:spPr/>
        <p:txBody>
          <a:bodyPr/>
          <a:lstStyle/>
          <a:p>
            <a:pPr>
              <a:defRPr/>
            </a:pPr>
            <a:fld id="{53712F25-2BA7-4097-9CAF-6953FBA00D00}" type="slidenum">
              <a:rPr lang="en-US" smtClean="0"/>
              <a:pPr>
                <a:defRPr/>
              </a:pPr>
              <a:t>21</a:t>
            </a:fld>
            <a:endParaRPr lang="en-US" dirty="0"/>
          </a:p>
        </p:txBody>
      </p:sp>
    </p:spTree>
    <p:custDataLst>
      <p:tags r:id="rId1"/>
    </p:custDataLst>
  </p:cSld>
  <p:clrMapOvr>
    <a:masterClrMapping/>
  </p:clrMapOvr>
  <p:transition advTm="2805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Successful Implementation</a:t>
            </a:r>
            <a:r>
              <a:rPr lang="en-US" baseline="0" dirty="0" smtClean="0"/>
              <a:t> </a:t>
            </a:r>
            <a:endParaRPr lang="en-US" dirty="0"/>
          </a:p>
        </p:txBody>
      </p:sp>
      <p:sp>
        <p:nvSpPr>
          <p:cNvPr id="3" name="Content Placeholder 2"/>
          <p:cNvSpPr>
            <a:spLocks noGrp="1"/>
          </p:cNvSpPr>
          <p:nvPr>
            <p:ph idx="1"/>
          </p:nvPr>
        </p:nvSpPr>
        <p:spPr/>
        <p:txBody>
          <a:bodyPr/>
          <a:lstStyle/>
          <a:p>
            <a:r>
              <a:rPr lang="en-US" dirty="0" smtClean="0"/>
              <a:t>Internal project leadership team</a:t>
            </a:r>
          </a:p>
          <a:p>
            <a:r>
              <a:rPr lang="en-US" dirty="0" smtClean="0"/>
              <a:t>Communication and motivation</a:t>
            </a:r>
          </a:p>
          <a:p>
            <a:r>
              <a:rPr lang="en-US" dirty="0" smtClean="0"/>
              <a:t>Department workflow analysis</a:t>
            </a:r>
          </a:p>
          <a:p>
            <a:r>
              <a:rPr lang="en-US" dirty="0" smtClean="0"/>
              <a:t>Specific and measurable goals</a:t>
            </a:r>
          </a:p>
          <a:p>
            <a:r>
              <a:rPr lang="en-US" b="1" dirty="0" smtClean="0"/>
              <a:t>Strategy for entering existing data</a:t>
            </a:r>
          </a:p>
          <a:p>
            <a:r>
              <a:rPr lang="en-US" b="1" dirty="0" smtClean="0"/>
              <a:t>Sufficient time for training</a:t>
            </a:r>
          </a:p>
          <a:p>
            <a:r>
              <a:rPr lang="en-US" b="1" dirty="0" smtClean="0"/>
              <a:t>Ongoing plan for support</a:t>
            </a:r>
          </a:p>
          <a:p>
            <a:endParaRPr lang="en-US" dirty="0"/>
          </a:p>
        </p:txBody>
      </p:sp>
      <p:sp>
        <p:nvSpPr>
          <p:cNvPr id="4" name="Date Placeholder 3"/>
          <p:cNvSpPr>
            <a:spLocks noGrp="1"/>
          </p:cNvSpPr>
          <p:nvPr>
            <p:ph type="dt" sz="half" idx="10"/>
          </p:nvPr>
        </p:nvSpPr>
        <p:spPr/>
        <p:txBody>
          <a:bodyPr/>
          <a:lstStyle/>
          <a:p>
            <a:pPr>
              <a:defRPr/>
            </a:pPr>
            <a:r>
              <a:rPr lang="en-US" smtClean="0"/>
              <a:t>Component16/Unit1</a:t>
            </a:r>
            <a:endParaRPr lang="en-US" dirty="0"/>
          </a:p>
        </p:txBody>
      </p:sp>
      <p:sp>
        <p:nvSpPr>
          <p:cNvPr id="5" name="Footer Placeholder 4"/>
          <p:cNvSpPr>
            <a:spLocks noGrp="1"/>
          </p:cNvSpPr>
          <p:nvPr>
            <p:ph type="ftr" sz="quarter" idx="11"/>
          </p:nvPr>
        </p:nvSpPr>
        <p:spPr/>
        <p:txBody>
          <a:bodyPr/>
          <a:lstStyle/>
          <a:p>
            <a:pPr>
              <a:defRPr/>
            </a:pPr>
            <a:r>
              <a:rPr lang="en-US" smtClean="0"/>
              <a:t>Health IT Workforce Curriculum                    Version 1.0/Fall 2010</a:t>
            </a:r>
            <a:endParaRPr lang="en-US" dirty="0"/>
          </a:p>
        </p:txBody>
      </p:sp>
      <p:sp>
        <p:nvSpPr>
          <p:cNvPr id="6" name="Slide Number Placeholder 5"/>
          <p:cNvSpPr>
            <a:spLocks noGrp="1"/>
          </p:cNvSpPr>
          <p:nvPr>
            <p:ph type="sldNum" sz="quarter" idx="12"/>
          </p:nvPr>
        </p:nvSpPr>
        <p:spPr/>
        <p:txBody>
          <a:bodyPr/>
          <a:lstStyle/>
          <a:p>
            <a:pPr>
              <a:defRPr/>
            </a:pPr>
            <a:fld id="{53712F25-2BA7-4097-9CAF-6953FBA00D00}" type="slidenum">
              <a:rPr lang="en-US" smtClean="0"/>
              <a:pPr>
                <a:defRPr/>
              </a:pPr>
              <a:t>22</a:t>
            </a:fld>
            <a:endParaRPr lang="en-US" dirty="0"/>
          </a:p>
        </p:txBody>
      </p:sp>
    </p:spTree>
    <p:custDataLst>
      <p:tags r:id="rId1"/>
    </p:custDataLst>
  </p:cSld>
  <p:clrMapOvr>
    <a:masterClrMapping/>
  </p:clrMapOvr>
  <p:transition advTm="39451"/>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p>
            <a:r>
              <a:rPr lang="en-US" smtClean="0">
                <a:latin typeface="Arial" pitchFamily="34" charset="0"/>
                <a:ea typeface="ＭＳ Ｐゴシック" pitchFamily="34" charset="-128"/>
              </a:rPr>
              <a:t>Component16/Unit1</a:t>
            </a:r>
          </a:p>
        </p:txBody>
      </p:sp>
      <p:sp>
        <p:nvSpPr>
          <p:cNvPr id="18435" name="Footer Placeholder 4"/>
          <p:cNvSpPr>
            <a:spLocks noGrp="1"/>
          </p:cNvSpPr>
          <p:nvPr>
            <p:ph type="ftr" sz="quarter" idx="11"/>
          </p:nvPr>
        </p:nvSpPr>
        <p:spPr>
          <a:noFill/>
        </p:spPr>
        <p:txBody>
          <a:bodyPr/>
          <a:lstStyle/>
          <a:p>
            <a:r>
              <a:rPr lang="en-US" smtClean="0">
                <a:latin typeface="Arial" pitchFamily="34" charset="0"/>
                <a:ea typeface="ＭＳ Ｐゴシック" pitchFamily="34" charset="-128"/>
              </a:rPr>
              <a:t>Health IT Workforce Curriculum                    Version 1.0/Fall 2010</a:t>
            </a:r>
          </a:p>
        </p:txBody>
      </p:sp>
      <p:sp>
        <p:nvSpPr>
          <p:cNvPr id="18436" name="Slide Number Placeholder 5"/>
          <p:cNvSpPr>
            <a:spLocks noGrp="1"/>
          </p:cNvSpPr>
          <p:nvPr>
            <p:ph type="sldNum" sz="quarter" idx="12"/>
          </p:nvPr>
        </p:nvSpPr>
        <p:spPr>
          <a:noFill/>
        </p:spPr>
        <p:txBody>
          <a:bodyPr/>
          <a:lstStyle/>
          <a:p>
            <a:fld id="{6231EEAA-7802-49E9-B87E-44B022855CD6}" type="slidenum">
              <a:rPr lang="en-US" smtClean="0">
                <a:latin typeface="Arial" pitchFamily="34" charset="0"/>
                <a:ea typeface="ＭＳ Ｐゴシック" pitchFamily="34" charset="-128"/>
              </a:rPr>
              <a:pPr/>
              <a:t>23</a:t>
            </a:fld>
            <a:endParaRPr lang="en-US" smtClean="0">
              <a:latin typeface="Arial" pitchFamily="34" charset="0"/>
              <a:ea typeface="ＭＳ Ｐゴシック" pitchFamily="34" charset="-128"/>
            </a:endParaRPr>
          </a:p>
        </p:txBody>
      </p:sp>
      <p:sp>
        <p:nvSpPr>
          <p:cNvPr id="18437" name="Rectangle 2"/>
          <p:cNvSpPr>
            <a:spLocks noGrp="1" noChangeArrowheads="1"/>
          </p:cNvSpPr>
          <p:nvPr>
            <p:ph type="title"/>
          </p:nvPr>
        </p:nvSpPr>
        <p:spPr/>
        <p:txBody>
          <a:bodyPr/>
          <a:lstStyle/>
          <a:p>
            <a:pPr eaLnBrk="1" hangingPunct="1"/>
            <a:r>
              <a:rPr lang="en-US" dirty="0" smtClean="0">
                <a:ea typeface="ＭＳ Ｐゴシック" pitchFamily="34" charset="-128"/>
              </a:rPr>
              <a:t>Unit 1 Summary</a:t>
            </a:r>
          </a:p>
        </p:txBody>
      </p:sp>
      <p:sp>
        <p:nvSpPr>
          <p:cNvPr id="18438" name="Rectangle 3"/>
          <p:cNvSpPr>
            <a:spLocks noGrp="1" noChangeArrowheads="1"/>
          </p:cNvSpPr>
          <p:nvPr>
            <p:ph type="body" idx="1"/>
          </p:nvPr>
        </p:nvSpPr>
        <p:spPr/>
        <p:txBody>
          <a:bodyPr/>
          <a:lstStyle/>
          <a:p>
            <a:r>
              <a:rPr lang="en-US" dirty="0" smtClean="0">
                <a:ea typeface="ＭＳ Ｐゴシック" pitchFamily="34" charset="-128"/>
              </a:rPr>
              <a:t>Described the definitions of customer service</a:t>
            </a:r>
          </a:p>
          <a:p>
            <a:r>
              <a:rPr lang="en-US" dirty="0" smtClean="0">
                <a:ea typeface="ＭＳ Ｐゴシック" pitchFamily="34" charset="-128"/>
              </a:rPr>
              <a:t>Identified customers needs based on context </a:t>
            </a:r>
          </a:p>
          <a:p>
            <a:r>
              <a:rPr lang="en-US" dirty="0" smtClean="0">
                <a:ea typeface="ＭＳ Ｐゴシック" pitchFamily="34" charset="-128"/>
              </a:rPr>
              <a:t>Discussed different measures to customer service in Healthcare IT</a:t>
            </a:r>
          </a:p>
          <a:p>
            <a:pPr eaLnBrk="1" hangingPunct="1"/>
            <a:endParaRPr lang="en-US" dirty="0" smtClean="0">
              <a:ea typeface="ＭＳ Ｐゴシック" pitchFamily="34" charset="-128"/>
            </a:endParaRPr>
          </a:p>
        </p:txBody>
      </p:sp>
    </p:spTree>
    <p:custDataLst>
      <p:tags r:id="rId1"/>
    </p:custDataLst>
  </p:cSld>
  <p:clrMapOvr>
    <a:masterClrMapping/>
  </p:clrMapOvr>
  <p:transition advTm="2171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sz="1000" dirty="0" err="1" smtClean="0">
                <a:latin typeface="Arial" pitchFamily="34" charset="0"/>
                <a:ea typeface="ＭＳ Ｐゴシック" pitchFamily="34" charset="-128"/>
              </a:rPr>
              <a:t>Component16</a:t>
            </a:r>
            <a:r>
              <a:rPr lang="en-US" sz="1000" dirty="0" smtClean="0">
                <a:latin typeface="Arial" pitchFamily="34" charset="0"/>
                <a:ea typeface="ＭＳ Ｐゴシック" pitchFamily="34" charset="-128"/>
              </a:rPr>
              <a:t>/</a:t>
            </a:r>
            <a:r>
              <a:rPr lang="en-US" sz="1000" dirty="0" err="1" smtClean="0">
                <a:latin typeface="Arial" pitchFamily="34" charset="0"/>
                <a:ea typeface="ＭＳ Ｐゴシック" pitchFamily="34" charset="-128"/>
              </a:rPr>
              <a:t>Unit1</a:t>
            </a:r>
            <a:endParaRPr lang="en-US" sz="1000" dirty="0" smtClean="0">
              <a:latin typeface="Arial" pitchFamily="34" charset="0"/>
              <a:ea typeface="ＭＳ Ｐゴシック" pitchFamily="34" charset="-128"/>
            </a:endParaRPr>
          </a:p>
        </p:txBody>
      </p:sp>
      <p:sp>
        <p:nvSpPr>
          <p:cNvPr id="4099" name="Footer Placeholder 4"/>
          <p:cNvSpPr>
            <a:spLocks noGrp="1"/>
          </p:cNvSpPr>
          <p:nvPr>
            <p:ph type="ftr" sz="quarter" idx="11"/>
          </p:nvPr>
        </p:nvSpPr>
        <p:spPr>
          <a:noFill/>
        </p:spPr>
        <p:txBody>
          <a:bodyPr/>
          <a:lstStyle/>
          <a:p>
            <a:r>
              <a:rPr lang="en-US" sz="1000" dirty="0" smtClean="0">
                <a:latin typeface="Arial" pitchFamily="34" charset="0"/>
                <a:ea typeface="ＭＳ Ｐゴシック" pitchFamily="34" charset="-128"/>
              </a:rPr>
              <a:t>Health IT Workforce Curriculum                    Version 1.0/Fall 2010</a:t>
            </a:r>
          </a:p>
        </p:txBody>
      </p:sp>
      <p:sp>
        <p:nvSpPr>
          <p:cNvPr id="4100" name="Slide Number Placeholder 5"/>
          <p:cNvSpPr>
            <a:spLocks noGrp="1"/>
          </p:cNvSpPr>
          <p:nvPr>
            <p:ph type="sldNum" sz="quarter" idx="12"/>
          </p:nvPr>
        </p:nvSpPr>
        <p:spPr>
          <a:noFill/>
        </p:spPr>
        <p:txBody>
          <a:bodyPr/>
          <a:lstStyle/>
          <a:p>
            <a:fld id="{FCF23E60-45CE-480B-B2F6-3C5B8959796F}" type="slidenum">
              <a:rPr lang="en-US" smtClean="0">
                <a:latin typeface="Arial" pitchFamily="34" charset="0"/>
                <a:ea typeface="ＭＳ Ｐゴシック" pitchFamily="34" charset="-128"/>
              </a:rPr>
              <a:pPr/>
              <a:t>3</a:t>
            </a:fld>
            <a:endParaRPr lang="en-US" smtClean="0">
              <a:latin typeface="Arial" pitchFamily="34" charset="0"/>
              <a:ea typeface="ＭＳ Ｐゴシック" pitchFamily="34" charset="-128"/>
            </a:endParaRPr>
          </a:p>
        </p:txBody>
      </p:sp>
      <p:sp>
        <p:nvSpPr>
          <p:cNvPr id="4101" name="Rectangle 2"/>
          <p:cNvSpPr>
            <a:spLocks noGrp="1" noChangeArrowheads="1"/>
          </p:cNvSpPr>
          <p:nvPr>
            <p:ph type="title"/>
          </p:nvPr>
        </p:nvSpPr>
        <p:spPr>
          <a:xfrm>
            <a:off x="533400" y="228600"/>
            <a:ext cx="8229600" cy="1143000"/>
          </a:xfrm>
        </p:spPr>
        <p:txBody>
          <a:bodyPr/>
          <a:lstStyle/>
          <a:p>
            <a:pPr eaLnBrk="1" hangingPunct="1"/>
            <a:r>
              <a:rPr lang="en-US" dirty="0" smtClean="0">
                <a:ea typeface="ＭＳ Ｐゴシック" pitchFamily="34" charset="-128"/>
              </a:rPr>
              <a:t>What is Customer Service?</a:t>
            </a:r>
          </a:p>
        </p:txBody>
      </p:sp>
      <p:sp>
        <p:nvSpPr>
          <p:cNvPr id="4102" name="Rectangle 3"/>
          <p:cNvSpPr>
            <a:spLocks noGrp="1" noChangeArrowheads="1"/>
          </p:cNvSpPr>
          <p:nvPr>
            <p:ph type="body" idx="1"/>
          </p:nvPr>
        </p:nvSpPr>
        <p:spPr/>
        <p:txBody>
          <a:bodyPr/>
          <a:lstStyle/>
          <a:p>
            <a:pPr eaLnBrk="1" hangingPunct="1"/>
            <a:r>
              <a:rPr lang="en-US" dirty="0" smtClean="0">
                <a:ea typeface="ＭＳ Ｐゴシック" pitchFamily="34" charset="-128"/>
              </a:rPr>
              <a:t>NO ~Doing for others as you would like someone to do for you.</a:t>
            </a: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YES ~ Doing what your customers </a:t>
            </a:r>
            <a:r>
              <a:rPr lang="en-US" u="sng" dirty="0" smtClean="0">
                <a:ea typeface="ＭＳ Ｐゴシック" pitchFamily="34" charset="-128"/>
              </a:rPr>
              <a:t>want</a:t>
            </a:r>
            <a:r>
              <a:rPr lang="en-US" dirty="0" smtClean="0">
                <a:ea typeface="ＭＳ Ｐゴシック" pitchFamily="34" charset="-128"/>
              </a:rPr>
              <a:t>, instead of doing what you </a:t>
            </a:r>
            <a:r>
              <a:rPr lang="en-US" i="1" dirty="0" smtClean="0">
                <a:ea typeface="ＭＳ Ｐゴシック" pitchFamily="34" charset="-128"/>
              </a:rPr>
              <a:t>think</a:t>
            </a:r>
            <a:r>
              <a:rPr lang="en-US" dirty="0" smtClean="0">
                <a:ea typeface="ＭＳ Ｐゴシック" pitchFamily="34" charset="-128"/>
              </a:rPr>
              <a:t> your customers want. </a:t>
            </a:r>
          </a:p>
        </p:txBody>
      </p:sp>
    </p:spTree>
    <p:custDataLst>
      <p:tags r:id="rId1"/>
    </p:custDataLst>
  </p:cSld>
  <p:clrMapOvr>
    <a:masterClrMapping/>
  </p:clrMapOvr>
  <p:transition advTm="31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z="1000" dirty="0" err="1" smtClean="0">
                <a:latin typeface="Arial" pitchFamily="34" charset="0"/>
                <a:ea typeface="ＭＳ Ｐゴシック" pitchFamily="34" charset="-128"/>
              </a:rPr>
              <a:t>Component16</a:t>
            </a:r>
            <a:r>
              <a:rPr lang="en-US" sz="1000" dirty="0" smtClean="0">
                <a:latin typeface="Arial" pitchFamily="34" charset="0"/>
                <a:ea typeface="ＭＳ Ｐゴシック" pitchFamily="34" charset="-128"/>
              </a:rPr>
              <a:t>/</a:t>
            </a:r>
            <a:r>
              <a:rPr lang="en-US" sz="1000" dirty="0" err="1" smtClean="0">
                <a:latin typeface="Arial" pitchFamily="34" charset="0"/>
                <a:ea typeface="ＭＳ Ｐゴシック" pitchFamily="34" charset="-128"/>
              </a:rPr>
              <a:t>Unit1</a:t>
            </a:r>
            <a:endParaRPr lang="en-US" sz="1000" dirty="0" smtClean="0">
              <a:latin typeface="Arial" pitchFamily="34" charset="0"/>
              <a:ea typeface="ＭＳ Ｐゴシック" pitchFamily="34" charset="-128"/>
            </a:endParaRPr>
          </a:p>
        </p:txBody>
      </p:sp>
      <p:sp>
        <p:nvSpPr>
          <p:cNvPr id="13315" name="Footer Placeholder 4"/>
          <p:cNvSpPr>
            <a:spLocks noGrp="1"/>
          </p:cNvSpPr>
          <p:nvPr>
            <p:ph type="ftr" sz="quarter" idx="11"/>
          </p:nvPr>
        </p:nvSpPr>
        <p:spPr>
          <a:noFill/>
        </p:spPr>
        <p:txBody>
          <a:bodyPr/>
          <a:lstStyle/>
          <a:p>
            <a:r>
              <a:rPr lang="en-US" sz="1000" dirty="0" smtClean="0">
                <a:latin typeface="Arial" pitchFamily="34" charset="0"/>
                <a:ea typeface="ＭＳ Ｐゴシック" pitchFamily="34" charset="-128"/>
              </a:rPr>
              <a:t>Health IT Workforce Curriculum                    Version 1.0/Fall 2010</a:t>
            </a:r>
          </a:p>
        </p:txBody>
      </p:sp>
      <p:sp>
        <p:nvSpPr>
          <p:cNvPr id="13316" name="Slide Number Placeholder 5"/>
          <p:cNvSpPr>
            <a:spLocks noGrp="1"/>
          </p:cNvSpPr>
          <p:nvPr>
            <p:ph type="sldNum" sz="quarter" idx="12"/>
          </p:nvPr>
        </p:nvSpPr>
        <p:spPr>
          <a:noFill/>
        </p:spPr>
        <p:txBody>
          <a:bodyPr/>
          <a:lstStyle/>
          <a:p>
            <a:fld id="{449522D4-FD10-4845-B140-589A3E25D80C}" type="slidenum">
              <a:rPr lang="en-US" smtClean="0">
                <a:latin typeface="Arial" pitchFamily="34" charset="0"/>
                <a:ea typeface="ＭＳ Ｐゴシック" pitchFamily="34" charset="-128"/>
              </a:rPr>
              <a:pPr/>
              <a:t>4</a:t>
            </a:fld>
            <a:endParaRPr lang="en-US" smtClean="0">
              <a:latin typeface="Arial" pitchFamily="34" charset="0"/>
              <a:ea typeface="ＭＳ Ｐゴシック" pitchFamily="34" charset="-128"/>
            </a:endParaRPr>
          </a:p>
        </p:txBody>
      </p:sp>
      <p:sp>
        <p:nvSpPr>
          <p:cNvPr id="13317" name="Rectangle 2"/>
          <p:cNvSpPr>
            <a:spLocks noGrp="1" noChangeArrowheads="1"/>
          </p:cNvSpPr>
          <p:nvPr>
            <p:ph type="title"/>
          </p:nvPr>
        </p:nvSpPr>
        <p:spPr/>
        <p:txBody>
          <a:bodyPr/>
          <a:lstStyle/>
          <a:p>
            <a:pPr eaLnBrk="1" hangingPunct="1"/>
            <a:r>
              <a:rPr lang="en-US" dirty="0" smtClean="0">
                <a:ea typeface="ＭＳ Ｐゴシック" pitchFamily="34" charset="-128"/>
              </a:rPr>
              <a:t>Customer Service</a:t>
            </a:r>
          </a:p>
        </p:txBody>
      </p:sp>
      <p:sp>
        <p:nvSpPr>
          <p:cNvPr id="13318" name="Rectangle 3"/>
          <p:cNvSpPr>
            <a:spLocks noGrp="1" noChangeArrowheads="1"/>
          </p:cNvSpPr>
          <p:nvPr>
            <p:ph type="body" idx="1"/>
          </p:nvPr>
        </p:nvSpPr>
        <p:spPr/>
        <p:txBody>
          <a:bodyPr/>
          <a:lstStyle/>
          <a:p>
            <a:pPr eaLnBrk="1" hangingPunct="1"/>
            <a:r>
              <a:rPr lang="en-US" dirty="0" smtClean="0">
                <a:ea typeface="ＭＳ Ｐゴシック" pitchFamily="34" charset="-128"/>
              </a:rPr>
              <a:t>Studies suggest that the top reasons for customer dissatisfaction focus specifically on employees who: </a:t>
            </a:r>
          </a:p>
          <a:p>
            <a:pPr lvl="1" eaLnBrk="1" hangingPunct="1"/>
            <a:r>
              <a:rPr lang="en-US" dirty="0" smtClean="0">
                <a:ea typeface="ＭＳ Ｐゴシック" pitchFamily="34" charset="-128"/>
              </a:rPr>
              <a:t>Don’t listen to what the customer is saying</a:t>
            </a:r>
          </a:p>
          <a:p>
            <a:pPr lvl="1" eaLnBrk="1" hangingPunct="1"/>
            <a:r>
              <a:rPr lang="en-US" dirty="0" smtClean="0">
                <a:ea typeface="ＭＳ Ｐゴシック" pitchFamily="34" charset="-128"/>
              </a:rPr>
              <a:t>Ignore customers entirely</a:t>
            </a:r>
          </a:p>
          <a:p>
            <a:pPr lvl="1" eaLnBrk="1" hangingPunct="1"/>
            <a:r>
              <a:rPr lang="en-US" dirty="0" smtClean="0">
                <a:ea typeface="ＭＳ Ｐゴシック" pitchFamily="34" charset="-128"/>
              </a:rPr>
              <a:t>Don’t follow up or follow through</a:t>
            </a:r>
          </a:p>
          <a:p>
            <a:pPr lvl="1" eaLnBrk="1" hangingPunct="1"/>
            <a:r>
              <a:rPr lang="en-US" dirty="0" smtClean="0">
                <a:ea typeface="ＭＳ Ｐゴシック" pitchFamily="34" charset="-128"/>
              </a:rPr>
              <a:t>Are not knowledgeable about products and services they support</a:t>
            </a:r>
          </a:p>
        </p:txBody>
      </p:sp>
    </p:spTree>
    <p:custDataLst>
      <p:tags r:id="rId1"/>
    </p:custDataLst>
  </p:cSld>
  <p:clrMapOvr>
    <a:masterClrMapping/>
  </p:clrMapOvr>
  <p:transition advTm="2695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ea typeface="ＭＳ Ｐゴシック" pitchFamily="34" charset="-128"/>
              </a:rPr>
              <a:t>Elements of Customer Satisfaction</a:t>
            </a:r>
          </a:p>
        </p:txBody>
      </p:sp>
      <p:sp>
        <p:nvSpPr>
          <p:cNvPr id="3" name="Content Placeholder 2"/>
          <p:cNvSpPr>
            <a:spLocks noGrp="1"/>
          </p:cNvSpPr>
          <p:nvPr>
            <p:ph idx="1"/>
          </p:nvPr>
        </p:nvSpPr>
        <p:spPr/>
        <p:txBody>
          <a:bodyPr/>
          <a:lstStyle/>
          <a:p>
            <a:pPr marL="514350" indent="-514350">
              <a:buFont typeface="+mj-lt"/>
              <a:buAutoNum type="arabicPeriod"/>
              <a:defRPr/>
            </a:pPr>
            <a:r>
              <a:rPr lang="en-US" dirty="0" smtClean="0"/>
              <a:t>Perfect product</a:t>
            </a:r>
          </a:p>
          <a:p>
            <a:pPr>
              <a:buFontTx/>
              <a:buNone/>
              <a:defRPr/>
            </a:pPr>
            <a:endParaRPr lang="en-US" dirty="0" smtClean="0"/>
          </a:p>
          <a:p>
            <a:pPr marL="514350" indent="-514350">
              <a:buFontTx/>
              <a:buNone/>
              <a:defRPr/>
            </a:pPr>
            <a:r>
              <a:rPr lang="en-US" dirty="0" smtClean="0"/>
              <a:t>2. Engaged delivery</a:t>
            </a:r>
          </a:p>
          <a:p>
            <a:pPr marL="514350" indent="-514350">
              <a:buFontTx/>
              <a:buNone/>
              <a:defRPr/>
            </a:pPr>
            <a:endParaRPr lang="en-US" dirty="0" smtClean="0"/>
          </a:p>
          <a:p>
            <a:pPr marL="514350" indent="-514350">
              <a:buFontTx/>
              <a:buNone/>
              <a:defRPr/>
            </a:pPr>
            <a:r>
              <a:rPr lang="en-US" dirty="0" smtClean="0"/>
              <a:t>3. Timeliness</a:t>
            </a:r>
          </a:p>
          <a:p>
            <a:pPr>
              <a:buFontTx/>
              <a:buNone/>
              <a:defRPr/>
            </a:pPr>
            <a:endParaRPr lang="en-US" dirty="0" smtClean="0"/>
          </a:p>
          <a:p>
            <a:pPr>
              <a:buFontTx/>
              <a:buNone/>
              <a:defRPr/>
            </a:pPr>
            <a:r>
              <a:rPr lang="en-US" dirty="0" smtClean="0"/>
              <a:t>4. Effective problem resolution process</a:t>
            </a:r>
            <a:endParaRPr lang="en-US" dirty="0"/>
          </a:p>
        </p:txBody>
      </p:sp>
      <p:sp>
        <p:nvSpPr>
          <p:cNvPr id="4" name="Date Placeholder 3"/>
          <p:cNvSpPr>
            <a:spLocks noGrp="1"/>
          </p:cNvSpPr>
          <p:nvPr>
            <p:ph type="dt" sz="quarter" idx="10"/>
          </p:nvPr>
        </p:nvSpPr>
        <p:spPr/>
        <p:txBody>
          <a:bodyPr/>
          <a:lstStyle/>
          <a:p>
            <a:pPr>
              <a:defRPr/>
            </a:pPr>
            <a:r>
              <a:rPr lang="en-US" sz="1000" dirty="0" err="1" smtClean="0"/>
              <a:t>Component16</a:t>
            </a:r>
            <a:r>
              <a:rPr lang="en-US" sz="1000" dirty="0" smtClean="0"/>
              <a:t>/</a:t>
            </a:r>
            <a:r>
              <a:rPr lang="en-US" sz="1000" dirty="0" err="1" smtClean="0"/>
              <a:t>Unit1</a:t>
            </a:r>
            <a:endParaRPr lang="en-US" sz="1000" dirty="0"/>
          </a:p>
        </p:txBody>
      </p:sp>
      <p:sp>
        <p:nvSpPr>
          <p:cNvPr id="5" name="Footer Placeholder 4"/>
          <p:cNvSpPr>
            <a:spLocks noGrp="1"/>
          </p:cNvSpPr>
          <p:nvPr>
            <p:ph type="ftr" sz="quarter" idx="11"/>
          </p:nvPr>
        </p:nvSpPr>
        <p:spPr/>
        <p:txBody>
          <a:bodyPr/>
          <a:lstStyle/>
          <a:p>
            <a:pPr>
              <a:defRPr/>
            </a:pPr>
            <a:r>
              <a:rPr lang="en-US" sz="1000" dirty="0" smtClean="0"/>
              <a:t>Health IT Workforce Curriculum                    Version 1.0/Fall 2010</a:t>
            </a:r>
            <a:endParaRPr lang="en-US" sz="1000" dirty="0"/>
          </a:p>
        </p:txBody>
      </p:sp>
      <p:sp>
        <p:nvSpPr>
          <p:cNvPr id="17414" name="Slide Number Placeholder 5"/>
          <p:cNvSpPr>
            <a:spLocks noGrp="1"/>
          </p:cNvSpPr>
          <p:nvPr>
            <p:ph type="sldNum" sz="quarter" idx="12"/>
          </p:nvPr>
        </p:nvSpPr>
        <p:spPr>
          <a:noFill/>
        </p:spPr>
        <p:txBody>
          <a:bodyPr/>
          <a:lstStyle/>
          <a:p>
            <a:fld id="{1F0E09CD-DC4F-4D5E-826A-3E175661F7B8}" type="slidenum">
              <a:rPr lang="en-US" smtClean="0">
                <a:latin typeface="Arial" pitchFamily="34" charset="0"/>
                <a:ea typeface="ＭＳ Ｐゴシック" pitchFamily="34" charset="-128"/>
              </a:rPr>
              <a:pPr/>
              <a:t>5</a:t>
            </a:fld>
            <a:endParaRPr lang="en-US" smtClean="0">
              <a:latin typeface="Arial" pitchFamily="34" charset="0"/>
              <a:ea typeface="ＭＳ Ｐゴシック" pitchFamily="34" charset="-128"/>
            </a:endParaRPr>
          </a:p>
        </p:txBody>
      </p:sp>
    </p:spTree>
    <p:custDataLst>
      <p:tags r:id="rId1"/>
    </p:custDataLst>
  </p:cSld>
  <p:clrMapOvr>
    <a:masterClrMapping/>
  </p:clrMapOvr>
  <p:transition advTm="6316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533400" y="304800"/>
            <a:ext cx="8229600" cy="1143000"/>
          </a:xfrm>
        </p:spPr>
        <p:txBody>
          <a:bodyPr/>
          <a:lstStyle/>
          <a:p>
            <a:r>
              <a:rPr lang="en-US" dirty="0" smtClean="0">
                <a:ea typeface="ＭＳ Ｐゴシック" pitchFamily="34" charset="-128"/>
              </a:rPr>
              <a:t>Who are Healthcare IT Customers?</a:t>
            </a:r>
          </a:p>
        </p:txBody>
      </p:sp>
      <p:sp>
        <p:nvSpPr>
          <p:cNvPr id="4" name="Date Placeholder 3"/>
          <p:cNvSpPr>
            <a:spLocks noGrp="1"/>
          </p:cNvSpPr>
          <p:nvPr>
            <p:ph type="dt" sz="quarter" idx="10"/>
          </p:nvPr>
        </p:nvSpPr>
        <p:spPr/>
        <p:txBody>
          <a:bodyPr/>
          <a:lstStyle/>
          <a:p>
            <a:pPr>
              <a:defRPr/>
            </a:pPr>
            <a:r>
              <a:rPr lang="en-US" sz="1000" dirty="0" err="1" smtClean="0"/>
              <a:t>Component16</a:t>
            </a:r>
            <a:r>
              <a:rPr lang="en-US" sz="1000" dirty="0" smtClean="0"/>
              <a:t>/</a:t>
            </a:r>
            <a:r>
              <a:rPr lang="en-US" sz="1000" dirty="0" err="1" smtClean="0"/>
              <a:t>Unit1</a:t>
            </a:r>
            <a:endParaRPr lang="en-US" sz="1000" dirty="0"/>
          </a:p>
        </p:txBody>
      </p:sp>
      <p:sp>
        <p:nvSpPr>
          <p:cNvPr id="5" name="Footer Placeholder 4"/>
          <p:cNvSpPr>
            <a:spLocks noGrp="1"/>
          </p:cNvSpPr>
          <p:nvPr>
            <p:ph type="ftr" sz="quarter" idx="11"/>
          </p:nvPr>
        </p:nvSpPr>
        <p:spPr/>
        <p:txBody>
          <a:bodyPr/>
          <a:lstStyle/>
          <a:p>
            <a:pPr>
              <a:defRPr/>
            </a:pPr>
            <a:r>
              <a:rPr lang="en-US" smtClean="0"/>
              <a:t>Health IT Workforce Curriculum                    Version 1.0/Fall 2010</a:t>
            </a:r>
            <a:endParaRPr lang="en-US"/>
          </a:p>
        </p:txBody>
      </p:sp>
      <p:sp>
        <p:nvSpPr>
          <p:cNvPr id="5125" name="Slide Number Placeholder 5"/>
          <p:cNvSpPr>
            <a:spLocks noGrp="1"/>
          </p:cNvSpPr>
          <p:nvPr>
            <p:ph type="sldNum" sz="quarter" idx="12"/>
          </p:nvPr>
        </p:nvSpPr>
        <p:spPr>
          <a:noFill/>
        </p:spPr>
        <p:txBody>
          <a:bodyPr/>
          <a:lstStyle/>
          <a:p>
            <a:fld id="{DB225E29-01D5-40C2-8209-AFCFEDFC2CF6}" type="slidenum">
              <a:rPr lang="en-US" smtClean="0">
                <a:latin typeface="Arial" pitchFamily="34" charset="0"/>
                <a:ea typeface="ＭＳ Ｐゴシック" pitchFamily="34" charset="-128"/>
              </a:rPr>
              <a:pPr/>
              <a:t>6</a:t>
            </a:fld>
            <a:endParaRPr lang="en-US" smtClean="0">
              <a:latin typeface="Arial" pitchFamily="34" charset="0"/>
              <a:ea typeface="ＭＳ Ｐゴシック" pitchFamily="34" charset="-128"/>
            </a:endParaRPr>
          </a:p>
        </p:txBody>
      </p:sp>
      <p:sp>
        <p:nvSpPr>
          <p:cNvPr id="7" name="Content Placeholder 3"/>
          <p:cNvSpPr txBox="1">
            <a:spLocks/>
          </p:cNvSpPr>
          <p:nvPr/>
        </p:nvSpPr>
        <p:spPr>
          <a:xfrm>
            <a:off x="457200" y="1600200"/>
            <a:ext cx="8229600" cy="4525963"/>
          </a:xfrm>
          <a:prstGeom prst="rect">
            <a:avLst/>
          </a:prstGeom>
        </p:spPr>
        <p:txBody>
          <a:bodyPr>
            <a:normAutofit lnSpcReduction="10000"/>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32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Hospitals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32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Physician Clinics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32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Physicians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32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Nurses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32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Staff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32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Patients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32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Public</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32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Other</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3200" b="0"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Tree>
    <p:custDataLst>
      <p:tags r:id="rId1"/>
    </p:custDataLst>
  </p:cSld>
  <p:clrMapOvr>
    <a:masterClrMapping/>
  </p:clrMapOvr>
  <p:transition advTm="4641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r>
              <a:rPr lang="en-US" sz="1000" dirty="0" err="1" smtClean="0">
                <a:latin typeface="Arial" pitchFamily="34" charset="0"/>
                <a:ea typeface="ＭＳ Ｐゴシック" pitchFamily="34" charset="-128"/>
              </a:rPr>
              <a:t>Component16</a:t>
            </a:r>
            <a:r>
              <a:rPr lang="en-US" sz="1000" dirty="0" smtClean="0">
                <a:latin typeface="Arial" pitchFamily="34" charset="0"/>
                <a:ea typeface="ＭＳ Ｐゴシック" pitchFamily="34" charset="-128"/>
              </a:rPr>
              <a:t>/</a:t>
            </a:r>
            <a:r>
              <a:rPr lang="en-US" sz="1000" dirty="0" err="1" smtClean="0">
                <a:latin typeface="Arial" pitchFamily="34" charset="0"/>
                <a:ea typeface="ＭＳ Ｐゴシック" pitchFamily="34" charset="-128"/>
              </a:rPr>
              <a:t>Unit1</a:t>
            </a:r>
            <a:endParaRPr lang="en-US" sz="1000" dirty="0" smtClean="0">
              <a:latin typeface="Arial" pitchFamily="34" charset="0"/>
              <a:ea typeface="ＭＳ Ｐゴシック" pitchFamily="34" charset="-128"/>
            </a:endParaRPr>
          </a:p>
        </p:txBody>
      </p:sp>
      <p:sp>
        <p:nvSpPr>
          <p:cNvPr id="14339" name="Footer Placeholder 4"/>
          <p:cNvSpPr>
            <a:spLocks noGrp="1"/>
          </p:cNvSpPr>
          <p:nvPr>
            <p:ph type="ftr" sz="quarter" idx="11"/>
          </p:nvPr>
        </p:nvSpPr>
        <p:spPr>
          <a:noFill/>
        </p:spPr>
        <p:txBody>
          <a:bodyPr/>
          <a:lstStyle/>
          <a:p>
            <a:r>
              <a:rPr lang="en-US" sz="1000" dirty="0" smtClean="0">
                <a:latin typeface="Arial" pitchFamily="34" charset="0"/>
                <a:ea typeface="ＭＳ Ｐゴシック" pitchFamily="34" charset="-128"/>
              </a:rPr>
              <a:t>Health IT Workforce Curriculum                    Version 1.0/Fall 2010</a:t>
            </a:r>
          </a:p>
        </p:txBody>
      </p:sp>
      <p:sp>
        <p:nvSpPr>
          <p:cNvPr id="14340" name="Slide Number Placeholder 5"/>
          <p:cNvSpPr>
            <a:spLocks noGrp="1"/>
          </p:cNvSpPr>
          <p:nvPr>
            <p:ph type="sldNum" sz="quarter" idx="12"/>
          </p:nvPr>
        </p:nvSpPr>
        <p:spPr>
          <a:noFill/>
        </p:spPr>
        <p:txBody>
          <a:bodyPr/>
          <a:lstStyle/>
          <a:p>
            <a:fld id="{BE57F681-4C68-43C4-8DDC-C829C336761E}" type="slidenum">
              <a:rPr lang="en-US" smtClean="0">
                <a:latin typeface="Arial" pitchFamily="34" charset="0"/>
                <a:ea typeface="ＭＳ Ｐゴシック" pitchFamily="34" charset="-128"/>
              </a:rPr>
              <a:pPr/>
              <a:t>7</a:t>
            </a:fld>
            <a:endParaRPr lang="en-US" smtClean="0">
              <a:latin typeface="Arial" pitchFamily="34" charset="0"/>
              <a:ea typeface="ＭＳ Ｐゴシック" pitchFamily="34" charset="-128"/>
            </a:endParaRPr>
          </a:p>
        </p:txBody>
      </p:sp>
      <p:sp>
        <p:nvSpPr>
          <p:cNvPr id="14341" name="Rectangle 2"/>
          <p:cNvSpPr>
            <a:spLocks noGrp="1" noChangeArrowheads="1"/>
          </p:cNvSpPr>
          <p:nvPr>
            <p:ph type="title"/>
          </p:nvPr>
        </p:nvSpPr>
        <p:spPr/>
        <p:txBody>
          <a:bodyPr/>
          <a:lstStyle/>
          <a:p>
            <a:pPr eaLnBrk="1" hangingPunct="1"/>
            <a:r>
              <a:rPr lang="en-US" dirty="0" smtClean="0">
                <a:ea typeface="ＭＳ Ｐゴシック" pitchFamily="34" charset="-128"/>
              </a:rPr>
              <a:t>Is Healthcare Information Technology (HIT) Unique?</a:t>
            </a:r>
          </a:p>
        </p:txBody>
      </p:sp>
      <p:sp>
        <p:nvSpPr>
          <p:cNvPr id="14342" name="Rectangle 3"/>
          <p:cNvSpPr>
            <a:spLocks noGrp="1" noChangeArrowheads="1"/>
          </p:cNvSpPr>
          <p:nvPr>
            <p:ph type="body" idx="1"/>
          </p:nvPr>
        </p:nvSpPr>
        <p:spPr>
          <a:xfrm>
            <a:off x="457200" y="1600201"/>
            <a:ext cx="8229600" cy="4267200"/>
          </a:xfrm>
        </p:spPr>
        <p:txBody>
          <a:bodyPr>
            <a:normAutofit lnSpcReduction="10000"/>
          </a:bodyPr>
          <a:lstStyle/>
          <a:p>
            <a:pPr eaLnBrk="1" hangingPunct="1"/>
            <a:r>
              <a:rPr lang="en-US" dirty="0" smtClean="0">
                <a:ea typeface="ＭＳ Ｐゴシック" pitchFamily="34" charset="-128"/>
              </a:rPr>
              <a:t>In short, yes!</a:t>
            </a:r>
          </a:p>
          <a:p>
            <a:pPr eaLnBrk="1" hangingPunct="1"/>
            <a:r>
              <a:rPr lang="en-US" dirty="0" smtClean="0">
                <a:ea typeface="ＭＳ Ｐゴシック" pitchFamily="34" charset="-128"/>
              </a:rPr>
              <a:t>Similar to the maintenance and housekeeping function in large facilities Healthcare IT professionals interact with almost every department</a:t>
            </a:r>
          </a:p>
          <a:p>
            <a:pPr eaLnBrk="1" hangingPunct="1"/>
            <a:r>
              <a:rPr lang="en-US" dirty="0" smtClean="0">
                <a:ea typeface="ＭＳ Ｐゴシック" pitchFamily="34" charset="-128"/>
              </a:rPr>
              <a:t> As opposed to housekeeping, the stakes of IT system failures can be catastrophic</a:t>
            </a:r>
          </a:p>
          <a:p>
            <a:pPr eaLnBrk="1" hangingPunct="1"/>
            <a:r>
              <a:rPr lang="en-US" dirty="0" smtClean="0">
                <a:ea typeface="ＭＳ Ｐゴシック" pitchFamily="34" charset="-128"/>
              </a:rPr>
              <a:t>A good day is when systems are up</a:t>
            </a:r>
          </a:p>
        </p:txBody>
      </p:sp>
    </p:spTree>
    <p:custDataLst>
      <p:tags r:id="rId1"/>
    </p:custDataLst>
  </p:cSld>
  <p:clrMapOvr>
    <a:masterClrMapping/>
  </p:clrMapOvr>
  <p:transition advTm="2875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0"/>
            <a:ext cx="8229600" cy="1143000"/>
          </a:xfrm>
        </p:spPr>
        <p:txBody>
          <a:bodyPr/>
          <a:lstStyle/>
          <a:p>
            <a:r>
              <a:rPr lang="en-US" dirty="0" smtClean="0">
                <a:ea typeface="ＭＳ Ｐゴシック" pitchFamily="34" charset="-128"/>
              </a:rPr>
              <a:t>A Service Culture </a:t>
            </a:r>
          </a:p>
        </p:txBody>
      </p:sp>
      <p:sp>
        <p:nvSpPr>
          <p:cNvPr id="12291" name="Content Placeholder 2"/>
          <p:cNvSpPr>
            <a:spLocks noGrp="1"/>
          </p:cNvSpPr>
          <p:nvPr>
            <p:ph idx="1"/>
          </p:nvPr>
        </p:nvSpPr>
        <p:spPr>
          <a:xfrm>
            <a:off x="304800" y="1219200"/>
            <a:ext cx="8229600" cy="4525963"/>
          </a:xfrm>
        </p:spPr>
        <p:txBody>
          <a:bodyPr/>
          <a:lstStyle/>
          <a:p>
            <a:r>
              <a:rPr lang="en-US" dirty="0" smtClean="0">
                <a:ea typeface="ＭＳ Ｐゴシック" pitchFamily="34" charset="-128"/>
              </a:rPr>
              <a:t>Healthcare IT professionals primarily provide a service</a:t>
            </a:r>
          </a:p>
          <a:p>
            <a:pPr lvl="1"/>
            <a:r>
              <a:rPr lang="en-US" dirty="0" smtClean="0">
                <a:ea typeface="ＭＳ Ｐゴシック" pitchFamily="34" charset="-128"/>
              </a:rPr>
              <a:t>There is an over arching service mission consisting of installation and support for given set of systems/ applications both purchased and integrated </a:t>
            </a:r>
          </a:p>
          <a:p>
            <a:r>
              <a:rPr lang="en-US" dirty="0" smtClean="0">
                <a:ea typeface="ＭＳ Ｐゴシック" pitchFamily="34" charset="-128"/>
              </a:rPr>
              <a:t> From a customers view the HIT function output is be a blending of tangible and service components</a:t>
            </a:r>
          </a:p>
          <a:p>
            <a:pPr lvl="1"/>
            <a:endParaRPr lang="en-US" dirty="0" smtClean="0">
              <a:ea typeface="ＭＳ Ｐゴシック" pitchFamily="34" charset="-128"/>
            </a:endParaRPr>
          </a:p>
        </p:txBody>
      </p:sp>
      <p:sp>
        <p:nvSpPr>
          <p:cNvPr id="4" name="Date Placeholder 3"/>
          <p:cNvSpPr>
            <a:spLocks noGrp="1"/>
          </p:cNvSpPr>
          <p:nvPr>
            <p:ph type="dt" sz="quarter" idx="10"/>
          </p:nvPr>
        </p:nvSpPr>
        <p:spPr/>
        <p:txBody>
          <a:bodyPr/>
          <a:lstStyle/>
          <a:p>
            <a:pPr>
              <a:defRPr/>
            </a:pPr>
            <a:r>
              <a:rPr lang="en-US" sz="1000" dirty="0" err="1" smtClean="0"/>
              <a:t>Component16</a:t>
            </a:r>
            <a:r>
              <a:rPr lang="en-US" sz="1000" dirty="0" smtClean="0"/>
              <a:t>/</a:t>
            </a:r>
            <a:r>
              <a:rPr lang="en-US" sz="1000" dirty="0" err="1" smtClean="0"/>
              <a:t>Unit1</a:t>
            </a:r>
            <a:endParaRPr lang="en-US" sz="1000" dirty="0"/>
          </a:p>
        </p:txBody>
      </p:sp>
      <p:sp>
        <p:nvSpPr>
          <p:cNvPr id="5" name="Footer Placeholder 4"/>
          <p:cNvSpPr>
            <a:spLocks noGrp="1"/>
          </p:cNvSpPr>
          <p:nvPr>
            <p:ph type="ftr" sz="quarter" idx="11"/>
          </p:nvPr>
        </p:nvSpPr>
        <p:spPr/>
        <p:txBody>
          <a:bodyPr/>
          <a:lstStyle/>
          <a:p>
            <a:pPr>
              <a:defRPr/>
            </a:pPr>
            <a:r>
              <a:rPr lang="en-US" sz="1000" dirty="0" smtClean="0"/>
              <a:t>Health IT Workforce Curriculum                    Version 1.0/Fall 2010</a:t>
            </a:r>
            <a:endParaRPr lang="en-US" sz="1000" dirty="0"/>
          </a:p>
        </p:txBody>
      </p:sp>
      <p:sp>
        <p:nvSpPr>
          <p:cNvPr id="12294" name="Slide Number Placeholder 5"/>
          <p:cNvSpPr>
            <a:spLocks noGrp="1"/>
          </p:cNvSpPr>
          <p:nvPr>
            <p:ph type="sldNum" sz="quarter" idx="12"/>
          </p:nvPr>
        </p:nvSpPr>
        <p:spPr>
          <a:noFill/>
        </p:spPr>
        <p:txBody>
          <a:bodyPr/>
          <a:lstStyle/>
          <a:p>
            <a:fld id="{2B0AD12A-3538-4FF9-9622-C8E1E662F212}" type="slidenum">
              <a:rPr lang="en-US" smtClean="0">
                <a:latin typeface="Arial" pitchFamily="34" charset="0"/>
                <a:ea typeface="ＭＳ Ｐゴシック" pitchFamily="34" charset="-128"/>
              </a:rPr>
              <a:pPr/>
              <a:t>8</a:t>
            </a:fld>
            <a:endParaRPr lang="en-US" smtClean="0">
              <a:latin typeface="Arial" pitchFamily="34" charset="0"/>
              <a:ea typeface="ＭＳ Ｐゴシック" pitchFamily="34" charset="-128"/>
            </a:endParaRPr>
          </a:p>
        </p:txBody>
      </p:sp>
    </p:spTree>
    <p:custDataLst>
      <p:tags r:id="rId1"/>
    </p:custDataLst>
  </p:cSld>
  <p:clrMapOvr>
    <a:masterClrMapping/>
  </p:clrMapOvr>
  <p:transition advTm="578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ea typeface="ＭＳ Ｐゴシック" pitchFamily="34" charset="-128"/>
              </a:rPr>
              <a:t>The Challenge</a:t>
            </a:r>
          </a:p>
        </p:txBody>
      </p:sp>
      <p:sp>
        <p:nvSpPr>
          <p:cNvPr id="15363" name="Content Placeholder 2"/>
          <p:cNvSpPr>
            <a:spLocks noGrp="1"/>
          </p:cNvSpPr>
          <p:nvPr>
            <p:ph idx="1"/>
          </p:nvPr>
        </p:nvSpPr>
        <p:spPr>
          <a:xfrm>
            <a:off x="304800" y="1447800"/>
            <a:ext cx="8229600" cy="4525963"/>
          </a:xfrm>
        </p:spPr>
        <p:txBody>
          <a:bodyPr/>
          <a:lstStyle/>
          <a:p>
            <a:r>
              <a:rPr lang="en-US" dirty="0" smtClean="0">
                <a:ea typeface="ＭＳ Ｐゴシック" pitchFamily="34" charset="-128"/>
              </a:rPr>
              <a:t>How do we measure the customer service of healthcare IT professionals?</a:t>
            </a:r>
          </a:p>
          <a:p>
            <a:r>
              <a:rPr lang="en-US" dirty="0" smtClean="0">
                <a:ea typeface="ＭＳ Ｐゴシック" pitchFamily="34" charset="-128"/>
              </a:rPr>
              <a:t>Is there an element of similarity with other functions within a large health organization or small provider group?</a:t>
            </a:r>
          </a:p>
          <a:p>
            <a:r>
              <a:rPr lang="en-US" dirty="0" smtClean="0">
                <a:ea typeface="ＭＳ Ｐゴシック" pitchFamily="34" charset="-128"/>
              </a:rPr>
              <a:t>What do our customers want?</a:t>
            </a:r>
          </a:p>
        </p:txBody>
      </p:sp>
      <p:sp>
        <p:nvSpPr>
          <p:cNvPr id="4" name="Date Placeholder 3"/>
          <p:cNvSpPr>
            <a:spLocks noGrp="1"/>
          </p:cNvSpPr>
          <p:nvPr>
            <p:ph type="dt" sz="quarter" idx="10"/>
          </p:nvPr>
        </p:nvSpPr>
        <p:spPr/>
        <p:txBody>
          <a:bodyPr/>
          <a:lstStyle/>
          <a:p>
            <a:pPr>
              <a:defRPr/>
            </a:pPr>
            <a:r>
              <a:rPr lang="en-US" sz="1000" dirty="0" err="1" smtClean="0"/>
              <a:t>Component16</a:t>
            </a:r>
            <a:r>
              <a:rPr lang="en-US" sz="1000" dirty="0" smtClean="0"/>
              <a:t>/</a:t>
            </a:r>
            <a:r>
              <a:rPr lang="en-US" sz="1000" dirty="0" err="1" smtClean="0"/>
              <a:t>Unit1</a:t>
            </a:r>
            <a:endParaRPr lang="en-US" sz="1000" dirty="0"/>
          </a:p>
        </p:txBody>
      </p:sp>
      <p:sp>
        <p:nvSpPr>
          <p:cNvPr id="5" name="Footer Placeholder 4"/>
          <p:cNvSpPr>
            <a:spLocks noGrp="1"/>
          </p:cNvSpPr>
          <p:nvPr>
            <p:ph type="ftr" sz="quarter" idx="11"/>
          </p:nvPr>
        </p:nvSpPr>
        <p:spPr/>
        <p:txBody>
          <a:bodyPr/>
          <a:lstStyle/>
          <a:p>
            <a:pPr>
              <a:defRPr/>
            </a:pPr>
            <a:r>
              <a:rPr lang="en-US" sz="1000" dirty="0" smtClean="0"/>
              <a:t>Health IT Workforce Curriculum                    Version 1.0/Fall 2010</a:t>
            </a:r>
            <a:endParaRPr lang="en-US" sz="1000" dirty="0"/>
          </a:p>
        </p:txBody>
      </p:sp>
      <p:sp>
        <p:nvSpPr>
          <p:cNvPr id="15366" name="Slide Number Placeholder 5"/>
          <p:cNvSpPr>
            <a:spLocks noGrp="1"/>
          </p:cNvSpPr>
          <p:nvPr>
            <p:ph type="sldNum" sz="quarter" idx="12"/>
          </p:nvPr>
        </p:nvSpPr>
        <p:spPr>
          <a:noFill/>
        </p:spPr>
        <p:txBody>
          <a:bodyPr/>
          <a:lstStyle/>
          <a:p>
            <a:fld id="{15C0C3F0-0B52-4129-AAE6-638786DC5CDC}" type="slidenum">
              <a:rPr lang="en-US" smtClean="0">
                <a:latin typeface="Arial" pitchFamily="34" charset="0"/>
                <a:ea typeface="ＭＳ Ｐゴシック" pitchFamily="34" charset="-128"/>
              </a:rPr>
              <a:pPr/>
              <a:t>9</a:t>
            </a:fld>
            <a:endParaRPr lang="en-US" smtClean="0">
              <a:latin typeface="Arial" pitchFamily="34" charset="0"/>
              <a:ea typeface="ＭＳ Ｐゴシック" pitchFamily="34" charset="-128"/>
            </a:endParaRP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0PHOTO" val=""/>
  <p:tag name="MMPROD_0LOGO" val=""/>
  <p:tag name="MMPROD_10471PHOTO" val=""/>
  <p:tag name="MMPROD_10471LOGO" val=""/>
  <p:tag name="MMPROD_10202PHOTO" val=""/>
  <p:tag name="MMPROD_10202LOGO" val="iVBORw0KGgoAAAANSUhEUgAAAIgAAAAyCAYAAACH65NBAAAAGXRFWHRTb2Z0d2FyZQBBZG9iZSBJbWFnZVJlYWR5ccllPAAACuNJREFUeNrsXWtsFNcVPmdmdmZ3vd611w/8AGygvIIhCqJpSlJUR22j0kiJUIsqtUJKf6SqqkZRlShSVVWtmlaq+oMfVf+0VX9UqtQf/ZGWvqSIkiikyBAeBgMG/MCAscHr977ncXru7Jjw2PeuEfu40sU7s+Px3HO/c853zj13QCKCequ3TE2qi6DesjVl5QMi1qVRb3a736vULUi95WdB7lmSt145Aha1cy/sTrpxhn777x/zp2V8+9Vk2Z4wlmwEVXkTEA7yM0WAIH9TJ6Ef5iO/oSMn/wKh5SV+LiPjtYb5bb7+u3x/L1Q2L0O7W7TAY7oKkcSHMDp9lO4uzsOVSZ1l8MDg6NfvFQYQ9jX9JEEDCyv/J0IkiPNEAvRxH+I+W7bhWpbGg91JYPaB4irETgKajIel6D4G2Wk+c4mFEX5YQClwmx2gSO8SWT0oy9XjJhTpi+hRX4fmhilcjP6JGt2/oz+8P8lKk0wrh7xIKlFc8JFCut3iuof/7eHuKetIEzoxSFDoRUHPZHf+/Ui8nQGwhj+pGf6CDDK+y9d3QRXxMFsOkgTEPwmhEwKed/C5rf/E3ZteArfayMoiFQeQ4iErO5OAq6AOxd+TQHYsJWZwLd9gaR4ky3QhVh8ls/0NW0VSFCAVt8Gunj/jC9sOsttuZpDIjw8gK9NRSU3wG0n6GYOjsRrB8QhQFBXIMnywtfvn0Nu+l0/5cil0LUcxCmjKL5hr9YIARy2E+YKXaW4gmTpwV+/3IejbzGe1bCCpXYCY1ksMikNk6qrw1TWU5GDWxZ5lfWs/NPk+y2ea6wB5uEUTPgbHT9jcBkBSatB28piRGUln0+dAc3WkjWZrGCAyC+VH7Fp2ieHXYgZZhIRkWQBtgS2gyCLCc2eyIrUHEMN8gcHxOum6u1pyHkWz1kZPG8uiJVtqoqYAgj/Yz1ELuxbTaLHNbC03EW+6ZA9zEp9DVGsYIJaTO3eJlD3uhfsTfIXK1TLtLGU5yiQIAMpVbpF6JqsAbZHEUoTCgtAgS56oNtTIMC38+t7tLJDvkcGuxaUWPQmYtGJg6oYdFmsuL99TLjZExlgyAvPhmUKWNTI9GgNehqaGVtAkbwp6mBueKVRJ2S6uboCQDQ4D/B4VuoPvIFkdJBc5ZCZ1aJFOHw4dg+mFUfB7DezvO0B+d4+Ym0KBJokU+K3ZCXpvQKyWTXKPlepB8eU9+2FL18sEloa5xiksV0yPsnU1IEuCs7oBIjQ7ocexf2c/+9t9lsGK73IVCTY23+Mz1+D8xAAfnYFI4g5HAJ9HSe4p1uuhjMInXOd+Ekpd4FRktEkn0Zf4YbV8Ihm2XiEwLQFMPRNIqhsgYvW3K7gWOpv3iHQ6FAkOJrWAcTNMR89/wIfD3Afx+W0xUJXSyhoCDc1shfpgbWsDT25YeIpi7SQrQwO7vEMoYYByUEsSNRNiIW9y7iZb2Hk+Fa9NCyJksb51h72QiFjcKqKt6QrB4MhpWI5ddQByF9a3aVDk2tMKQaagrxuDvjfKErOyhRMEWkxpVgIuvksyHpKwDDdD19mChLK5t6oFiBAS2YUzlgxS8QkxMnXAhfgdOnHlBB9e4X4LhHizhIYFPWNZohi+hxhjHksGpCcZ8JpJpy+dhKXohA32lAWpPRdjQ6KUZJhwLagY9NGl40waRviM6Et2sc18pGxAfpycHU0Gw8jkVRi49hEfXnYAYtaqiylNoCJyuREagZHpQce1TGctW3yiB0MpMN4MjdORT/4ueJQzpqVsrrJetJzNFJsQta1HynKIaCNayRG//cPn9uCLO7ugzT/Fx3PZrEcdIFlCWtufnx0/DTNLlx3uMcvWw6rUIa1wMmr29MIzvd/Br+7+IWzsECF61irAOkDSElPGwUz4Fh2/fNzx0ze4Jx646O5CxA4vK4yToduTinaC3oP47Gd+Cl5tPZ921TlI3qZYhLUy0cjUMGzt1rErqEJv+0ZQ5R5m/Z9e2N3iYbVsrEgu4tKAkuxCu5sZJJuHWRF+D4Y5lc7d1AGSzlkzSnDHuu2gKr2gyAcYCOn8tAyytKFUMIoU/n0xV1mYRircxewgURkk8TDglq7X4OzYx7AYXU5HWJUyItOC1ShaJmfK4PGEgylfTRIEPN32esYqbqJCCywwKPkAjSxtDohBqxCSK2cILaZL9QgGsg562vbB+YlRPht+2IqUCyAILllbFU5jmObj9vWpfTXyqoJD6BMuREM0NHEOJCmKEpY8RrKEZVBU3Ny5G5oauu3tIllAYiuDiNY2rPkCnZ/4F5+aejhSKwtA7AfzeZpgx7pNcPGmJjbllI3x+9wBkOVeMHWmUipA1byuAsWuv3kYuPaByEfwqBbK5SGx2XcQ/N7X2JJoOVeaRV1IS6NwlaL00LsqAGH0AymSG5/f/i1ob5qk23N/ZZDM8FdWvlv80jbT2gSa603mAbvBsKCamm2l3MwWO5qT0Oafwe7gjP2FVcImMZOtbbAxCGuaOkDKc6OP4CteTVS2py09xJW1gBV/hW+9EuKDlqLoka4DGnQHksYgu5wQ+0OjFEXg398oltTJ0GWsKuvhtIQehUh8DNzqPI9VL8MdTZ7wZpb90zyvrrzT+Iap0+Ejb/Onf3AfvX99qGwkVTwKuVxM74w1oKpfKVdIxlph7wiDanwTkqhI01x95XRbZDLntYRVlws0Z3bCTM4nzMVSQAJOJVM5Vik/1YD6a7LyNbwouwr8jXtuBNPNfVqAiMtLXWSsv7GoUjDF5sawjEya+ChALAqhjE1kvzgAq1zfSrNOVSEfkaiLJkT+Q3AgKzdAksYnoCnr2Y5ogFW6sciJ/+GeqcSigGKrkChrrGR+JAAyuzzNnyIOSHIAZDHyN2j177cLX6syEe8khyTZhInQGOhGlENCqwiQSRD0raGA1FGpm79t/WDOSON3RDmDqE2N5QQIDU8ewz2eU+hzv8jcRao2LiG0HoT1mA6P0n+H3ucw8wqH0ksFmxBNUbC/72sY8ByoWGEYSZGjjsL43TE+EnmYaG4LcmpkDlr8v4Kn1j7HMZOvoPeCVYBrEQW76PYSXbg0CHPLZ/jsaUjooYIBYqoSBBqeqmT+ZUcjF28NQjgu6mzvQJrq9nROxKT/nDmB7f4/YlvjG2ToUC1JqpT1SABMLY7B7TlhVkWV+pjjfwsaIL76rAYeNVGhwTArChuLheQUnRk9xTxkxLEgeS33C0HF6OTIYXxmQ5PUHTxkJdk1KSqk8vpUudYjwdZD9Rp0bvgsa40Ah72jrah1o/kIVaIMhMLbxdgRK0THho7CYlTUpl6DDLWpmWioBcO3btNy7Jewq2cWe9q+CQ3QSUbCeXsgViZAxH6Qmfh1mJy9whZRaE0IctRkZmySvQNctffrPvFkVNSdmKntoyKROR0eo4Gr/4MbMx/z1+ccRUmb6s8Wp+gsyHGanD0MT/dewI6mL2OLfxc0aK1M6rTKSwLwhFouk4auim2TK/tbYkUvJoq9k5a1jKhEQTfR2QT9hMZtbBkSegzmwiG6fncURqcvcmh7nr+64LjYaCbX8Mhi3aP3tvPzAe6d3Lu5t0Lq7Xir88rL1W8inLvo8I+CucdDshFy2eF0/5Oe8XBIqCgrEHUfN7lPO+CwHrE4eQLkfmEIQHicvrKwU4kAEcRy0RGMWeK9XA4w/JCl8PcJAojpgCTi5DzS7uwvBiD1VkMt7XJ//T8Wqrd07f8CDACjxVlcKTAfYgAAAABJRU5ErkJggg=="/>
  <p:tag name="MMPROD_UIDATA" val="&lt;database version=&quot;7.0&quot;&gt;&lt;object type=&quot;1&quot; unique_id=&quot;10001&quot;&gt;&lt;property id=&quot;20141&quot; value=&quot;Customer Service in Healthcare IT&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193&quot; value=&quot;-1&quot;/&gt;&lt;property id=&quot;20224&quot; value=&quot;C:\Users\aviator's wife\Desktop\Aug3UPLOAD FILE\Aug3rd Corrections\component16\comp16_unit1&quot;/&gt;&lt;property id=&quot;20250&quot; value=&quot;0&quot;/&gt;&lt;property id=&quot;20251&quot; value=&quot;1&quot;/&gt;&lt;property id=&quot;20259&quot; value=&quot;0&quot;/&gt;&lt;object type=&quot;4&quot; unique_id=&quot;10002&quot;&gt;&lt;/object&gt;&lt;object type=&quot;8&quot; unique_id=&quot;10003&quot;&gt;&lt;/object&gt;&lt;object type=&quot;2&quot; unique_id=&quot;10004&quot;&gt;&lt;object type=&quot;3&quot; unique_id=&quot;10005&quot;&gt;&lt;property id=&quot;20148&quot; value=&quot;5&quot;/&gt;&lt;property id=&quot;20300&quot; value=&quot;Slide 1 - &amp;quot;Customer Service&amp;#x0D;&amp;#x0A;in Healthcare IT&amp;quot;&quot;/&gt;&lt;property id=&quot;20303&quot; value=&quot;-1&quot;/&gt;&lt;property id=&quot;20307&quot; value=&quot;256&quot;/&gt;&lt;property id=&quot;20309&quot; value=&quot;-1&quot;/&gt;&lt;/object&gt;&lt;object type=&quot;3&quot; unique_id=&quot;10006&quot;&gt;&lt;property id=&quot;20148&quot; value=&quot;5&quot;/&gt;&lt;property id=&quot;20300&quot; value=&quot;Slide 2 - &amp;quot;Unit 1: Learning Objectives&amp;quot;&quot;/&gt;&lt;property id=&quot;20303&quot; value=&quot;-1&quot;/&gt;&lt;property id=&quot;20307&quot; value=&quot;257&quot;/&gt;&lt;property id=&quot;20309&quot; value=&quot;-1&quot;/&gt;&lt;/object&gt;&lt;object type=&quot;3&quot; unique_id=&quot;10007&quot;&gt;&lt;property id=&quot;20148&quot; value=&quot;5&quot;/&gt;&lt;property id=&quot;20300&quot; value=&quot;Slide 3 - &amp;quot;What is Customer Service?&amp;quot;&quot;/&gt;&lt;property id=&quot;20303&quot; value=&quot;-1&quot;/&gt;&lt;property id=&quot;20307&quot; value=&quot;260&quot;/&gt;&lt;property id=&quot;20309&quot; value=&quot;-1&quot;/&gt;&lt;/object&gt;&lt;object type=&quot;3&quot; unique_id=&quot;10008&quot;&gt;&lt;property id=&quot;20148&quot; value=&quot;5&quot;/&gt;&lt;property id=&quot;20300&quot; value=&quot;Slide 4 - &amp;quot;Customer Service&amp;quot;&quot;/&gt;&lt;property id=&quot;20303&quot; value=&quot;-1&quot;/&gt;&lt;property id=&quot;20307&quot; value=&quot;261&quot;/&gt;&lt;property id=&quot;20309&quot; value=&quot;-1&quot;/&gt;&lt;/object&gt;&lt;object type=&quot;3&quot; unique_id=&quot;10009&quot;&gt;&lt;property id=&quot;20148&quot; value=&quot;5&quot;/&gt;&lt;property id=&quot;20300&quot; value=&quot;Slide 5 - &amp;quot;Elements of Customer Satisfaction&amp;quot;&quot;/&gt;&lt;property id=&quot;20303&quot; value=&quot;-1&quot;/&gt;&lt;property id=&quot;20307&quot; value=&quot;281&quot;/&gt;&lt;property id=&quot;20309&quot; value=&quot;-1&quot;/&gt;&lt;/object&gt;&lt;object type=&quot;3&quot; unique_id=&quot;10010&quot;&gt;&lt;property id=&quot;20148&quot; value=&quot;5&quot;/&gt;&lt;property id=&quot;20300&quot; value=&quot;Slide 6 - &amp;quot;Who are Healthcare IT Customers?&amp;quot;&quot;/&gt;&lt;property id=&quot;20303&quot; value=&quot;-1&quot;/&gt;&lt;property id=&quot;20307&quot; value=&quot;282&quot;/&gt;&lt;property id=&quot;20309&quot; value=&quot;-1&quot;/&gt;&lt;/object&gt;&lt;object type=&quot;3&quot; unique_id=&quot;10011&quot;&gt;&lt;property id=&quot;20148&quot; value=&quot;5&quot;/&gt;&lt;property id=&quot;20300&quot; value=&quot;Slide 7 - &amp;quot;Is Healthcare Information Technology (HIT) Unique?&amp;quot;&quot;/&gt;&lt;property id=&quot;20303&quot; value=&quot;-1&quot;/&gt;&lt;property id=&quot;20307&quot; value=&quot;286&quot;/&gt;&lt;property id=&quot;20309&quot; value=&quot;-1&quot;/&gt;&lt;/object&gt;&lt;object type=&quot;3&quot; unique_id=&quot;10012&quot;&gt;&lt;property id=&quot;20148&quot; value=&quot;5&quot;/&gt;&lt;property id=&quot;20300&quot; value=&quot;Slide 8 - &amp;quot;A Service Culture &amp;quot;&quot;/&gt;&lt;property id=&quot;20303&quot; value=&quot;-1&quot;/&gt;&lt;property id=&quot;20307&quot; value=&quot;293&quot;/&gt;&lt;property id=&quot;20309&quot; value=&quot;-1&quot;/&gt;&lt;/object&gt;&lt;object type=&quot;3&quot; unique_id=&quot;10013&quot;&gt;&lt;property id=&quot;20148&quot; value=&quot;5&quot;/&gt;&lt;property id=&quot;20300&quot; value=&quot;Slide 9 - &amp;quot;The Challenge&amp;quot;&quot;/&gt;&lt;property id=&quot;20303&quot; value=&quot;-1&quot;/&gt;&lt;property id=&quot;20307&quot; value=&quot;294&quot;/&gt;&lt;property id=&quot;20309&quot; value=&quot;-1&quot;/&gt;&lt;/object&gt;&lt;object type=&quot;3&quot; unique_id=&quot;10014&quot;&gt;&lt;property id=&quot;20148&quot; value=&quot;5&quot;/&gt;&lt;property id=&quot;20300&quot; value=&quot;Slide 10 - &amp;quot;Repercussions of Poor Customer Service&amp;quot;&quot;/&gt;&lt;property id=&quot;20303&quot; value=&quot;-1&quot;/&gt;&lt;property id=&quot;20307&quot; value=&quot;280&quot;/&gt;&lt;property id=&quot;20309&quot; value=&quot;-1&quot;/&gt;&lt;/object&gt;&lt;object type=&quot;3&quot; unique_id=&quot;10015&quot;&gt;&lt;property id=&quot;20148&quot; value=&quot;5&quot;/&gt;&lt;property id=&quot;20300&quot; value=&quot;Slide 11 - &amp;quot;What do Customers Want?&amp;quot;&quot;/&gt;&lt;property id=&quot;20303&quot; value=&quot;-1&quot;/&gt;&lt;property id=&quot;20307&quot; value=&quot;287&quot;/&gt;&lt;property id=&quot;20309&quot; value=&quot;-1&quot;/&gt;&lt;/object&gt;&lt;object type=&quot;3&quot; unique_id=&quot;10016&quot;&gt;&lt;property id=&quot;20148&quot; value=&quot;5&quot;/&gt;&lt;property id=&quot;20300&quot; value=&quot;Slide 12 - &amp;quot;What do Customers Want?&amp;quot;&quot;/&gt;&lt;property id=&quot;20303&quot; value=&quot;-1&quot;/&gt;&lt;property id=&quot;20307&quot; value=&quot;288&quot;/&gt;&lt;property id=&quot;20309&quot; value=&quot;-1&quot;/&gt;&lt;/object&gt;&lt;object type=&quot;3&quot; unique_id=&quot;10017&quot;&gt;&lt;property id=&quot;20148&quot; value=&quot;5&quot;/&gt;&lt;property id=&quot;20300&quot; value=&quot;Slide 13 - &amp;quot;What do Customers Want?&amp;quot;&quot;/&gt;&lt;property id=&quot;20303&quot; value=&quot;-1&quot;/&gt;&lt;property id=&quot;20307&quot; value=&quot;289&quot;/&gt;&lt;property id=&quot;20309&quot; value=&quot;-1&quot;/&gt;&lt;/object&gt;&lt;object type=&quot;3&quot; unique_id=&quot;10018&quot;&gt;&lt;property id=&quot;20148&quot; value=&quot;5&quot;/&gt;&lt;property id=&quot;20300&quot; value=&quot;Slide 14 - &amp;quot;What do Customers Want?&amp;quot;&quot;/&gt;&lt;property id=&quot;20303&quot; value=&quot;-1&quot;/&gt;&lt;property id=&quot;20307&quot; value=&quot;291&quot;/&gt;&lt;property id=&quot;20309&quot; value=&quot;-1&quot;/&gt;&lt;/object&gt;&lt;object type=&quot;3&quot; unique_id=&quot;10019&quot;&gt;&lt;property id=&quot;20148&quot; value=&quot;5&quot;/&gt;&lt;property id=&quot;20300&quot; value=&quot;Slide 15 - &amp;quot;What do Customers Want?&amp;quot;&quot;/&gt;&lt;property id=&quot;20303&quot; value=&quot;-1&quot;/&gt;&lt;property id=&quot;20307&quot; value=&quot;308&quot;/&gt;&lt;property id=&quot;20309&quot; value=&quot;-1&quot;/&gt;&lt;/object&gt;&lt;object type=&quot;3&quot; unique_id=&quot;10020&quot;&gt;&lt;property id=&quot;20148&quot; value=&quot;5&quot;/&gt;&lt;property id=&quot;20300&quot; value=&quot;Slide 16 - &amp;quot;EMR Customer Service&amp;quot;&quot;/&gt;&lt;property id=&quot;20303&quot; value=&quot;-1&quot;/&gt;&lt;property id=&quot;20307&quot; value=&quot;296&quot;/&gt;&lt;property id=&quot;20309&quot; value=&quot;-1&quot;/&gt;&lt;/object&gt;&lt;object type=&quot;3&quot; unique_id=&quot;10021&quot;&gt;&lt;property id=&quot;20148&quot; value=&quot;5&quot;/&gt;&lt;property id=&quot;20300&quot; value=&quot;Slide 17 - &amp;quot;Failure Components&amp;quot;&quot;/&gt;&lt;property id=&quot;20303&quot; value=&quot;-1&quot;/&gt;&lt;property id=&quot;20307&quot; value=&quot;299&quot;/&gt;&lt;property id=&quot;20309&quot; value=&quot;-1&quot;/&gt;&lt;/object&gt;&lt;object type=&quot;3&quot; unique_id=&quot;10022&quot;&gt;&lt;property id=&quot;20148&quot; value=&quot;5&quot;/&gt;&lt;property id=&quot;20300&quot; value=&quot;Slide 18 - &amp;quot;EMR Success by Component&amp;quot;&quot;/&gt;&lt;property id=&quot;20303&quot; value=&quot;-1&quot;/&gt;&lt;property id=&quot;20307&quot; value=&quot;298&quot;/&gt;&lt;property id=&quot;20309&quot; value=&quot;-1&quot;/&gt;&lt;/object&gt;&lt;object type=&quot;3&quot; unique_id=&quot;10023&quot;&gt;&lt;property id=&quot;20148&quot; value=&quot;5&quot;/&gt;&lt;property id=&quot;20300&quot; value=&quot;Slide 19 - &amp;quot;Successful Implementation &amp;quot;&quot;/&gt;&lt;property id=&quot;20303&quot; value=&quot;-1&quot;/&gt;&lt;property id=&quot;20307&quot; value=&quot;300&quot;/&gt;&lt;property id=&quot;20309&quot; value=&quot;-1&quot;/&gt;&lt;/object&gt;&lt;object type=&quot;3&quot; unique_id=&quot;10024&quot;&gt;&lt;property id=&quot;20148&quot; value=&quot;5&quot;/&gt;&lt;property id=&quot;20300&quot; value=&quot;Slide 20 - &amp;quot;Successful Implementation &amp;quot;&quot;/&gt;&lt;property id=&quot;20303&quot; value=&quot;-1&quot;/&gt;&lt;property id=&quot;20307&quot; value=&quot;301&quot;/&gt;&lt;property id=&quot;20309&quot; value=&quot;-1&quot;/&gt;&lt;/object&gt;&lt;object type=&quot;3&quot; unique_id=&quot;10025&quot;&gt;&lt;property id=&quot;20148&quot; value=&quot;5&quot;/&gt;&lt;property id=&quot;20300&quot; value=&quot;Slide 21 - &amp;quot;Successful Implementation &amp;quot;&quot;/&gt;&lt;property id=&quot;20303&quot; value=&quot;-1&quot;/&gt;&lt;property id=&quot;20307&quot; value=&quot;302&quot;/&gt;&lt;property id=&quot;20309&quot; value=&quot;-1&quot;/&gt;&lt;/object&gt;&lt;object type=&quot;3&quot; unique_id=&quot;10026&quot;&gt;&lt;property id=&quot;20148&quot; value=&quot;5&quot;/&gt;&lt;property id=&quot;20300&quot; value=&quot;Slide 22 - &amp;quot;Successful Implementation &amp;quot;&quot;/&gt;&lt;property id=&quot;20303&quot; value=&quot;-1&quot;/&gt;&lt;property id=&quot;20307&quot; value=&quot;303&quot;/&gt;&lt;property id=&quot;20309&quot; value=&quot;-1&quot;/&gt;&lt;/object&gt;&lt;object type=&quot;3&quot; unique_id=&quot;10027&quot;&gt;&lt;property id=&quot;20148&quot; value=&quot;5&quot;/&gt;&lt;property id=&quot;20300&quot; value=&quot;Slide 23 - &amp;quot;Unit 1 Summary&amp;quot;&quot;/&gt;&lt;property id=&quot;20303&quot; value=&quot;-1&quot;/&gt;&lt;property id=&quot;20307&quot; value=&quot;295&quot;/&gt;&lt;property id=&quot;20309&quot; value=&quot;-1&quot;/&gt;&lt;/object&gt;&lt;/object&gt;&lt;object type=&quot;10&quot; unique_id=&quot;10054&quot;&gt;&lt;object type=&quot;11&quot; unique_id=&quot;10055&quot;&gt;&lt;property id=&quot;20180&quot; value=&quot;1&quot;/&gt;&lt;property id=&quot;20181&quot; value=&quot;1&quot;/&gt;&lt;property id=&quot;20182&quot; value=&quot;0&quot;/&gt;&lt;property id=&quot;20183&quot; value=&quot;1&quot;/&gt;&lt;/object&gt;&lt;object type=&quot;12&quot; unique_id=&quot;10056&quot;&gt;&lt;/object&gt;&lt;/object&gt;&lt;/object&gt;&lt;/database&gt;"/>
  <p:tag name="MMPROD_THEME_BG_IMAGE"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MxMzEzMSIvPg0KCQk8dWljb2xvciBuYW1lPSJnbG93IiB2YWx1ZT0iMHgwMDAwMDAiLz4NCgkJPHVpY29sb3IgbmFtZT0idGV4dCIgdmFsdWU9IjB4RkZGRkZGIi8+DQoJCTx1aWNvbG9yIG5hbWU9ImxpZ2h0IiB2YWx1ZT0iMHg0ODQ4NDgiLz4NCgkJPHVpY29sb3IgbmFtZT0ic2hhZG93IiB2YWx1ZT0iMHgwMDAwMDAiLz4NCgkJPHVpY29sb3IgbmFtZT0iYmFja2dyb3VuZCIgdmFsdWU9IjB4QzBDMEMw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dHJ1ZSIvPg0KCQk8dWlzaG93IG5hbWU9InByZXNlbnRlcmJpbyIgdmFsdWU9ImZhbHNlIi8+DQoJCTx1aXNob3cgbmFtZT0iY29tcGFueWxvZ28iIHZhbHVlPSJmYWxzZSIvPg0KCQk8dWlzaG93IG5hbWU9InNpZGViYXIiIHZhbHVlPSJ0cnVlIi8+DQoJCTx1aXNob3cgbmFtZT0ib3V0bGluZSIgdmFsdWU9InRydWUiLz4NCgkJPHVpc2hvdyBuYW1lPSJ0aHVtYm5haWwiIHZhbHVlPSJ0cnVlIi8+DQoJCTx1aXNob3cgbmFtZT0ibm90ZXMiIHZhbHVlPSJ0cnVlIi8+DQoJCTx1aXNob3cgbmFtZT0ic2VhcmNoIiB2YWx1ZT0idHJ1ZSIvPg0KCQk8dWlzaG93IG5hbWU9InF1aXoiIHZhbHVlPSJmYWxz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JVQUJfTG9nby5wbmc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8L2NvbmZpZ3VyYXRpb24+DQo="/>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9.wav"/>
  <p:tag name="PPSNARRATION" val="9,1024322868,C:\Users\aviator's wife\Desktop\Aug3UPLOAD FILE\Aug3rd Corrections\component16\comp16_unit1\comp16_unit1_lecture1_pptx\Media.ppcx"/>
</p:tagLst>
</file>

<file path=ppt/tags/tag11.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10.wav"/>
  <p:tag name="PPSNARRATION" val="10,1024322868,C:\Users\aviator's wife\Desktop\Aug3UPLOAD FILE\Aug3rd Corrections\component16\comp16_unit1\comp16_unit1_lecture1_pptx\Media.ppcx"/>
</p:tagLst>
</file>

<file path=ppt/tags/tag12.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11.wav"/>
  <p:tag name="PPSNARRATION" val="11,1024322868,C:\Users\aviator's wife\Desktop\Aug3UPLOAD FILE\Aug3rd Corrections\component16\comp16_unit1\comp16_unit1_lecture1_pptx\Media.ppcx"/>
</p:tagLst>
</file>

<file path=ppt/tags/tag13.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12.wav"/>
  <p:tag name="PPSNARRATION" val="12,1024322868,C:\Users\aviator's wife\Desktop\Aug3UPLOAD FILE\Aug3rd Corrections\component16\comp16_unit1\comp16_unit1_lecture1_pptx\Media.ppcx"/>
</p:tagLst>
</file>

<file path=ppt/tags/tag14.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13.wav"/>
  <p:tag name="PPSNARRATION" val="13,1024322868,C:\Users\aviator's wife\Desktop\Aug3UPLOAD FILE\Aug3rd Corrections\component16\comp16_unit1\comp16_unit1_lecture1_pptx\Media.ppcx"/>
</p:tagLst>
</file>

<file path=ppt/tags/tag15.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14.wav"/>
  <p:tag name="PPSNARRATION" val="14,1024322868,C:\Users\aviator's wife\Desktop\Aug3UPLOAD FILE\Aug3rd Corrections\component16\comp16_unit1\comp16_unit1_lecture1_pptx\Media.ppcx"/>
</p:tagLst>
</file>

<file path=ppt/tags/tag16.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15.wav"/>
  <p:tag name="PPSNARRATION" val="15,1024322868,C:\Users\aviator's wife\Desktop\Aug3UPLOAD FILE\Aug3rd Corrections\component16\comp16_unit1\comp16_unit1_lecture1_pptx\Media.ppcx"/>
</p:tagLst>
</file>

<file path=ppt/tags/tag17.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16.wav"/>
  <p:tag name="PPSNARRATION" val="16,1024322868,C:\Users\aviator's wife\Desktop\Aug3UPLOAD FILE\Aug3rd Corrections\component16\comp16_unit1\comp16_unit1_lecture1_pptx\Media.ppcx"/>
</p:tagLst>
</file>

<file path=ppt/tags/tag18.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17.wav"/>
  <p:tag name="PPSNARRATION" val="17,1024322868,C:\Users\aviator's wife\Desktop\Aug3UPLOAD FILE\Aug3rd Corrections\component16\comp16_unit1\comp16_unit1_lecture1_pptx\Media.ppcx"/>
</p:tagLst>
</file>

<file path=ppt/tags/tag19.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18.wav"/>
  <p:tag name="PPSNARRATION" val="18,1024322868,C:\Users\aviator's wife\Desktop\Aug3UPLOAD FILE\Aug3rd Corrections\component16\comp16_unit1\comp16_unit1_lecture1_pptx\Media.ppcx"/>
</p:tagLst>
</file>

<file path=ppt/tags/tag2.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1.wav"/>
  <p:tag name="PPSNARRATION" val="1,1024322868,C:\Users\aviator's wife\Desktop\Aug3UPLOAD FILE\Aug3rd Corrections\component16\comp16_unit1\comp16_unit1_lecture1_pptx\Media.ppcx"/>
</p:tagLst>
</file>

<file path=ppt/tags/tag20.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19.wav"/>
  <p:tag name="PPSNARRATION" val="19,1024322868,C:\Users\aviator's wife\Desktop\Aug3UPLOAD FILE\Aug3rd Corrections\component16\comp16_unit1\comp16_unit1_lecture1_pptx\Media.ppcx"/>
</p:tagLst>
</file>

<file path=ppt/tags/tag21.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20.wav"/>
  <p:tag name="PPSNARRATION" val="20,1024322868,C:\Users\aviator's wife\Desktop\Aug3UPLOAD FILE\Aug3rd Corrections\component16\comp16_unit1\comp16_unit1_lecture1_pptx\Media.ppcx"/>
</p:tagLst>
</file>

<file path=ppt/tags/tag22.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21.wav"/>
  <p:tag name="PPSNARRATION" val="21,1024322868,C:\Users\aviator's wife\Desktop\Aug3UPLOAD FILE\Aug3rd Corrections\component16\comp16_unit1\comp16_unit1_lecture1_pptx\Media.ppcx"/>
</p:tagLst>
</file>

<file path=ppt/tags/tag23.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22.wav"/>
  <p:tag name="PPSNARRATION" val="22,1024322868,C:\Users\aviator's wife\Desktop\Aug3UPLOAD FILE\Aug3rd Corrections\component16\comp16_unit1\comp16_unit1_lecture1_pptx\Media.ppcx"/>
</p:tagLst>
</file>

<file path=ppt/tags/tag24.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23.wav"/>
  <p:tag name="PPSNARRATION" val="23,1024322868,C:\Users\aviator's wife\Desktop\Aug3UPLOAD FILE\Aug3rd Corrections\component16\comp16_unit1\comp16_unit1_lecture1_pptx\Media.ppcx"/>
</p:tagLst>
</file>

<file path=ppt/tags/tag3.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2.wav"/>
  <p:tag name="PPSNARRATION" val="2,1024322868,C:\Users\aviator's wife\Desktop\Aug3UPLOAD FILE\Aug3rd Corrections\component16\comp16_unit1\comp16_unit1_lecture1_pptx\Media.ppcx"/>
</p:tagLst>
</file>

<file path=ppt/tags/tag4.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3.wav"/>
  <p:tag name="PPSNARRATION" val="3,1024322868,C:\Users\aviator's wife\Desktop\Aug3UPLOAD FILE\Aug3rd Corrections\component16\comp16_unit1\comp16_unit1_lecture1_pptx\Media.ppcx"/>
</p:tagLst>
</file>

<file path=ppt/tags/tag5.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4.wav"/>
  <p:tag name="PPSNARRATION" val="4,1024322868,C:\Users\aviator's wife\Desktop\Aug3UPLOAD FILE\Aug3rd Corrections\component16\comp16_unit1\comp16_unit1_lecture1_pptx\Media.ppcx"/>
</p:tagLst>
</file>

<file path=ppt/tags/tag6.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5.wav"/>
  <p:tag name="PPSNARRATION" val="5,1024322868,C:\Users\aviator's wife\Desktop\Aug3UPLOAD FILE\Aug3rd Corrections\component16\comp16_unit1\comp16_unit1_lecture1_pptx\Media.ppcx"/>
</p:tagLst>
</file>

<file path=ppt/tags/tag7.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6.wav"/>
  <p:tag name="PPSNARRATION" val="6,1024322868,C:\Users\aviator's wife\Desktop\Aug3UPLOAD FILE\Aug3rd Corrections\component16\comp16_unit1\comp16_unit1_lecture1_pptx\Media.ppcx"/>
</p:tagLst>
</file>

<file path=ppt/tags/tag8.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7.wav"/>
  <p:tag name="PPSNARRATION" val="7,1024322868,C:\Users\aviator's wife\Desktop\Aug3UPLOAD FILE\Aug3rd Corrections\component16\comp16_unit1\comp16_unit1_lecture1_pptx\Media.ppcx"/>
</p:tagLst>
</file>

<file path=ppt/tags/tag9.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Unit_01\pptsld8.wav"/>
  <p:tag name="PPSNARRATION" val="8,1024322868,C:\Users\aviator's wife\Desktop\Aug3UPLOAD FILE\Aug3rd Corrections\component16\comp16_unit1\comp16_unit1_lecture1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1253</TotalTime>
  <Words>2611</Words>
  <Application>Microsoft Office PowerPoint</Application>
  <PresentationFormat>On-screen Show (4:3)</PresentationFormat>
  <Paragraphs>361</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 Design</vt:lpstr>
      <vt:lpstr>Customer Service in Healthcare IT</vt:lpstr>
      <vt:lpstr>Unit 1: Learning Objectives</vt:lpstr>
      <vt:lpstr>What is Customer Service?</vt:lpstr>
      <vt:lpstr>Customer Service</vt:lpstr>
      <vt:lpstr>Elements of Customer Satisfaction</vt:lpstr>
      <vt:lpstr>Who are Healthcare IT Customers?</vt:lpstr>
      <vt:lpstr>Is Healthcare Information Technology (HIT) Unique?</vt:lpstr>
      <vt:lpstr>A Service Culture </vt:lpstr>
      <vt:lpstr>The Challenge</vt:lpstr>
      <vt:lpstr>Repercussions of Poor Customer Service</vt:lpstr>
      <vt:lpstr>What do Customers Want?</vt:lpstr>
      <vt:lpstr>What do Customers Want?</vt:lpstr>
      <vt:lpstr>What do Customers Want?</vt:lpstr>
      <vt:lpstr>What do Customers Want?</vt:lpstr>
      <vt:lpstr>What do Customers Want?</vt:lpstr>
      <vt:lpstr>EMR Customer Service</vt:lpstr>
      <vt:lpstr>Failure Components</vt:lpstr>
      <vt:lpstr>EMR Success by Component</vt:lpstr>
      <vt:lpstr>Successful Implementation </vt:lpstr>
      <vt:lpstr>Successful Implementation </vt:lpstr>
      <vt:lpstr>Successful Implementation </vt:lpstr>
      <vt:lpstr>Successful Implementation </vt:lpstr>
      <vt:lpstr>Unit 1 Summary</vt:lpstr>
    </vt:vector>
  </TitlesOfParts>
  <Company>UAB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TITLE</dc:title>
  <dc:creator>HSADEPT</dc:creator>
  <cp:lastModifiedBy>Lorrinda Khan</cp:lastModifiedBy>
  <cp:revision>197</cp:revision>
  <dcterms:created xsi:type="dcterms:W3CDTF">2010-06-24T13:31:12Z</dcterms:created>
  <dcterms:modified xsi:type="dcterms:W3CDTF">2010-08-03T04:00:17Z</dcterms:modified>
</cp:coreProperties>
</file>