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notesSlides/notesSlide14.xml" ContentType="application/vnd.openxmlformats-officedocument.presentationml.notesSlide+xml"/>
  <Override PartName="/ppt/tags/tag18.xml" ContentType="application/vnd.openxmlformats-officedocument.presentationml.tags+xml"/>
  <Override PartName="/ppt/notesSlides/notesSlide9.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notesSlides/notesSlide13.xml" ContentType="application/vnd.openxmlformats-officedocument.presentationml.notesSlide+xml"/>
  <Override PartName="/ppt/tags/tag17.xml" ContentType="application/vnd.openxmlformats-officedocument.presentationml.tag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tags/tag15.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custDataLst>
    <p:tags r:id="rId19"/>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6" d="100"/>
          <a:sy n="126" d="100"/>
        </p:scale>
        <p:origin x="-119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A1008B-A173-4A17-857B-5ED2333526ED}"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894CFFED-9485-483D-B078-4359600C38AC}">
      <dgm:prSet phldrT="[Text]" custT="1"/>
      <dgm:spPr>
        <a:solidFill>
          <a:schemeClr val="tx1"/>
        </a:solidFill>
      </dgm:spPr>
      <dgm:t>
        <a:bodyPr/>
        <a:lstStyle/>
        <a:p>
          <a:r>
            <a:rPr lang="en-US" sz="4400" dirty="0" smtClean="0"/>
            <a:t>Health care should be:</a:t>
          </a:r>
          <a:endParaRPr lang="en-US" sz="4400" dirty="0"/>
        </a:p>
      </dgm:t>
    </dgm:pt>
    <dgm:pt modelId="{B648AC62-B299-4B78-9305-6A185E384077}" type="parTrans" cxnId="{3C7A64EC-07D3-4DB5-B75D-FA8B3A2DD4A3}">
      <dgm:prSet/>
      <dgm:spPr/>
      <dgm:t>
        <a:bodyPr/>
        <a:lstStyle/>
        <a:p>
          <a:endParaRPr lang="en-US"/>
        </a:p>
      </dgm:t>
    </dgm:pt>
    <dgm:pt modelId="{0A9B3667-6B48-4120-AE6E-65579969D702}" type="sibTrans" cxnId="{3C7A64EC-07D3-4DB5-B75D-FA8B3A2DD4A3}">
      <dgm:prSet/>
      <dgm:spPr/>
      <dgm:t>
        <a:bodyPr/>
        <a:lstStyle/>
        <a:p>
          <a:endParaRPr lang="en-US"/>
        </a:p>
      </dgm:t>
    </dgm:pt>
    <dgm:pt modelId="{2BC51CA2-D780-495A-B4D5-3894474CA989}">
      <dgm:prSet phldrT="[Text]"/>
      <dgm:spPr>
        <a:solidFill>
          <a:schemeClr val="tx2">
            <a:lumMod val="40000"/>
            <a:lumOff val="60000"/>
            <a:alpha val="90000"/>
          </a:schemeClr>
        </a:solidFill>
      </dgm:spPr>
      <dgm:t>
        <a:bodyPr/>
        <a:lstStyle/>
        <a:p>
          <a:r>
            <a:rPr lang="en-US" dirty="0" smtClean="0"/>
            <a:t>Safe</a:t>
          </a:r>
          <a:endParaRPr lang="en-US" dirty="0"/>
        </a:p>
      </dgm:t>
    </dgm:pt>
    <dgm:pt modelId="{3526A887-6BE4-4698-BEEA-4388DF2A24F0}" type="parTrans" cxnId="{8FD1ABD6-0387-4472-9421-2889B3872BEA}">
      <dgm:prSet/>
      <dgm:spPr/>
      <dgm:t>
        <a:bodyPr/>
        <a:lstStyle/>
        <a:p>
          <a:endParaRPr lang="en-US"/>
        </a:p>
      </dgm:t>
    </dgm:pt>
    <dgm:pt modelId="{513AAD31-F292-4582-A4F0-295ACBAA28D6}" type="sibTrans" cxnId="{8FD1ABD6-0387-4472-9421-2889B3872BEA}">
      <dgm:prSet/>
      <dgm:spPr/>
      <dgm:t>
        <a:bodyPr/>
        <a:lstStyle/>
        <a:p>
          <a:endParaRPr lang="en-US"/>
        </a:p>
      </dgm:t>
    </dgm:pt>
    <dgm:pt modelId="{FD800F31-DE43-49B9-BE37-0B464A769B7F}">
      <dgm:prSet phldrT="[Text]"/>
      <dgm:spPr>
        <a:solidFill>
          <a:schemeClr val="tx2">
            <a:lumMod val="40000"/>
            <a:lumOff val="60000"/>
            <a:alpha val="90000"/>
          </a:schemeClr>
        </a:solidFill>
      </dgm:spPr>
      <dgm:t>
        <a:bodyPr/>
        <a:lstStyle/>
        <a:p>
          <a:r>
            <a:rPr lang="en-US" dirty="0" smtClean="0"/>
            <a:t>Patient-centered</a:t>
          </a:r>
          <a:endParaRPr lang="en-US" dirty="0"/>
        </a:p>
      </dgm:t>
    </dgm:pt>
    <dgm:pt modelId="{59F9371F-72EA-4F18-9868-27D93824DEC5}" type="parTrans" cxnId="{BC8BAA13-0FD4-4380-A4F1-08424433853D}">
      <dgm:prSet/>
      <dgm:spPr/>
      <dgm:t>
        <a:bodyPr/>
        <a:lstStyle/>
        <a:p>
          <a:endParaRPr lang="en-US"/>
        </a:p>
      </dgm:t>
    </dgm:pt>
    <dgm:pt modelId="{9C5337D5-6CE6-45F9-B812-240C3EC687FC}" type="sibTrans" cxnId="{BC8BAA13-0FD4-4380-A4F1-08424433853D}">
      <dgm:prSet/>
      <dgm:spPr/>
      <dgm:t>
        <a:bodyPr/>
        <a:lstStyle/>
        <a:p>
          <a:endParaRPr lang="en-US"/>
        </a:p>
      </dgm:t>
    </dgm:pt>
    <dgm:pt modelId="{A5F81323-00C9-4450-B8DC-1FECFEF8B757}">
      <dgm:prSet phldrT="[Text]"/>
      <dgm:spPr>
        <a:solidFill>
          <a:schemeClr val="tx2">
            <a:lumMod val="40000"/>
            <a:lumOff val="60000"/>
            <a:alpha val="90000"/>
          </a:schemeClr>
        </a:solidFill>
      </dgm:spPr>
      <dgm:t>
        <a:bodyPr/>
        <a:lstStyle/>
        <a:p>
          <a:r>
            <a:rPr lang="en-US" dirty="0" smtClean="0"/>
            <a:t>Effective</a:t>
          </a:r>
          <a:endParaRPr lang="en-US" dirty="0"/>
        </a:p>
      </dgm:t>
    </dgm:pt>
    <dgm:pt modelId="{F80AB1B5-5A86-483C-AFEF-941A9A2AFB65}" type="parTrans" cxnId="{4DFF84B1-6DEF-4121-A0F5-E4BADD3C3A75}">
      <dgm:prSet/>
      <dgm:spPr/>
      <dgm:t>
        <a:bodyPr/>
        <a:lstStyle/>
        <a:p>
          <a:endParaRPr lang="en-US"/>
        </a:p>
      </dgm:t>
    </dgm:pt>
    <dgm:pt modelId="{6DD9F6F9-A977-4286-A5C6-37C3F6684891}" type="sibTrans" cxnId="{4DFF84B1-6DEF-4121-A0F5-E4BADD3C3A75}">
      <dgm:prSet/>
      <dgm:spPr/>
      <dgm:t>
        <a:bodyPr/>
        <a:lstStyle/>
        <a:p>
          <a:endParaRPr lang="en-US"/>
        </a:p>
      </dgm:t>
    </dgm:pt>
    <dgm:pt modelId="{9F4D9E0E-E4FB-44B0-BBED-754BF2C8A1CB}">
      <dgm:prSet phldrT="[Text]"/>
      <dgm:spPr>
        <a:solidFill>
          <a:schemeClr val="tx2">
            <a:lumMod val="40000"/>
            <a:lumOff val="60000"/>
            <a:alpha val="90000"/>
          </a:schemeClr>
        </a:solidFill>
      </dgm:spPr>
      <dgm:t>
        <a:bodyPr/>
        <a:lstStyle/>
        <a:p>
          <a:r>
            <a:rPr lang="en-US" dirty="0" smtClean="0"/>
            <a:t>Timely</a:t>
          </a:r>
          <a:endParaRPr lang="en-US" dirty="0"/>
        </a:p>
      </dgm:t>
    </dgm:pt>
    <dgm:pt modelId="{28D989BD-A587-4BE2-8131-ABCB1031806C}" type="parTrans" cxnId="{74A6CA04-91E2-4FDD-87B1-B4B5BA70D50B}">
      <dgm:prSet/>
      <dgm:spPr/>
      <dgm:t>
        <a:bodyPr/>
        <a:lstStyle/>
        <a:p>
          <a:endParaRPr lang="en-US"/>
        </a:p>
      </dgm:t>
    </dgm:pt>
    <dgm:pt modelId="{230BE3F2-7595-4436-8115-AC7020C5DEE9}" type="sibTrans" cxnId="{74A6CA04-91E2-4FDD-87B1-B4B5BA70D50B}">
      <dgm:prSet/>
      <dgm:spPr/>
      <dgm:t>
        <a:bodyPr/>
        <a:lstStyle/>
        <a:p>
          <a:endParaRPr lang="en-US"/>
        </a:p>
      </dgm:t>
    </dgm:pt>
    <dgm:pt modelId="{3951E783-7198-42BF-BBCE-894A451FB097}">
      <dgm:prSet phldrT="[Text]"/>
      <dgm:spPr>
        <a:solidFill>
          <a:schemeClr val="tx2">
            <a:lumMod val="40000"/>
            <a:lumOff val="60000"/>
            <a:alpha val="90000"/>
          </a:schemeClr>
        </a:solidFill>
      </dgm:spPr>
      <dgm:t>
        <a:bodyPr/>
        <a:lstStyle/>
        <a:p>
          <a:r>
            <a:rPr lang="en-US" dirty="0" smtClean="0"/>
            <a:t>Efficient</a:t>
          </a:r>
          <a:endParaRPr lang="en-US" dirty="0"/>
        </a:p>
      </dgm:t>
    </dgm:pt>
    <dgm:pt modelId="{6F57EB53-A83A-4CB8-BC74-2CF899CD6F55}" type="parTrans" cxnId="{5D9775C7-EBCB-4B6F-8438-A5EA88A5835C}">
      <dgm:prSet/>
      <dgm:spPr/>
      <dgm:t>
        <a:bodyPr/>
        <a:lstStyle/>
        <a:p>
          <a:endParaRPr lang="en-US"/>
        </a:p>
      </dgm:t>
    </dgm:pt>
    <dgm:pt modelId="{674162E0-9F78-46D1-9167-819E699B5883}" type="sibTrans" cxnId="{5D9775C7-EBCB-4B6F-8438-A5EA88A5835C}">
      <dgm:prSet/>
      <dgm:spPr/>
      <dgm:t>
        <a:bodyPr/>
        <a:lstStyle/>
        <a:p>
          <a:endParaRPr lang="en-US"/>
        </a:p>
      </dgm:t>
    </dgm:pt>
    <dgm:pt modelId="{F4105D05-F1ED-4FC1-898B-1A73B068852D}">
      <dgm:prSet phldrT="[Text]"/>
      <dgm:spPr>
        <a:solidFill>
          <a:schemeClr val="tx2">
            <a:lumMod val="40000"/>
            <a:lumOff val="60000"/>
            <a:alpha val="90000"/>
          </a:schemeClr>
        </a:solidFill>
      </dgm:spPr>
      <dgm:t>
        <a:bodyPr/>
        <a:lstStyle/>
        <a:p>
          <a:r>
            <a:rPr lang="en-US" dirty="0" smtClean="0"/>
            <a:t>Equitable</a:t>
          </a:r>
          <a:endParaRPr lang="en-US" dirty="0"/>
        </a:p>
      </dgm:t>
    </dgm:pt>
    <dgm:pt modelId="{73D815FD-BF59-4258-BE55-776E0206424A}" type="parTrans" cxnId="{4E20B0D9-DFE7-4151-B701-64A256D8C966}">
      <dgm:prSet/>
      <dgm:spPr/>
      <dgm:t>
        <a:bodyPr/>
        <a:lstStyle/>
        <a:p>
          <a:endParaRPr lang="en-US"/>
        </a:p>
      </dgm:t>
    </dgm:pt>
    <dgm:pt modelId="{352B10F3-A9D5-4CD2-BB7E-57FDEF6756BE}" type="sibTrans" cxnId="{4E20B0D9-DFE7-4151-B701-64A256D8C966}">
      <dgm:prSet/>
      <dgm:spPr/>
      <dgm:t>
        <a:bodyPr/>
        <a:lstStyle/>
        <a:p>
          <a:endParaRPr lang="en-US"/>
        </a:p>
      </dgm:t>
    </dgm:pt>
    <dgm:pt modelId="{BD1ED5A5-C138-41F1-AD0C-59ADD22BAFD3}" type="pres">
      <dgm:prSet presAssocID="{E3A1008B-A173-4A17-857B-5ED2333526ED}" presName="Name0" presStyleCnt="0">
        <dgm:presLayoutVars>
          <dgm:dir/>
          <dgm:animLvl val="lvl"/>
          <dgm:resizeHandles/>
        </dgm:presLayoutVars>
      </dgm:prSet>
      <dgm:spPr/>
      <dgm:t>
        <a:bodyPr/>
        <a:lstStyle/>
        <a:p>
          <a:endParaRPr lang="en-US"/>
        </a:p>
      </dgm:t>
    </dgm:pt>
    <dgm:pt modelId="{75CE35AD-B137-4626-8D7E-4EEB8C600336}" type="pres">
      <dgm:prSet presAssocID="{894CFFED-9485-483D-B078-4359600C38AC}" presName="linNode" presStyleCnt="0"/>
      <dgm:spPr/>
    </dgm:pt>
    <dgm:pt modelId="{30BA9361-C2DE-4D92-B30E-308D8CC16EA5}" type="pres">
      <dgm:prSet presAssocID="{894CFFED-9485-483D-B078-4359600C38AC}" presName="parentShp" presStyleLbl="node1" presStyleIdx="0" presStyleCnt="1" custScaleY="33333">
        <dgm:presLayoutVars>
          <dgm:bulletEnabled val="1"/>
        </dgm:presLayoutVars>
      </dgm:prSet>
      <dgm:spPr/>
      <dgm:t>
        <a:bodyPr/>
        <a:lstStyle/>
        <a:p>
          <a:endParaRPr lang="en-US"/>
        </a:p>
      </dgm:t>
    </dgm:pt>
    <dgm:pt modelId="{BA8D84FE-EECD-44D5-A54F-AE39C3D2645D}" type="pres">
      <dgm:prSet presAssocID="{894CFFED-9485-483D-B078-4359600C38AC}" presName="childShp" presStyleLbl="bgAccFollowNode1" presStyleIdx="0" presStyleCnt="1">
        <dgm:presLayoutVars>
          <dgm:bulletEnabled val="1"/>
        </dgm:presLayoutVars>
      </dgm:prSet>
      <dgm:spPr/>
      <dgm:t>
        <a:bodyPr/>
        <a:lstStyle/>
        <a:p>
          <a:endParaRPr lang="en-US"/>
        </a:p>
      </dgm:t>
    </dgm:pt>
  </dgm:ptLst>
  <dgm:cxnLst>
    <dgm:cxn modelId="{7CAC8C42-56AE-4C70-ABDE-8AE35B88C017}" type="presOf" srcId="{FD800F31-DE43-49B9-BE37-0B464A769B7F}" destId="{BA8D84FE-EECD-44D5-A54F-AE39C3D2645D}" srcOrd="0" destOrd="2" presId="urn:microsoft.com/office/officeart/2005/8/layout/vList6"/>
    <dgm:cxn modelId="{BC8BAA13-0FD4-4380-A4F1-08424433853D}" srcId="{894CFFED-9485-483D-B078-4359600C38AC}" destId="{FD800F31-DE43-49B9-BE37-0B464A769B7F}" srcOrd="2" destOrd="0" parTransId="{59F9371F-72EA-4F18-9868-27D93824DEC5}" sibTransId="{9C5337D5-6CE6-45F9-B812-240C3EC687FC}"/>
    <dgm:cxn modelId="{4DFF84B1-6DEF-4121-A0F5-E4BADD3C3A75}" srcId="{894CFFED-9485-483D-B078-4359600C38AC}" destId="{A5F81323-00C9-4450-B8DC-1FECFEF8B757}" srcOrd="1" destOrd="0" parTransId="{F80AB1B5-5A86-483C-AFEF-941A9A2AFB65}" sibTransId="{6DD9F6F9-A977-4286-A5C6-37C3F6684891}"/>
    <dgm:cxn modelId="{5D9775C7-EBCB-4B6F-8438-A5EA88A5835C}" srcId="{894CFFED-9485-483D-B078-4359600C38AC}" destId="{3951E783-7198-42BF-BBCE-894A451FB097}" srcOrd="4" destOrd="0" parTransId="{6F57EB53-A83A-4CB8-BC74-2CF899CD6F55}" sibTransId="{674162E0-9F78-46D1-9167-819E699B5883}"/>
    <dgm:cxn modelId="{C646C4F9-AE76-4985-9212-4FA9154C5BA4}" type="presOf" srcId="{E3A1008B-A173-4A17-857B-5ED2333526ED}" destId="{BD1ED5A5-C138-41F1-AD0C-59ADD22BAFD3}" srcOrd="0" destOrd="0" presId="urn:microsoft.com/office/officeart/2005/8/layout/vList6"/>
    <dgm:cxn modelId="{8FD1ABD6-0387-4472-9421-2889B3872BEA}" srcId="{894CFFED-9485-483D-B078-4359600C38AC}" destId="{2BC51CA2-D780-495A-B4D5-3894474CA989}" srcOrd="0" destOrd="0" parTransId="{3526A887-6BE4-4698-BEEA-4388DF2A24F0}" sibTransId="{513AAD31-F292-4582-A4F0-295ACBAA28D6}"/>
    <dgm:cxn modelId="{3C7A64EC-07D3-4DB5-B75D-FA8B3A2DD4A3}" srcId="{E3A1008B-A173-4A17-857B-5ED2333526ED}" destId="{894CFFED-9485-483D-B078-4359600C38AC}" srcOrd="0" destOrd="0" parTransId="{B648AC62-B299-4B78-9305-6A185E384077}" sibTransId="{0A9B3667-6B48-4120-AE6E-65579969D702}"/>
    <dgm:cxn modelId="{9BC9614A-43A4-4709-8E91-4E1B1747AA72}" type="presOf" srcId="{894CFFED-9485-483D-B078-4359600C38AC}" destId="{30BA9361-C2DE-4D92-B30E-308D8CC16EA5}" srcOrd="0" destOrd="0" presId="urn:microsoft.com/office/officeart/2005/8/layout/vList6"/>
    <dgm:cxn modelId="{4E20B0D9-DFE7-4151-B701-64A256D8C966}" srcId="{894CFFED-9485-483D-B078-4359600C38AC}" destId="{F4105D05-F1ED-4FC1-898B-1A73B068852D}" srcOrd="5" destOrd="0" parTransId="{73D815FD-BF59-4258-BE55-776E0206424A}" sibTransId="{352B10F3-A9D5-4CD2-BB7E-57FDEF6756BE}"/>
    <dgm:cxn modelId="{94DE3334-E056-4405-B1E5-24932DFDF6E3}" type="presOf" srcId="{3951E783-7198-42BF-BBCE-894A451FB097}" destId="{BA8D84FE-EECD-44D5-A54F-AE39C3D2645D}" srcOrd="0" destOrd="4" presId="urn:microsoft.com/office/officeart/2005/8/layout/vList6"/>
    <dgm:cxn modelId="{74A6CA04-91E2-4FDD-87B1-B4B5BA70D50B}" srcId="{894CFFED-9485-483D-B078-4359600C38AC}" destId="{9F4D9E0E-E4FB-44B0-BBED-754BF2C8A1CB}" srcOrd="3" destOrd="0" parTransId="{28D989BD-A587-4BE2-8131-ABCB1031806C}" sibTransId="{230BE3F2-7595-4436-8115-AC7020C5DEE9}"/>
    <dgm:cxn modelId="{B86EDC00-1291-438D-BB1D-06E4CBC72AE0}" type="presOf" srcId="{A5F81323-00C9-4450-B8DC-1FECFEF8B757}" destId="{BA8D84FE-EECD-44D5-A54F-AE39C3D2645D}" srcOrd="0" destOrd="1" presId="urn:microsoft.com/office/officeart/2005/8/layout/vList6"/>
    <dgm:cxn modelId="{1007DBE1-FFEB-4384-9597-FC299F917711}" type="presOf" srcId="{9F4D9E0E-E4FB-44B0-BBED-754BF2C8A1CB}" destId="{BA8D84FE-EECD-44D5-A54F-AE39C3D2645D}" srcOrd="0" destOrd="3" presId="urn:microsoft.com/office/officeart/2005/8/layout/vList6"/>
    <dgm:cxn modelId="{32A18E28-FA4B-4D28-935B-7FB9FEE8B253}" type="presOf" srcId="{2BC51CA2-D780-495A-B4D5-3894474CA989}" destId="{BA8D84FE-EECD-44D5-A54F-AE39C3D2645D}" srcOrd="0" destOrd="0" presId="urn:microsoft.com/office/officeart/2005/8/layout/vList6"/>
    <dgm:cxn modelId="{E560281F-62FB-4D35-8C7E-393B894DB2D6}" type="presOf" srcId="{F4105D05-F1ED-4FC1-898B-1A73B068852D}" destId="{BA8D84FE-EECD-44D5-A54F-AE39C3D2645D}" srcOrd="0" destOrd="5" presId="urn:microsoft.com/office/officeart/2005/8/layout/vList6"/>
    <dgm:cxn modelId="{C9DB8F10-173D-4271-BAE5-23EED1B444EA}" type="presParOf" srcId="{BD1ED5A5-C138-41F1-AD0C-59ADD22BAFD3}" destId="{75CE35AD-B137-4626-8D7E-4EEB8C600336}" srcOrd="0" destOrd="0" presId="urn:microsoft.com/office/officeart/2005/8/layout/vList6"/>
    <dgm:cxn modelId="{830F53C9-51F2-48F0-BA9D-823ACD28521F}" type="presParOf" srcId="{75CE35AD-B137-4626-8D7E-4EEB8C600336}" destId="{30BA9361-C2DE-4D92-B30E-308D8CC16EA5}" srcOrd="0" destOrd="0" presId="urn:microsoft.com/office/officeart/2005/8/layout/vList6"/>
    <dgm:cxn modelId="{C9CD3157-26BD-4BF9-B4E2-F98B9E4AD328}" type="presParOf" srcId="{75CE35AD-B137-4626-8D7E-4EEB8C600336}" destId="{BA8D84FE-EECD-44D5-A54F-AE39C3D2645D}" srcOrd="1" destOrd="0" presId="urn:microsoft.com/office/officeart/2005/8/layout/vList6"/>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A8D84FE-EECD-44D5-A54F-AE39C3D2645D}">
      <dsp:nvSpPr>
        <dsp:cNvPr id="0" name=""/>
        <dsp:cNvSpPr/>
      </dsp:nvSpPr>
      <dsp:spPr>
        <a:xfrm>
          <a:off x="3108960" y="2232"/>
          <a:ext cx="4663440" cy="4567535"/>
        </a:xfrm>
        <a:prstGeom prst="rightArrow">
          <a:avLst>
            <a:gd name="adj1" fmla="val 75000"/>
            <a:gd name="adj2" fmla="val 50000"/>
          </a:avLst>
        </a:prstGeom>
        <a:solidFill>
          <a:schemeClr val="tx2">
            <a:lumMod val="40000"/>
            <a:lumOff val="6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285750" lvl="1" indent="-285750" algn="l" defTabSz="1333500">
            <a:lnSpc>
              <a:spcPct val="90000"/>
            </a:lnSpc>
            <a:spcBef>
              <a:spcPct val="0"/>
            </a:spcBef>
            <a:spcAft>
              <a:spcPct val="15000"/>
            </a:spcAft>
            <a:buChar char="••"/>
          </a:pPr>
          <a:r>
            <a:rPr lang="en-US" sz="3000" kern="1200" dirty="0" smtClean="0"/>
            <a:t>Safe</a:t>
          </a:r>
          <a:endParaRPr lang="en-US" sz="3000" kern="1200" dirty="0"/>
        </a:p>
        <a:p>
          <a:pPr marL="285750" lvl="1" indent="-285750" algn="l" defTabSz="1333500">
            <a:lnSpc>
              <a:spcPct val="90000"/>
            </a:lnSpc>
            <a:spcBef>
              <a:spcPct val="0"/>
            </a:spcBef>
            <a:spcAft>
              <a:spcPct val="15000"/>
            </a:spcAft>
            <a:buChar char="••"/>
          </a:pPr>
          <a:r>
            <a:rPr lang="en-US" sz="3000" kern="1200" dirty="0" smtClean="0"/>
            <a:t>Effective</a:t>
          </a:r>
          <a:endParaRPr lang="en-US" sz="3000" kern="1200" dirty="0"/>
        </a:p>
        <a:p>
          <a:pPr marL="285750" lvl="1" indent="-285750" algn="l" defTabSz="1333500">
            <a:lnSpc>
              <a:spcPct val="90000"/>
            </a:lnSpc>
            <a:spcBef>
              <a:spcPct val="0"/>
            </a:spcBef>
            <a:spcAft>
              <a:spcPct val="15000"/>
            </a:spcAft>
            <a:buChar char="••"/>
          </a:pPr>
          <a:r>
            <a:rPr lang="en-US" sz="3000" kern="1200" dirty="0" smtClean="0"/>
            <a:t>Patient-centered</a:t>
          </a:r>
          <a:endParaRPr lang="en-US" sz="3000" kern="1200" dirty="0"/>
        </a:p>
        <a:p>
          <a:pPr marL="285750" lvl="1" indent="-285750" algn="l" defTabSz="1333500">
            <a:lnSpc>
              <a:spcPct val="90000"/>
            </a:lnSpc>
            <a:spcBef>
              <a:spcPct val="0"/>
            </a:spcBef>
            <a:spcAft>
              <a:spcPct val="15000"/>
            </a:spcAft>
            <a:buChar char="••"/>
          </a:pPr>
          <a:r>
            <a:rPr lang="en-US" sz="3000" kern="1200" dirty="0" smtClean="0"/>
            <a:t>Timely</a:t>
          </a:r>
          <a:endParaRPr lang="en-US" sz="3000" kern="1200" dirty="0"/>
        </a:p>
        <a:p>
          <a:pPr marL="285750" lvl="1" indent="-285750" algn="l" defTabSz="1333500">
            <a:lnSpc>
              <a:spcPct val="90000"/>
            </a:lnSpc>
            <a:spcBef>
              <a:spcPct val="0"/>
            </a:spcBef>
            <a:spcAft>
              <a:spcPct val="15000"/>
            </a:spcAft>
            <a:buChar char="••"/>
          </a:pPr>
          <a:r>
            <a:rPr lang="en-US" sz="3000" kern="1200" dirty="0" smtClean="0"/>
            <a:t>Efficient</a:t>
          </a:r>
          <a:endParaRPr lang="en-US" sz="3000" kern="1200" dirty="0"/>
        </a:p>
        <a:p>
          <a:pPr marL="285750" lvl="1" indent="-285750" algn="l" defTabSz="1333500">
            <a:lnSpc>
              <a:spcPct val="90000"/>
            </a:lnSpc>
            <a:spcBef>
              <a:spcPct val="0"/>
            </a:spcBef>
            <a:spcAft>
              <a:spcPct val="15000"/>
            </a:spcAft>
            <a:buChar char="••"/>
          </a:pPr>
          <a:r>
            <a:rPr lang="en-US" sz="3000" kern="1200" dirty="0" smtClean="0"/>
            <a:t>Equitable</a:t>
          </a:r>
          <a:endParaRPr lang="en-US" sz="3000" kern="1200" dirty="0"/>
        </a:p>
      </dsp:txBody>
      <dsp:txXfrm>
        <a:off x="3108960" y="2232"/>
        <a:ext cx="4663440" cy="4567535"/>
      </dsp:txXfrm>
    </dsp:sp>
    <dsp:sp modelId="{30BA9361-C2DE-4D92-B30E-308D8CC16EA5}">
      <dsp:nvSpPr>
        <dsp:cNvPr id="0" name=""/>
        <dsp:cNvSpPr/>
      </dsp:nvSpPr>
      <dsp:spPr>
        <a:xfrm>
          <a:off x="0" y="1524751"/>
          <a:ext cx="3108960" cy="1522496"/>
        </a:xfrm>
        <a:prstGeom prst="round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en-US" sz="4400" kern="1200" dirty="0" smtClean="0"/>
            <a:t>Health care should be:</a:t>
          </a:r>
          <a:endParaRPr lang="en-US" sz="4400" kern="1200" dirty="0"/>
        </a:p>
      </dsp:txBody>
      <dsp:txXfrm>
        <a:off x="0" y="1524751"/>
        <a:ext cx="3108960" cy="1522496"/>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8C8A6F04-34A3-4314-BAD7-B60DC61ED7E3}" type="datetimeFigureOut">
              <a:rPr lang="en-US"/>
              <a:pPr>
                <a:defRPr/>
              </a:pPr>
              <a:t>8/3/2010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592B2F8E-4907-459B-BF7E-B83003E8B56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Unit 1.3 presents a variety of exemplars of QI and HIT.</a:t>
            </a:r>
          </a:p>
        </p:txBody>
      </p:sp>
      <p:sp>
        <p:nvSpPr>
          <p:cNvPr id="194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49809DE-7328-48C6-ADD5-6EE78A754371}" type="slidenum">
              <a:rPr lang="en-US"/>
              <a:pPr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Timeliness is a quality aim that is especially amenable to HIT solutions. In this scenario, the importance of timely placement and removal of medication patches lends itself well to an HIT solution. Medication patches are small, flesh-colored, and are usually placed in discreet locations, e.g. the upper shoulder area or on the back of the upper arm. Some patches are appropriately left on for 2-3 days or longer. It is difficult to track the placement and removal of these patches over time, leading to errors in which medication patches were not removed and the patient received too much medicine. In response to this event, a change was made to the electronic medication record (eMAR). After the nurse documents the application of the patch in the eMAR, a follow-up task to remove the patch at the ordered date and time is automatically generated.  If the follow-up task is still active during a transfer in care, the receiving nurse will see this task on the eMAR. </a:t>
            </a:r>
          </a:p>
          <a:p>
            <a:pPr>
              <a:spcBef>
                <a:spcPct val="0"/>
              </a:spcBef>
            </a:pPr>
            <a:endParaRPr lang="en-US" smtClean="0"/>
          </a:p>
          <a:p>
            <a:pPr>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DE4791C-0965-4FE1-96E6-E419B7E50B13}" type="slidenum">
              <a:rPr lang="en-US"/>
              <a:pPr fontAlgn="base">
                <a:spcBef>
                  <a:spcPct val="0"/>
                </a:spcBef>
                <a:spcAft>
                  <a:spcPct val="0"/>
                </a:spcAft>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Patient satisfaction surveys reveal that timeliness of care is a powerful indicator of health care quality form the patient’s perspective. Patients and families value their time as much as do health care professionals. HIT can help by ensuring timely access to information.  Think about the following case: A health care system saw increases in adverse events in their home care company due to inadequate transfer of clinical information at hospital discharge.  An electronic hospital discharge summary with auto-faxing was developed to increase availability of discharge information at the time of follow-up care. Can you think of an example of how HIT can help to ensure timely access to information.</a:t>
            </a:r>
          </a:p>
          <a:p>
            <a:pPr>
              <a:spcBef>
                <a:spcPct val="0"/>
              </a:spcBef>
            </a:pPr>
            <a:endParaRPr lang="en-US" smtClean="0"/>
          </a:p>
          <a:p>
            <a:pPr>
              <a:spcBef>
                <a:spcPct val="0"/>
              </a:spcBef>
            </a:pPr>
            <a:r>
              <a:rPr lang="en-US" u="sng" smtClean="0"/>
              <a:t>Potential answers to the question in the slide</a:t>
            </a:r>
            <a:r>
              <a:rPr lang="en-US" smtClean="0"/>
              <a:t>:</a:t>
            </a:r>
          </a:p>
          <a:p>
            <a:pPr>
              <a:spcBef>
                <a:spcPct val="0"/>
              </a:spcBef>
            </a:pPr>
            <a:r>
              <a:rPr lang="en-US" smtClean="0"/>
              <a:t>Internet-based access to health information</a:t>
            </a:r>
          </a:p>
          <a:p>
            <a:pPr>
              <a:spcBef>
                <a:spcPct val="0"/>
              </a:spcBef>
            </a:pPr>
            <a:r>
              <a:rPr lang="en-US" smtClean="0"/>
              <a:t>Patient portals with ability to self-schedule appointments</a:t>
            </a:r>
          </a:p>
          <a:p>
            <a:pPr>
              <a:spcBef>
                <a:spcPct val="0"/>
              </a:spcBef>
            </a:pPr>
            <a:r>
              <a:rPr lang="en-US" smtClean="0"/>
              <a:t>Immediate access to lab information needed to make therapeutic decisions</a:t>
            </a:r>
          </a:p>
          <a:p>
            <a:pPr>
              <a:spcBef>
                <a:spcPct val="0"/>
              </a:spcBef>
            </a:pPr>
            <a:r>
              <a:rPr lang="en-US" smtClean="0"/>
              <a:t>Work list schedules</a:t>
            </a:r>
          </a:p>
          <a:p>
            <a:pPr>
              <a:spcBef>
                <a:spcPct val="0"/>
              </a:spcBef>
            </a:pPr>
            <a:r>
              <a:rPr lang="en-US" smtClean="0"/>
              <a:t>Prompts to adhere to immunization schedules</a:t>
            </a:r>
          </a:p>
          <a:p>
            <a:pPr>
              <a:spcBef>
                <a:spcPct val="0"/>
              </a:spcBef>
            </a:pPr>
            <a:r>
              <a:rPr lang="en-US" smtClean="0"/>
              <a:t>Alerts and reminders</a:t>
            </a:r>
          </a:p>
          <a:p>
            <a:pPr>
              <a:spcBef>
                <a:spcPct val="0"/>
              </a:spcBef>
            </a:pPr>
            <a:endParaRPr lang="en-US"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4FE7257-D9D0-4E14-A149-46B31FE189CD}" type="slidenum">
              <a:rPr lang="en-US"/>
              <a:pPr fontAlgn="base">
                <a:spcBef>
                  <a:spcPct val="0"/>
                </a:spcBef>
                <a:spcAft>
                  <a:spcPct val="0"/>
                </a:spcAft>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In fast-paced health care settings, such as emergency departments and operative suites, a tracking board can help to streamline throughput (or admission, discharge, or transfer activity). Think about a situation in which the emergency department (ED) staff at a community hospital used a large whiteboard mounted on the wall that could be quickly updated with felt-tip markers to track patients and treatments. The problem was that staff could not obtain information from the board unless they were physically standing in front of it. In addition, information on the board only reflected what was already known by the ED staff. In response to this event, the hospital implemented an automated ED patient tracking system that used business intelligence technology. This technology enabled more efficient patient flow using real-time data.</a:t>
            </a:r>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63A8765-B866-488C-9B5C-0A03AB04B18F}" type="slidenum">
              <a:rPr lang="en-US"/>
              <a:pPr fontAlgn="base">
                <a:spcBef>
                  <a:spcPct val="0"/>
                </a:spcBef>
                <a:spcAft>
                  <a:spcPct val="0"/>
                </a:spcAft>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Hope Memorial Hospital implemented an electronic picture archiving and communication system (PACS) for requesting radiological examinations and displaying images. They saw a reduction in repeat chest x-ray films at outpatient appointments. Can you think of an example of how HIT can help to improve efficiency?</a:t>
            </a:r>
          </a:p>
          <a:p>
            <a:pPr>
              <a:spcBef>
                <a:spcPct val="0"/>
              </a:spcBef>
            </a:pPr>
            <a:endParaRPr lang="en-US" smtClean="0"/>
          </a:p>
          <a:p>
            <a:pPr>
              <a:spcBef>
                <a:spcPct val="0"/>
              </a:spcBef>
            </a:pPr>
            <a:r>
              <a:rPr lang="en-US" u="sng" smtClean="0"/>
              <a:t>Potential answers</a:t>
            </a:r>
            <a:r>
              <a:rPr lang="en-US" smtClean="0"/>
              <a:t>:</a:t>
            </a:r>
          </a:p>
          <a:p>
            <a:pPr>
              <a:spcBef>
                <a:spcPct val="0"/>
              </a:spcBef>
            </a:pPr>
            <a:r>
              <a:rPr lang="en-US" smtClean="0"/>
              <a:t>Computerized provider order entry can reduce numbers of repeat laboratory test orders</a:t>
            </a:r>
          </a:p>
          <a:p>
            <a:pPr>
              <a:spcBef>
                <a:spcPct val="0"/>
              </a:spcBef>
            </a:pPr>
            <a:r>
              <a:rPr lang="en-US" smtClean="0"/>
              <a:t>Access to pre-operative documentation in a document imaging system can increase throughput in same-day-surgical centers</a:t>
            </a:r>
          </a:p>
          <a:p>
            <a:pPr>
              <a:spcBef>
                <a:spcPct val="0"/>
              </a:spcBef>
            </a:pPr>
            <a:r>
              <a:rPr lang="en-US" smtClean="0"/>
              <a:t>Electronic clinical documentation can reduce time spent searching for paper charts</a:t>
            </a:r>
          </a:p>
          <a:p>
            <a:pPr>
              <a:spcBef>
                <a:spcPct val="0"/>
              </a:spcBef>
            </a:pPr>
            <a:r>
              <a:rPr lang="en-US" smtClean="0"/>
              <a:t>Shared health information across care settings can reduce the need for duplication</a:t>
            </a:r>
          </a:p>
          <a:p>
            <a:pPr>
              <a:spcBef>
                <a:spcPct val="0"/>
              </a:spcBef>
            </a:pPr>
            <a:endParaRPr lang="en-US" smtClean="0"/>
          </a:p>
          <a:p>
            <a:pPr>
              <a:spcBef>
                <a:spcPct val="0"/>
              </a:spcBef>
            </a:pPr>
            <a:endParaRPr lang="en-US"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58AF205-2FF5-4781-834C-078E94C40B2C}" type="slidenum">
              <a:rPr lang="en-US"/>
              <a:pPr fontAlgn="base">
                <a:spcBef>
                  <a:spcPct val="0"/>
                </a:spcBef>
                <a:spcAft>
                  <a:spcPct val="0"/>
                </a:spcAft>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Over the past 2-3 decades there has been a remarkable increase in the aging and diversity of our population. Many people in the US come from Latin America, Eastern Europe, Southeast Asia, and Africa, making up one=third of the US population. This proportion is expected to increase to half by 2050. Health care disparity, or unequal access to quality care, is a major quality concern. Take for example the following scenario: One of the greatest challenges to chronic care management in a public housing community is keeping patients engaged in their care. They are often lost to follow up care when they do not return for medical visits or refill their prescriptions. This is especially problematic for vulnerable patients with diabetes. AS a result of this event, community volunteers were provided on-line training on self-management counseling for patients with diabetes. They created a diabetes registry in the electronic health record to identify and recall patients due for routine diabetes care. Just prior to the scheduled visit, the community volunteer reminds the patient of the visit and asks him to arrive early for self-management teaching.</a:t>
            </a:r>
          </a:p>
          <a:p>
            <a:pPr>
              <a:spcBef>
                <a:spcPct val="0"/>
              </a:spcBef>
            </a:pPr>
            <a:endParaRPr lang="en-US" smtClean="0"/>
          </a:p>
          <a:p>
            <a:pPr>
              <a:spcBef>
                <a:spcPct val="0"/>
              </a:spcBef>
            </a:pPr>
            <a:endParaRPr lang="en-US" smtClean="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030318D-529D-45D8-9A86-75D554CE2133}" type="slidenum">
              <a:rPr lang="en-US"/>
              <a:pPr fontAlgn="base">
                <a:spcBef>
                  <a:spcPct val="0"/>
                </a:spcBef>
                <a:spcAft>
                  <a:spcPct val="0"/>
                </a:spcAft>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There are few stroke specialists in rural areas, so people at risk for stroke in these areas have unequal access to quality care. Physicians in Arizona set up a </a:t>
            </a:r>
            <a:r>
              <a:rPr lang="en-US" i="1" smtClean="0"/>
              <a:t>hub</a:t>
            </a:r>
            <a:r>
              <a:rPr lang="en-US" smtClean="0"/>
              <a:t> (urban stroke center) and </a:t>
            </a:r>
            <a:r>
              <a:rPr lang="en-US" i="1" smtClean="0"/>
              <a:t>spoke</a:t>
            </a:r>
            <a:r>
              <a:rPr lang="en-US" smtClean="0"/>
              <a:t> (outlying rural hospitals) service using telemedicine (audio-video) to decrease health disparities.  Can you think of an example of how HIT can help to decrease health care disparities?</a:t>
            </a:r>
          </a:p>
          <a:p>
            <a:pPr>
              <a:spcBef>
                <a:spcPct val="0"/>
              </a:spcBef>
            </a:pPr>
            <a:endParaRPr lang="en-US" smtClean="0"/>
          </a:p>
          <a:p>
            <a:pPr>
              <a:spcBef>
                <a:spcPct val="0"/>
              </a:spcBef>
            </a:pPr>
            <a:r>
              <a:rPr lang="en-US" u="sng" smtClean="0"/>
              <a:t>Potential Answers</a:t>
            </a:r>
            <a:r>
              <a:rPr lang="en-US" smtClean="0"/>
              <a:t>:</a:t>
            </a:r>
          </a:p>
          <a:p>
            <a:pPr>
              <a:spcBef>
                <a:spcPct val="0"/>
              </a:spcBef>
            </a:pPr>
            <a:r>
              <a:rPr lang="en-US" smtClean="0"/>
              <a:t>Health education web-sites in multiple languages</a:t>
            </a:r>
          </a:p>
          <a:p>
            <a:pPr>
              <a:spcBef>
                <a:spcPct val="0"/>
              </a:spcBef>
            </a:pPr>
            <a:r>
              <a:rPr lang="en-US" smtClean="0"/>
              <a:t>Use of information technology to connect community network sites</a:t>
            </a:r>
          </a:p>
          <a:p>
            <a:pPr>
              <a:spcBef>
                <a:spcPct val="0"/>
              </a:spcBef>
            </a:pPr>
            <a:r>
              <a:rPr lang="en-US" smtClean="0"/>
              <a:t>Clinical data repository for research in health care disparities.</a:t>
            </a:r>
          </a:p>
          <a:p>
            <a:pPr>
              <a:spcBef>
                <a:spcPct val="0"/>
              </a:spcBef>
            </a:pPr>
            <a:r>
              <a:rPr lang="en-US" smtClean="0"/>
              <a:t>Use of personal health record can increase access in the level of, or access to, treatment</a:t>
            </a:r>
          </a:p>
          <a:p>
            <a:pPr>
              <a:spcBef>
                <a:spcPct val="0"/>
              </a:spcBef>
            </a:pPr>
            <a:r>
              <a:rPr lang="en-US" smtClean="0"/>
              <a:t>Internet-based family health history tools to determine family history such as ancestor’s country of origin to help determine risk for certain diseases</a:t>
            </a:r>
          </a:p>
          <a:p>
            <a:pPr>
              <a:spcBef>
                <a:spcPct val="0"/>
              </a:spcBef>
            </a:pPr>
            <a:endParaRPr lang="en-US" smtClean="0"/>
          </a:p>
          <a:p>
            <a:pPr>
              <a:spcBef>
                <a:spcPct val="0"/>
              </a:spcBef>
            </a:pPr>
            <a:endParaRPr lang="en-US"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665DF0A-F8FC-44A3-982D-FB388A94D8BD}" type="slidenum">
              <a:rPr lang="en-US"/>
              <a:pPr fontAlgn="base">
                <a:spcBef>
                  <a:spcPct val="0"/>
                </a:spcBef>
                <a:spcAft>
                  <a:spcPct val="0"/>
                </a:spcAft>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In summary, all health care settings can benefit form the assistance of HIT professionals in identifying electronic solutions to quality concerns. Well-crafted HIT solutions can improve the aims of health care quality and work to accomplish the best care for the whole population at the lowest cost.</a:t>
            </a:r>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6020494-47DA-4345-A0B0-69AC98CB7A57}" type="slidenum">
              <a:rPr lang="en-US"/>
              <a:pPr fontAlgn="base">
                <a:spcBef>
                  <a:spcPct val="0"/>
                </a:spcBef>
                <a:spcAft>
                  <a:spcPct val="0"/>
                </a:spcAft>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lvl="2">
              <a:spcBef>
                <a:spcPct val="0"/>
              </a:spcBef>
            </a:pPr>
            <a:r>
              <a:rPr lang="en-US" smtClean="0"/>
              <a:t>The objective of unit 1.3 is to analyze the ways in which HIT can either help of hinder quality improvement.</a:t>
            </a:r>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D74AF7D-37EB-450C-A2AB-B442B2DB7B07}" type="slidenum">
              <a:rPr lang="en-US"/>
              <a:pPr fontAlgn="base">
                <a:spcBef>
                  <a:spcPct val="0"/>
                </a:spcBef>
                <a:spcAft>
                  <a:spcPct val="0"/>
                </a:spcAft>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In unit 1.2, you learned that HIT can help or hinder achievement of the 6 aims of QI. Let’s go through some health care examples.</a:t>
            </a:r>
          </a:p>
        </p:txBody>
      </p:sp>
      <p:sp>
        <p:nvSpPr>
          <p:cNvPr id="21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5DDDC3F-6572-4E72-BDAD-243DAE14AFC4}" type="slidenum">
              <a:rPr lang="en-US"/>
              <a:pPr fontAlgn="base">
                <a:spcBef>
                  <a:spcPct val="0"/>
                </a:spcBef>
                <a:spcAft>
                  <a:spcPct val="0"/>
                </a:spcAft>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Mr. Smith was prescribed a blood thinner to be taken once a day. He received his daily dose of the drug and was then transferred to another unit.  In the receiving unit, the blood thinner order was rewritten and POE interpreted this as a new order and scheduled a dose to start that same day.  This resulted in Mr. Smith receiving </a:t>
            </a:r>
            <a:r>
              <a:rPr lang="en-US" u="sng" smtClean="0"/>
              <a:t>two</a:t>
            </a:r>
            <a:r>
              <a:rPr lang="en-US" smtClean="0"/>
              <a:t> doses of the drug during the same day. In response to this event, a decision rule, or an MLM (medical logic module) was created that provides the following functionality: When selected drugs are ordered at a frequency of every 24 hours or longer, the prescriber is automatically presented with the last administration time if the drug had been ordered previously.</a:t>
            </a:r>
          </a:p>
          <a:p>
            <a:pPr>
              <a:spcBef>
                <a:spcPct val="0"/>
              </a:spcBef>
            </a:pPr>
            <a:endParaRPr lang="en-US" smtClean="0"/>
          </a:p>
          <a:p>
            <a:pPr>
              <a:spcBef>
                <a:spcPct val="0"/>
              </a:spcBef>
            </a:pPr>
            <a:r>
              <a:rPr lang="en-US" smtClean="0"/>
              <a:t>In this example, the way in which the provider order entry system was configured was not helpful to prescribers who were trying to order drugs taken once per day. In fact, a patient’s safety was compromised in that he received duplicate medication therapy. This appears to have been, in part, due to the way in which the system interpreted an order. A careful review of reported events such as the event depicted here often results in recommendations for change to the way the IT system is configured. For this reason, it is helpful to appoint an IT professional to sit on incident review committees.</a:t>
            </a:r>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2D2BE7C-52D0-41EE-851D-EE1B30F747FD}" type="slidenum">
              <a:rPr lang="en-US"/>
              <a:pPr fontAlgn="base">
                <a:spcBef>
                  <a:spcPct val="0"/>
                </a:spcBef>
                <a:spcAft>
                  <a:spcPct val="0"/>
                </a:spcAft>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Early detection and effective treatment are the cornerstones of treatment for pneumonia. Adults aged 65 and older should receive the influenza and pneumococcal immunization to prevent pneumonia and its complications. Can you think of an example of how HIT can help to ensure that patients receive these vaccine?</a:t>
            </a:r>
          </a:p>
          <a:p>
            <a:pPr>
              <a:spcBef>
                <a:spcPct val="0"/>
              </a:spcBef>
            </a:pPr>
            <a:endParaRPr lang="en-US" smtClean="0"/>
          </a:p>
          <a:p>
            <a:pPr>
              <a:spcBef>
                <a:spcPct val="0"/>
              </a:spcBef>
            </a:pPr>
            <a:r>
              <a:rPr lang="en-US" u="sng" smtClean="0"/>
              <a:t>Possible answers</a:t>
            </a:r>
          </a:p>
          <a:p>
            <a:pPr>
              <a:spcBef>
                <a:spcPct val="0"/>
              </a:spcBef>
            </a:pPr>
            <a:r>
              <a:rPr lang="en-US" smtClean="0"/>
              <a:t>Vaccine screening order sets</a:t>
            </a:r>
          </a:p>
          <a:p>
            <a:pPr>
              <a:spcBef>
                <a:spcPct val="0"/>
              </a:spcBef>
            </a:pPr>
            <a:r>
              <a:rPr lang="en-US" smtClean="0"/>
              <a:t>Reference information links</a:t>
            </a:r>
          </a:p>
          <a:p>
            <a:pPr>
              <a:spcBef>
                <a:spcPct val="0"/>
              </a:spcBef>
            </a:pPr>
            <a:r>
              <a:rPr lang="en-US" smtClean="0"/>
              <a:t>Reminder flags</a:t>
            </a:r>
          </a:p>
          <a:p>
            <a:pPr>
              <a:spcBef>
                <a:spcPct val="0"/>
              </a:spcBef>
            </a:pPr>
            <a:r>
              <a:rPr lang="en-US" smtClean="0"/>
              <a:t>Electronic quality metric reports</a:t>
            </a:r>
          </a:p>
          <a:p>
            <a:pPr>
              <a:spcBef>
                <a:spcPct val="0"/>
              </a:spcBef>
            </a:pPr>
            <a:r>
              <a:rPr lang="en-US" smtClean="0"/>
              <a:t>Structured notes with imbedded prompts</a:t>
            </a:r>
          </a:p>
          <a:p>
            <a:pPr>
              <a:spcBef>
                <a:spcPct val="0"/>
              </a:spcBef>
            </a:pPr>
            <a:r>
              <a:rPr lang="en-US" smtClean="0"/>
              <a:t>Diagnosis-based alerts</a:t>
            </a:r>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5B1843-FF34-453C-8981-C92DB1FE7C31}" type="slidenum">
              <a:rPr lang="en-US"/>
              <a:pPr fontAlgn="base">
                <a:spcBef>
                  <a:spcPct val="0"/>
                </a:spcBef>
                <a:spcAft>
                  <a:spcPct val="0"/>
                </a:spcAft>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There are a number of best practices that are written down in the form of protocols or practice guidelines. Protocols provide guidance for care surrounding particular clinical conditions in order to increase the effectiveness of care. Think about a scenario in which a standard protocol (document specifying best practices for care) and electronic prescriber order sets are used for all adult patients receiving intravenous blood thinners. There are new changes to the protocol due to a switch to new laboratory tests for monitoring drug activity. The team responded to this event by revising the current protocol and electronic order sets to include orders for the new laboratory tests.  The new order sets included changes to the therapeutic goals of nurse-managed therapy. </a:t>
            </a:r>
          </a:p>
          <a:p>
            <a:pPr>
              <a:spcBef>
                <a:spcPct val="0"/>
              </a:spcBef>
            </a:pPr>
            <a:endParaRPr lang="en-US" smtClean="0"/>
          </a:p>
          <a:p>
            <a:pPr>
              <a:spcBef>
                <a:spcPct val="0"/>
              </a:spcBef>
            </a:pPr>
            <a:r>
              <a:rPr lang="en-US" smtClean="0"/>
              <a:t>In this scenario, modifications made to changes in the protocol required changes in the electronic order sets that had be in use in the facility. Keeping up with care standards requires up-to-date order sets and electronic clinical documents. Here it is helpful to have HIT professionals involved in protocol development work.</a:t>
            </a:r>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15B3ED7-B175-47E9-8402-6EC8AFA6AC5F}" type="slidenum">
              <a:rPr lang="en-US"/>
              <a:pPr fontAlgn="base">
                <a:spcBef>
                  <a:spcPct val="0"/>
                </a:spcBef>
                <a:spcAft>
                  <a:spcPct val="0"/>
                </a:spcAft>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Telemedicine is the use of telecommunication technology to provide, enhance, or expedite health care services. This technology is typically used to increase access to clinical expertise to improve the effectiveness of care. Can you think of an example of how telemedicine can be used to increase the effectiveness of care?</a:t>
            </a:r>
          </a:p>
          <a:p>
            <a:pPr>
              <a:spcBef>
                <a:spcPct val="0"/>
              </a:spcBef>
            </a:pPr>
            <a:endParaRPr lang="en-US" smtClean="0"/>
          </a:p>
          <a:p>
            <a:pPr>
              <a:spcBef>
                <a:spcPct val="0"/>
              </a:spcBef>
            </a:pPr>
            <a:r>
              <a:rPr lang="en-US" smtClean="0"/>
              <a:t>Possible answers:</a:t>
            </a:r>
          </a:p>
          <a:p>
            <a:pPr>
              <a:spcBef>
                <a:spcPct val="0"/>
              </a:spcBef>
            </a:pPr>
            <a:r>
              <a:rPr lang="en-US" smtClean="0"/>
              <a:t>Patient teaching related to self-manage chronic conditions</a:t>
            </a:r>
          </a:p>
          <a:p>
            <a:pPr>
              <a:spcBef>
                <a:spcPct val="0"/>
              </a:spcBef>
            </a:pPr>
            <a:r>
              <a:rPr lang="en-US" smtClean="0"/>
              <a:t>Monitoring health condition</a:t>
            </a:r>
          </a:p>
          <a:p>
            <a:pPr>
              <a:spcBef>
                <a:spcPct val="0"/>
              </a:spcBef>
            </a:pPr>
            <a:r>
              <a:rPr lang="en-US" smtClean="0"/>
              <a:t>Rural hospital access to experts in specialty centers</a:t>
            </a:r>
          </a:p>
          <a:p>
            <a:pPr>
              <a:spcBef>
                <a:spcPct val="0"/>
              </a:spcBef>
            </a:pPr>
            <a:r>
              <a:rPr lang="en-US" smtClean="0"/>
              <a:t>Transmitting x-rays or other diagnostic images for examination at another site</a:t>
            </a:r>
          </a:p>
          <a:p>
            <a:pPr>
              <a:spcBef>
                <a:spcPct val="0"/>
              </a:spcBef>
            </a:pPr>
            <a:r>
              <a:rPr lang="en-US" smtClean="0"/>
              <a:t>Facilitate patient-provider communication</a:t>
            </a:r>
          </a:p>
          <a:p>
            <a:pPr>
              <a:spcBef>
                <a:spcPct val="0"/>
              </a:spcBef>
            </a:pPr>
            <a:endParaRPr lang="en-US" smtClean="0"/>
          </a:p>
          <a:p>
            <a:pPr>
              <a:spcBef>
                <a:spcPct val="0"/>
              </a:spcBef>
            </a:pPr>
            <a:endParaRPr lang="en-US" smtClean="0"/>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10E37D4-7531-433A-B09A-1A30FCD2BAAB}" type="slidenum">
              <a:rPr lang="en-US"/>
              <a:pPr fontAlgn="base">
                <a:spcBef>
                  <a:spcPct val="0"/>
                </a:spcBef>
                <a:spcAft>
                  <a:spcPct val="0"/>
                </a:spcAft>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Mr. Jackson took his mother to a pre-operative evaluation center in preparation for her impending surgery. He was asked to help her complete an information form that included her home medications. Mr. Jackson’s sister manages these medications and he had forgotten to bring the list. He was unable to contact her on her cell phone and became increasingly frustrated since, after all, his mother’s doctors should know what medicines she is taking! In response to this event, the ambulatory care center implemented a web-based patient portal that would allow patients or caregivers to enter much of the history information in advance, from home. Patient satisfaction scores improved with this active role in their care.</a:t>
            </a:r>
          </a:p>
          <a:p>
            <a:pPr>
              <a:spcBef>
                <a:spcPct val="0"/>
              </a:spcBef>
            </a:pPr>
            <a:endParaRPr lang="en-US" smtClean="0"/>
          </a:p>
          <a:p>
            <a:pPr>
              <a:spcBef>
                <a:spcPct val="0"/>
              </a:spcBef>
            </a:pPr>
            <a:r>
              <a:rPr lang="en-US" smtClean="0"/>
              <a:t>Effective patient-provider communication, where the patient and family perceive themselves as participants in their care, is essential for quality health care. The scenario depicted in this slide highlights a frequent situation encountered surrounding the issue of home medications. Collecting an accurate and current home medication list at each patient encounter is a national patient safety goal. HIT can help to engage the patient and family in their care to ensure that this goal is met.</a:t>
            </a:r>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5D1756B-8D67-4020-86D7-1E5032439C37}" type="slidenum">
              <a:rPr lang="en-US"/>
              <a:pPr fontAlgn="base">
                <a:spcBef>
                  <a:spcPct val="0"/>
                </a:spcBef>
                <a:spcAft>
                  <a:spcPct val="0"/>
                </a:spcAft>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 medical office practice is considering the use of a web-based secure messaging system to improve patient-provider communication and enhance patient satisfaction. Can you think of other ways that secure messaging systems can support patient-centeredness?</a:t>
            </a:r>
          </a:p>
          <a:p>
            <a:pPr>
              <a:spcBef>
                <a:spcPct val="0"/>
              </a:spcBef>
            </a:pPr>
            <a:endParaRPr lang="en-US" u="sng" smtClean="0"/>
          </a:p>
          <a:p>
            <a:pPr>
              <a:spcBef>
                <a:spcPct val="0"/>
              </a:spcBef>
            </a:pPr>
            <a:endParaRPr lang="en-US" u="sng" smtClean="0"/>
          </a:p>
          <a:p>
            <a:pPr>
              <a:spcBef>
                <a:spcPct val="0"/>
              </a:spcBef>
            </a:pPr>
            <a:r>
              <a:rPr lang="en-US" u="sng" smtClean="0"/>
              <a:t>Potential answers</a:t>
            </a:r>
            <a:r>
              <a:rPr lang="en-US" smtClean="0"/>
              <a:t>:</a:t>
            </a:r>
          </a:p>
          <a:p>
            <a:pPr>
              <a:spcBef>
                <a:spcPct val="0"/>
              </a:spcBef>
            </a:pPr>
            <a:r>
              <a:rPr lang="en-US" smtClean="0"/>
              <a:t>Engage patient in self-management behavior</a:t>
            </a:r>
          </a:p>
          <a:p>
            <a:pPr>
              <a:spcBef>
                <a:spcPct val="0"/>
              </a:spcBef>
            </a:pPr>
            <a:r>
              <a:rPr lang="en-US" smtClean="0"/>
              <a:t>Allow home monitoring and a connected patient experience</a:t>
            </a:r>
          </a:p>
          <a:p>
            <a:pPr>
              <a:spcBef>
                <a:spcPct val="0"/>
              </a:spcBef>
            </a:pPr>
            <a:r>
              <a:rPr lang="en-US" smtClean="0"/>
              <a:t>Avoidance of unnecessary visits and telephone calls for tasks such as prescription renewals, referral requests, appointment scheduling, lab reports, information updates, simple queries about diagnosed conditions and concerns, dosage adjustments, and non-acute symptom treatment</a:t>
            </a:r>
          </a:p>
          <a:p>
            <a:pPr>
              <a:spcBef>
                <a:spcPct val="0"/>
              </a:spcBef>
            </a:pPr>
            <a:r>
              <a:rPr lang="en-US" smtClean="0"/>
              <a:t>in chronic disease management</a:t>
            </a:r>
          </a:p>
          <a:p>
            <a:pPr>
              <a:spcBef>
                <a:spcPct val="0"/>
              </a:spcBef>
            </a:pPr>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B8424CA-40E0-44F2-B2DE-8AD20209440B}" type="slidenum">
              <a:rPr lang="en-US"/>
              <a:pPr fontAlgn="base">
                <a:spcBef>
                  <a:spcPct val="0"/>
                </a:spcBef>
                <a:spcAft>
                  <a:spcPct val="0"/>
                </a:spcAft>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a:t>Component12/Unit1.3</a:t>
            </a:r>
          </a:p>
        </p:txBody>
      </p:sp>
      <p:sp>
        <p:nvSpPr>
          <p:cNvPr id="5" name="Footer Placeholder 4"/>
          <p:cNvSpPr>
            <a:spLocks noGrp="1"/>
          </p:cNvSpPr>
          <p:nvPr>
            <p:ph type="ftr" sz="quarter" idx="11"/>
          </p:nvPr>
        </p:nvSpPr>
        <p:spPr/>
        <p:txBody>
          <a:bodyPr/>
          <a:lstStyle>
            <a:lvl1pPr>
              <a:defRPr/>
            </a:lvl1pPr>
          </a:lstStyle>
          <a:p>
            <a:pPr>
              <a:defRPr/>
            </a:pPr>
            <a:r>
              <a:rPr lang="en-US"/>
              <a:t>Health IT Workforce Curriculum</a:t>
            </a:r>
          </a:p>
        </p:txBody>
      </p:sp>
      <p:sp>
        <p:nvSpPr>
          <p:cNvPr id="6" name="Slide Number Placeholder 5"/>
          <p:cNvSpPr>
            <a:spLocks noGrp="1"/>
          </p:cNvSpPr>
          <p:nvPr>
            <p:ph type="sldNum" sz="quarter" idx="12"/>
          </p:nvPr>
        </p:nvSpPr>
        <p:spPr/>
        <p:txBody>
          <a:bodyPr/>
          <a:lstStyle>
            <a:lvl1pPr>
              <a:defRPr/>
            </a:lvl1pPr>
          </a:lstStyle>
          <a:p>
            <a:pPr>
              <a:defRPr/>
            </a:pPr>
            <a:fld id="{EC09AFA8-4804-4B6E-91F8-1BF25909A1B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Component12/Unit1.3</a:t>
            </a:r>
          </a:p>
        </p:txBody>
      </p:sp>
      <p:sp>
        <p:nvSpPr>
          <p:cNvPr id="5" name="Footer Placeholder 4"/>
          <p:cNvSpPr>
            <a:spLocks noGrp="1"/>
          </p:cNvSpPr>
          <p:nvPr>
            <p:ph type="ftr" sz="quarter" idx="11"/>
          </p:nvPr>
        </p:nvSpPr>
        <p:spPr/>
        <p:txBody>
          <a:bodyPr/>
          <a:lstStyle>
            <a:lvl1pPr>
              <a:defRPr/>
            </a:lvl1pPr>
          </a:lstStyle>
          <a:p>
            <a:pPr>
              <a:defRPr/>
            </a:pPr>
            <a:r>
              <a:rPr lang="en-US"/>
              <a:t>Health IT Workforce Curriculum</a:t>
            </a:r>
          </a:p>
        </p:txBody>
      </p:sp>
      <p:sp>
        <p:nvSpPr>
          <p:cNvPr id="6" name="Slide Number Placeholder 5"/>
          <p:cNvSpPr>
            <a:spLocks noGrp="1"/>
          </p:cNvSpPr>
          <p:nvPr>
            <p:ph type="sldNum" sz="quarter" idx="12"/>
          </p:nvPr>
        </p:nvSpPr>
        <p:spPr/>
        <p:txBody>
          <a:bodyPr/>
          <a:lstStyle>
            <a:lvl1pPr>
              <a:defRPr/>
            </a:lvl1pPr>
          </a:lstStyle>
          <a:p>
            <a:pPr>
              <a:defRPr/>
            </a:pPr>
            <a:fld id="{7F1AD244-4D76-47A1-971D-0218CB0849F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Component12/Unit1.3</a:t>
            </a:r>
          </a:p>
        </p:txBody>
      </p:sp>
      <p:sp>
        <p:nvSpPr>
          <p:cNvPr id="5" name="Footer Placeholder 4"/>
          <p:cNvSpPr>
            <a:spLocks noGrp="1"/>
          </p:cNvSpPr>
          <p:nvPr>
            <p:ph type="ftr" sz="quarter" idx="11"/>
          </p:nvPr>
        </p:nvSpPr>
        <p:spPr/>
        <p:txBody>
          <a:bodyPr/>
          <a:lstStyle>
            <a:lvl1pPr>
              <a:defRPr/>
            </a:lvl1pPr>
          </a:lstStyle>
          <a:p>
            <a:pPr>
              <a:defRPr/>
            </a:pPr>
            <a:r>
              <a:rPr lang="en-US"/>
              <a:t>Health IT Workforce Curriculum</a:t>
            </a:r>
          </a:p>
        </p:txBody>
      </p:sp>
      <p:sp>
        <p:nvSpPr>
          <p:cNvPr id="6" name="Slide Number Placeholder 5"/>
          <p:cNvSpPr>
            <a:spLocks noGrp="1"/>
          </p:cNvSpPr>
          <p:nvPr>
            <p:ph type="sldNum" sz="quarter" idx="12"/>
          </p:nvPr>
        </p:nvSpPr>
        <p:spPr/>
        <p:txBody>
          <a:bodyPr/>
          <a:lstStyle>
            <a:lvl1pPr>
              <a:defRPr/>
            </a:lvl1pPr>
          </a:lstStyle>
          <a:p>
            <a:pPr>
              <a:defRPr/>
            </a:pPr>
            <a:fld id="{A174EEBD-54B9-4C29-9EB5-7F171A00CC8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Component12/Unit1.3</a:t>
            </a:r>
          </a:p>
        </p:txBody>
      </p:sp>
      <p:sp>
        <p:nvSpPr>
          <p:cNvPr id="5" name="Footer Placeholder 4"/>
          <p:cNvSpPr>
            <a:spLocks noGrp="1"/>
          </p:cNvSpPr>
          <p:nvPr>
            <p:ph type="ftr" sz="quarter" idx="11"/>
          </p:nvPr>
        </p:nvSpPr>
        <p:spPr/>
        <p:txBody>
          <a:bodyPr/>
          <a:lstStyle>
            <a:lvl1pPr>
              <a:defRPr/>
            </a:lvl1pPr>
          </a:lstStyle>
          <a:p>
            <a:pPr>
              <a:defRPr/>
            </a:pPr>
            <a:r>
              <a:rPr lang="en-US"/>
              <a:t>Health IT Workforce Curriculum</a:t>
            </a:r>
          </a:p>
        </p:txBody>
      </p:sp>
      <p:sp>
        <p:nvSpPr>
          <p:cNvPr id="6" name="Slide Number Placeholder 5"/>
          <p:cNvSpPr>
            <a:spLocks noGrp="1"/>
          </p:cNvSpPr>
          <p:nvPr>
            <p:ph type="sldNum" sz="quarter" idx="12"/>
          </p:nvPr>
        </p:nvSpPr>
        <p:spPr/>
        <p:txBody>
          <a:bodyPr/>
          <a:lstStyle>
            <a:lvl1pPr>
              <a:defRPr/>
            </a:lvl1pPr>
          </a:lstStyle>
          <a:p>
            <a:pPr>
              <a:defRPr/>
            </a:pPr>
            <a:fld id="{F0C1E572-9142-4E34-A043-F81B5EC0322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Component12/Unit1.3</a:t>
            </a:r>
          </a:p>
        </p:txBody>
      </p:sp>
      <p:sp>
        <p:nvSpPr>
          <p:cNvPr id="5" name="Footer Placeholder 4"/>
          <p:cNvSpPr>
            <a:spLocks noGrp="1"/>
          </p:cNvSpPr>
          <p:nvPr>
            <p:ph type="ftr" sz="quarter" idx="11"/>
          </p:nvPr>
        </p:nvSpPr>
        <p:spPr/>
        <p:txBody>
          <a:bodyPr/>
          <a:lstStyle>
            <a:lvl1pPr>
              <a:defRPr/>
            </a:lvl1pPr>
          </a:lstStyle>
          <a:p>
            <a:pPr>
              <a:defRPr/>
            </a:pPr>
            <a:r>
              <a:rPr lang="en-US"/>
              <a:t>Health IT Workforce Curriculum</a:t>
            </a:r>
          </a:p>
        </p:txBody>
      </p:sp>
      <p:sp>
        <p:nvSpPr>
          <p:cNvPr id="6" name="Slide Number Placeholder 5"/>
          <p:cNvSpPr>
            <a:spLocks noGrp="1"/>
          </p:cNvSpPr>
          <p:nvPr>
            <p:ph type="sldNum" sz="quarter" idx="12"/>
          </p:nvPr>
        </p:nvSpPr>
        <p:spPr/>
        <p:txBody>
          <a:bodyPr/>
          <a:lstStyle>
            <a:lvl1pPr>
              <a:defRPr/>
            </a:lvl1pPr>
          </a:lstStyle>
          <a:p>
            <a:pPr>
              <a:defRPr/>
            </a:pPr>
            <a:fld id="{71E75935-0A5F-4087-A56F-E60E60A2904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Component12/Unit1.3</a:t>
            </a:r>
          </a:p>
        </p:txBody>
      </p:sp>
      <p:sp>
        <p:nvSpPr>
          <p:cNvPr id="6" name="Footer Placeholder 4"/>
          <p:cNvSpPr>
            <a:spLocks noGrp="1"/>
          </p:cNvSpPr>
          <p:nvPr>
            <p:ph type="ftr" sz="quarter" idx="11"/>
          </p:nvPr>
        </p:nvSpPr>
        <p:spPr/>
        <p:txBody>
          <a:bodyPr/>
          <a:lstStyle>
            <a:lvl1pPr>
              <a:defRPr/>
            </a:lvl1pPr>
          </a:lstStyle>
          <a:p>
            <a:pPr>
              <a:defRPr/>
            </a:pPr>
            <a:r>
              <a:rPr lang="en-US"/>
              <a:t>Health IT Workforce Curriculum</a:t>
            </a:r>
          </a:p>
        </p:txBody>
      </p:sp>
      <p:sp>
        <p:nvSpPr>
          <p:cNvPr id="7" name="Slide Number Placeholder 5"/>
          <p:cNvSpPr>
            <a:spLocks noGrp="1"/>
          </p:cNvSpPr>
          <p:nvPr>
            <p:ph type="sldNum" sz="quarter" idx="12"/>
          </p:nvPr>
        </p:nvSpPr>
        <p:spPr/>
        <p:txBody>
          <a:bodyPr/>
          <a:lstStyle>
            <a:lvl1pPr>
              <a:defRPr/>
            </a:lvl1pPr>
          </a:lstStyle>
          <a:p>
            <a:pPr>
              <a:defRPr/>
            </a:pPr>
            <a:fld id="{F6A7C006-E094-48BC-BC1B-58919B1356A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Component12/Unit1.3</a:t>
            </a:r>
          </a:p>
        </p:txBody>
      </p:sp>
      <p:sp>
        <p:nvSpPr>
          <p:cNvPr id="8" name="Footer Placeholder 4"/>
          <p:cNvSpPr>
            <a:spLocks noGrp="1"/>
          </p:cNvSpPr>
          <p:nvPr>
            <p:ph type="ftr" sz="quarter" idx="11"/>
          </p:nvPr>
        </p:nvSpPr>
        <p:spPr/>
        <p:txBody>
          <a:bodyPr/>
          <a:lstStyle>
            <a:lvl1pPr>
              <a:defRPr/>
            </a:lvl1pPr>
          </a:lstStyle>
          <a:p>
            <a:pPr>
              <a:defRPr/>
            </a:pPr>
            <a:r>
              <a:rPr lang="en-US"/>
              <a:t>Health IT Workforce Curriculum</a:t>
            </a:r>
          </a:p>
        </p:txBody>
      </p:sp>
      <p:sp>
        <p:nvSpPr>
          <p:cNvPr id="9" name="Slide Number Placeholder 5"/>
          <p:cNvSpPr>
            <a:spLocks noGrp="1"/>
          </p:cNvSpPr>
          <p:nvPr>
            <p:ph type="sldNum" sz="quarter" idx="12"/>
          </p:nvPr>
        </p:nvSpPr>
        <p:spPr/>
        <p:txBody>
          <a:bodyPr/>
          <a:lstStyle>
            <a:lvl1pPr>
              <a:defRPr/>
            </a:lvl1pPr>
          </a:lstStyle>
          <a:p>
            <a:pPr>
              <a:defRPr/>
            </a:pPr>
            <a:fld id="{B9BAE009-CCF5-4D08-B158-E10AA1CD480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Component12/Unit1.3</a:t>
            </a:r>
          </a:p>
        </p:txBody>
      </p:sp>
      <p:sp>
        <p:nvSpPr>
          <p:cNvPr id="4" name="Footer Placeholder 4"/>
          <p:cNvSpPr>
            <a:spLocks noGrp="1"/>
          </p:cNvSpPr>
          <p:nvPr>
            <p:ph type="ftr" sz="quarter" idx="11"/>
          </p:nvPr>
        </p:nvSpPr>
        <p:spPr/>
        <p:txBody>
          <a:bodyPr/>
          <a:lstStyle>
            <a:lvl1pPr>
              <a:defRPr/>
            </a:lvl1pPr>
          </a:lstStyle>
          <a:p>
            <a:pPr>
              <a:defRPr/>
            </a:pPr>
            <a:r>
              <a:rPr lang="en-US"/>
              <a:t>Health IT Workforce Curriculum</a:t>
            </a:r>
          </a:p>
        </p:txBody>
      </p:sp>
      <p:sp>
        <p:nvSpPr>
          <p:cNvPr id="5" name="Slide Number Placeholder 5"/>
          <p:cNvSpPr>
            <a:spLocks noGrp="1"/>
          </p:cNvSpPr>
          <p:nvPr>
            <p:ph type="sldNum" sz="quarter" idx="12"/>
          </p:nvPr>
        </p:nvSpPr>
        <p:spPr/>
        <p:txBody>
          <a:bodyPr/>
          <a:lstStyle>
            <a:lvl1pPr>
              <a:defRPr/>
            </a:lvl1pPr>
          </a:lstStyle>
          <a:p>
            <a:pPr>
              <a:defRPr/>
            </a:pPr>
            <a:fld id="{511667C5-5489-46EF-9B41-3F24FE26C93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Component12/Unit1.3</a:t>
            </a:r>
          </a:p>
        </p:txBody>
      </p:sp>
      <p:sp>
        <p:nvSpPr>
          <p:cNvPr id="3" name="Footer Placeholder 4"/>
          <p:cNvSpPr>
            <a:spLocks noGrp="1"/>
          </p:cNvSpPr>
          <p:nvPr>
            <p:ph type="ftr" sz="quarter" idx="11"/>
          </p:nvPr>
        </p:nvSpPr>
        <p:spPr/>
        <p:txBody>
          <a:bodyPr/>
          <a:lstStyle>
            <a:lvl1pPr>
              <a:defRPr/>
            </a:lvl1pPr>
          </a:lstStyle>
          <a:p>
            <a:pPr>
              <a:defRPr/>
            </a:pPr>
            <a:r>
              <a:rPr lang="en-US"/>
              <a:t>Health IT Workforce Curriculum</a:t>
            </a:r>
          </a:p>
        </p:txBody>
      </p:sp>
      <p:sp>
        <p:nvSpPr>
          <p:cNvPr id="4" name="Slide Number Placeholder 5"/>
          <p:cNvSpPr>
            <a:spLocks noGrp="1"/>
          </p:cNvSpPr>
          <p:nvPr>
            <p:ph type="sldNum" sz="quarter" idx="12"/>
          </p:nvPr>
        </p:nvSpPr>
        <p:spPr/>
        <p:txBody>
          <a:bodyPr/>
          <a:lstStyle>
            <a:lvl1pPr>
              <a:defRPr/>
            </a:lvl1pPr>
          </a:lstStyle>
          <a:p>
            <a:pPr>
              <a:defRPr/>
            </a:pPr>
            <a:fld id="{C4F623E4-AED6-4776-A995-0A123207CE0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Component12/Unit1.3</a:t>
            </a:r>
          </a:p>
        </p:txBody>
      </p:sp>
      <p:sp>
        <p:nvSpPr>
          <p:cNvPr id="6" name="Footer Placeholder 4"/>
          <p:cNvSpPr>
            <a:spLocks noGrp="1"/>
          </p:cNvSpPr>
          <p:nvPr>
            <p:ph type="ftr" sz="quarter" idx="11"/>
          </p:nvPr>
        </p:nvSpPr>
        <p:spPr/>
        <p:txBody>
          <a:bodyPr/>
          <a:lstStyle>
            <a:lvl1pPr>
              <a:defRPr/>
            </a:lvl1pPr>
          </a:lstStyle>
          <a:p>
            <a:pPr>
              <a:defRPr/>
            </a:pPr>
            <a:r>
              <a:rPr lang="en-US"/>
              <a:t>Health IT Workforce Curriculum</a:t>
            </a:r>
          </a:p>
        </p:txBody>
      </p:sp>
      <p:sp>
        <p:nvSpPr>
          <p:cNvPr id="7" name="Slide Number Placeholder 5"/>
          <p:cNvSpPr>
            <a:spLocks noGrp="1"/>
          </p:cNvSpPr>
          <p:nvPr>
            <p:ph type="sldNum" sz="quarter" idx="12"/>
          </p:nvPr>
        </p:nvSpPr>
        <p:spPr/>
        <p:txBody>
          <a:bodyPr/>
          <a:lstStyle>
            <a:lvl1pPr>
              <a:defRPr/>
            </a:lvl1pPr>
          </a:lstStyle>
          <a:p>
            <a:pPr>
              <a:defRPr/>
            </a:pPr>
            <a:fld id="{9B8A2849-A5EA-4F0A-A3AB-E06922E936F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Component12/Unit1.3</a:t>
            </a:r>
          </a:p>
        </p:txBody>
      </p:sp>
      <p:sp>
        <p:nvSpPr>
          <p:cNvPr id="6" name="Footer Placeholder 4"/>
          <p:cNvSpPr>
            <a:spLocks noGrp="1"/>
          </p:cNvSpPr>
          <p:nvPr>
            <p:ph type="ftr" sz="quarter" idx="11"/>
          </p:nvPr>
        </p:nvSpPr>
        <p:spPr/>
        <p:txBody>
          <a:bodyPr/>
          <a:lstStyle>
            <a:lvl1pPr>
              <a:defRPr/>
            </a:lvl1pPr>
          </a:lstStyle>
          <a:p>
            <a:pPr>
              <a:defRPr/>
            </a:pPr>
            <a:r>
              <a:rPr lang="en-US"/>
              <a:t>Health IT Workforce Curriculum</a:t>
            </a:r>
          </a:p>
        </p:txBody>
      </p:sp>
      <p:sp>
        <p:nvSpPr>
          <p:cNvPr id="7" name="Slide Number Placeholder 5"/>
          <p:cNvSpPr>
            <a:spLocks noGrp="1"/>
          </p:cNvSpPr>
          <p:nvPr>
            <p:ph type="sldNum" sz="quarter" idx="12"/>
          </p:nvPr>
        </p:nvSpPr>
        <p:spPr/>
        <p:txBody>
          <a:bodyPr/>
          <a:lstStyle>
            <a:lvl1pPr>
              <a:defRPr/>
            </a:lvl1pPr>
          </a:lstStyle>
          <a:p>
            <a:pPr>
              <a:defRPr/>
            </a:pPr>
            <a:fld id="{A572C72B-96E4-4F34-908C-FFC2D7A9B28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r>
              <a:rPr lang="en-US"/>
              <a:t>Component12/Unit1.3</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r>
              <a:rPr lang="en-US"/>
              <a:t>Health IT Workforce Curriculum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94FA20DC-3002-4743-BE15-D50CAA1696C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8.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8.xml"/><Relationship Id="rId1" Type="http://schemas.openxmlformats.org/officeDocument/2006/relationships/tags" Target="../tags/tag1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6.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8.xml"/><Relationship Id="rId1" Type="http://schemas.openxmlformats.org/officeDocument/2006/relationships/tags" Target="../tags/tag1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slideLayout" Target="../slideLayouts/slideLayout2.xml"/><Relationship Id="rId7" Type="http://schemas.openxmlformats.org/officeDocument/2006/relationships/diagramQuickStyle" Target="../diagrams/quickStyle1.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diagramLayout" Target="../diagrams/layout1.xml"/><Relationship Id="rId5" Type="http://schemas.openxmlformats.org/officeDocument/2006/relationships/diagramData" Target="../diagrams/data1.xml"/><Relationship Id="rId10" Type="http://schemas.openxmlformats.org/officeDocument/2006/relationships/image" Target="../media/image2.jpeg"/><Relationship Id="rId4" Type="http://schemas.openxmlformats.org/officeDocument/2006/relationships/notesSlide" Target="../notesSlides/notesSlide3.xml"/><Relationship Id="rId9" Type="http://schemas.microsoft.com/office/2007/relationships/diagramDrawing" Target="../diagrams/drawing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8.xml"/><Relationship Id="rId1" Type="http://schemas.openxmlformats.org/officeDocument/2006/relationships/tags" Target="../tags/tag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tags" Target="../tags/tag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8.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tags" Target="../tags/tag10.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8.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r>
              <a:rPr lang="en-US" dirty="0" smtClean="0">
                <a:latin typeface="Tahoma" pitchFamily="34" charset="0"/>
                <a:ea typeface="Tahoma" pitchFamily="34" charset="0"/>
                <a:cs typeface="Tahoma" pitchFamily="34" charset="0"/>
              </a:rPr>
              <a:t>Unit1.3: Exemplars of QI and HIT</a:t>
            </a:r>
            <a:endParaRPr lang="en-US" dirty="0">
              <a:latin typeface="Tahoma" pitchFamily="34" charset="0"/>
              <a:ea typeface="Tahoma" pitchFamily="34" charset="0"/>
              <a:cs typeface="Tahoma" pitchFamily="34" charset="0"/>
            </a:endParaRPr>
          </a:p>
        </p:txBody>
      </p:sp>
      <p:sp>
        <p:nvSpPr>
          <p:cNvPr id="2051" name="Title 1"/>
          <p:cNvSpPr>
            <a:spLocks noGrp="1"/>
          </p:cNvSpPr>
          <p:nvPr>
            <p:ph type="ctrTitle"/>
          </p:nvPr>
        </p:nvSpPr>
        <p:spPr/>
        <p:txBody>
          <a:bodyPr/>
          <a:lstStyle/>
          <a:p>
            <a:r>
              <a:rPr lang="en-US" dirty="0" smtClean="0">
                <a:latin typeface="Tahoma" pitchFamily="34" charset="0"/>
                <a:ea typeface="Tahoma" pitchFamily="34" charset="0"/>
                <a:cs typeface="Tahoma" pitchFamily="34" charset="0"/>
              </a:rPr>
              <a:t>Introduction to QI and HIT</a:t>
            </a:r>
          </a:p>
        </p:txBody>
      </p:sp>
      <p:sp>
        <p:nvSpPr>
          <p:cNvPr id="5" name="Date Placeholder 4"/>
          <p:cNvSpPr>
            <a:spLocks noGrp="1"/>
          </p:cNvSpPr>
          <p:nvPr>
            <p:ph type="dt" sz="quarter" idx="10"/>
          </p:nvPr>
        </p:nvSpPr>
        <p:spPr/>
        <p:txBody>
          <a:bodyPr/>
          <a:lstStyle/>
          <a:p>
            <a:pPr>
              <a:defRPr/>
            </a:pPr>
            <a:r>
              <a:rPr lang="en-US"/>
              <a:t>Component12/Unit1.3</a:t>
            </a:r>
          </a:p>
        </p:txBody>
      </p:sp>
      <p:sp>
        <p:nvSpPr>
          <p:cNvPr id="7" name="Slide Number Placeholder 6"/>
          <p:cNvSpPr>
            <a:spLocks noGrp="1"/>
          </p:cNvSpPr>
          <p:nvPr>
            <p:ph type="sldNum" sz="quarter" idx="12"/>
          </p:nvPr>
        </p:nvSpPr>
        <p:spPr/>
        <p:txBody>
          <a:bodyPr/>
          <a:lstStyle/>
          <a:p>
            <a:pPr>
              <a:defRPr/>
            </a:pPr>
            <a:fld id="{5B1EB371-8BBC-4DFF-8CE8-23CC60703B21}" type="slidenum">
              <a:rPr lang="en-US"/>
              <a:pPr>
                <a:defRPr/>
              </a:pPr>
              <a:t>1</a:t>
            </a:fld>
            <a:endParaRPr lang="en-US"/>
          </a:p>
        </p:txBody>
      </p:sp>
      <p:sp>
        <p:nvSpPr>
          <p:cNvPr id="8" name="Footer Placeholder 7"/>
          <p:cNvSpPr>
            <a:spLocks noGrp="1"/>
          </p:cNvSpPr>
          <p:nvPr>
            <p:ph type="ftr" sz="quarter" idx="11"/>
          </p:nvPr>
        </p:nvSpPr>
        <p:spPr/>
        <p:txBody>
          <a:bodyPr/>
          <a:lstStyle/>
          <a:p>
            <a:pPr>
              <a:defRPr/>
            </a:pPr>
            <a:r>
              <a:rPr lang="en-US"/>
              <a:t>Health IT Workforce Curriculum</a:t>
            </a:r>
          </a:p>
        </p:txBody>
      </p:sp>
    </p:spTree>
    <p:custDataLst>
      <p:tags r:id="rId1"/>
    </p:custDataLst>
  </p:cSld>
  <p:clrMapOvr>
    <a:masterClrMapping/>
  </p:clrMapOvr>
  <p:transition advTm="1044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z="4000" dirty="0" smtClean="0">
                <a:latin typeface="Tahoma" pitchFamily="34" charset="0"/>
                <a:ea typeface="Tahoma" pitchFamily="34" charset="0"/>
                <a:cs typeface="Tahoma" pitchFamily="34" charset="0"/>
              </a:rPr>
              <a:t>Timeliness: Case Review</a:t>
            </a:r>
          </a:p>
        </p:txBody>
      </p:sp>
      <p:sp>
        <p:nvSpPr>
          <p:cNvPr id="3" name="Rectangle 2"/>
          <p:cNvSpPr/>
          <p:nvPr/>
        </p:nvSpPr>
        <p:spPr>
          <a:xfrm>
            <a:off x="990600" y="1524000"/>
            <a:ext cx="7848600" cy="2246769"/>
          </a:xfrm>
          <a:prstGeom prst="rect">
            <a:avLst/>
          </a:prstGeom>
        </p:spPr>
        <p:txBody>
          <a:bodyPr>
            <a:spAutoFit/>
          </a:bodyPr>
          <a:lstStyle/>
          <a:p>
            <a:pPr fontAlgn="auto">
              <a:spcBef>
                <a:spcPts val="0"/>
              </a:spcBef>
              <a:spcAft>
                <a:spcPts val="0"/>
              </a:spcAft>
              <a:defRPr/>
            </a:pPr>
            <a:r>
              <a:rPr lang="en-US" sz="2000" u="sng" dirty="0">
                <a:solidFill>
                  <a:schemeClr val="tx1">
                    <a:lumMod val="50000"/>
                    <a:lumOff val="50000"/>
                  </a:schemeClr>
                </a:solidFill>
                <a:latin typeface="Arial" pitchFamily="34" charset="0"/>
                <a:cs typeface="Arial" pitchFamily="34" charset="0"/>
              </a:rPr>
              <a:t>Event: </a:t>
            </a:r>
            <a:r>
              <a:rPr lang="en-US" sz="2000" dirty="0">
                <a:solidFill>
                  <a:schemeClr val="tx1">
                    <a:lumMod val="50000"/>
                    <a:lumOff val="50000"/>
                  </a:schemeClr>
                </a:solidFill>
                <a:latin typeface="Arial" pitchFamily="34" charset="0"/>
                <a:cs typeface="Arial" pitchFamily="34" charset="0"/>
              </a:rPr>
              <a:t> </a:t>
            </a:r>
          </a:p>
          <a:p>
            <a:pPr fontAlgn="auto">
              <a:spcBef>
                <a:spcPts val="0"/>
              </a:spcBef>
              <a:spcAft>
                <a:spcPts val="0"/>
              </a:spcAft>
              <a:defRPr/>
            </a:pPr>
            <a:r>
              <a:rPr lang="en-US" sz="2000" dirty="0">
                <a:latin typeface="Arial" pitchFamily="34" charset="0"/>
                <a:cs typeface="Arial" pitchFamily="34" charset="0"/>
              </a:rPr>
              <a:t>Medication patches are small, flesh-colored, and are usually placed in discreet locations, e.g. the upper shoulder area or on the back of the upper arm. Some patches are appropriately left on for 2-3 days or longer. It is difficult to track the placement and removal of these patches over time, leading to errors in which medication patches were not removed and the patient received too much medicine.  </a:t>
            </a:r>
          </a:p>
        </p:txBody>
      </p:sp>
      <p:sp>
        <p:nvSpPr>
          <p:cNvPr id="4" name="Rectangle 3"/>
          <p:cNvSpPr/>
          <p:nvPr/>
        </p:nvSpPr>
        <p:spPr>
          <a:xfrm>
            <a:off x="914400" y="4114800"/>
            <a:ext cx="7848600" cy="1938992"/>
          </a:xfrm>
          <a:prstGeom prst="rect">
            <a:avLst/>
          </a:prstGeom>
        </p:spPr>
        <p:txBody>
          <a:bodyPr>
            <a:spAutoFit/>
          </a:bodyPr>
          <a:lstStyle/>
          <a:p>
            <a:pPr fontAlgn="auto">
              <a:spcBef>
                <a:spcPts val="0"/>
              </a:spcBef>
              <a:spcAft>
                <a:spcPts val="0"/>
              </a:spcAft>
              <a:defRPr/>
            </a:pPr>
            <a:r>
              <a:rPr lang="en-US" sz="2000" u="sng" dirty="0">
                <a:solidFill>
                  <a:schemeClr val="tx1">
                    <a:lumMod val="50000"/>
                    <a:lumOff val="50000"/>
                  </a:schemeClr>
                </a:solidFill>
                <a:latin typeface="Arial" pitchFamily="34" charset="0"/>
                <a:cs typeface="Arial" pitchFamily="34" charset="0"/>
              </a:rPr>
              <a:t>System Change</a:t>
            </a:r>
            <a:r>
              <a:rPr lang="en-US" sz="2000" dirty="0">
                <a:solidFill>
                  <a:schemeClr val="tx1">
                    <a:lumMod val="50000"/>
                    <a:lumOff val="50000"/>
                  </a:schemeClr>
                </a:solidFill>
                <a:latin typeface="Arial" pitchFamily="34" charset="0"/>
                <a:cs typeface="Arial" pitchFamily="34" charset="0"/>
              </a:rPr>
              <a:t>: </a:t>
            </a:r>
          </a:p>
          <a:p>
            <a:pPr fontAlgn="auto">
              <a:spcBef>
                <a:spcPts val="0"/>
              </a:spcBef>
              <a:spcAft>
                <a:spcPts val="0"/>
              </a:spcAft>
              <a:defRPr/>
            </a:pPr>
            <a:r>
              <a:rPr lang="en-US" sz="2000" dirty="0">
                <a:latin typeface="Arial" pitchFamily="34" charset="0"/>
                <a:cs typeface="Arial" pitchFamily="34" charset="0"/>
              </a:rPr>
              <a:t>A change was made to the electronic medication record (</a:t>
            </a:r>
            <a:r>
              <a:rPr lang="en-US" sz="2000" dirty="0" err="1">
                <a:latin typeface="Arial" pitchFamily="34" charset="0"/>
                <a:cs typeface="Arial" pitchFamily="34" charset="0"/>
              </a:rPr>
              <a:t>eMAR</a:t>
            </a:r>
            <a:r>
              <a:rPr lang="en-US" sz="2000" dirty="0">
                <a:latin typeface="Arial" pitchFamily="34" charset="0"/>
                <a:cs typeface="Arial" pitchFamily="34" charset="0"/>
              </a:rPr>
              <a:t>). After the nurse documents the application of the patch in the </a:t>
            </a:r>
            <a:r>
              <a:rPr lang="en-US" sz="2000" dirty="0" err="1">
                <a:latin typeface="Arial" pitchFamily="34" charset="0"/>
                <a:cs typeface="Arial" pitchFamily="34" charset="0"/>
              </a:rPr>
              <a:t>eMAR</a:t>
            </a:r>
            <a:r>
              <a:rPr lang="en-US" sz="2000" dirty="0">
                <a:latin typeface="Arial" pitchFamily="34" charset="0"/>
                <a:cs typeface="Arial" pitchFamily="34" charset="0"/>
              </a:rPr>
              <a:t>, a follow-up task to remove the patch at the ordered date and time is automatically generated.  If the follow-up task is still active during a transfer in care, the receiving nurse will see this task on the </a:t>
            </a:r>
            <a:r>
              <a:rPr lang="en-US" sz="2000" dirty="0" err="1">
                <a:latin typeface="Arial" pitchFamily="34" charset="0"/>
                <a:cs typeface="Arial" pitchFamily="34" charset="0"/>
              </a:rPr>
              <a:t>eMAR</a:t>
            </a:r>
            <a:r>
              <a:rPr lang="en-US" sz="2000" dirty="0">
                <a:latin typeface="Arial" pitchFamily="34" charset="0"/>
                <a:cs typeface="Arial" pitchFamily="34" charset="0"/>
              </a:rPr>
              <a:t>. </a:t>
            </a:r>
          </a:p>
        </p:txBody>
      </p:sp>
      <p:sp>
        <p:nvSpPr>
          <p:cNvPr id="6" name="Date Placeholder 5"/>
          <p:cNvSpPr>
            <a:spLocks noGrp="1"/>
          </p:cNvSpPr>
          <p:nvPr>
            <p:ph type="dt" sz="quarter" idx="10"/>
          </p:nvPr>
        </p:nvSpPr>
        <p:spPr/>
        <p:txBody>
          <a:bodyPr/>
          <a:lstStyle/>
          <a:p>
            <a:pPr>
              <a:defRPr/>
            </a:pPr>
            <a:r>
              <a:rPr lang="en-US"/>
              <a:t>Component12/Unit1.3</a:t>
            </a:r>
          </a:p>
        </p:txBody>
      </p:sp>
      <p:sp>
        <p:nvSpPr>
          <p:cNvPr id="7" name="Slide Number Placeholder 6"/>
          <p:cNvSpPr>
            <a:spLocks noGrp="1"/>
          </p:cNvSpPr>
          <p:nvPr>
            <p:ph type="sldNum" sz="quarter" idx="12"/>
          </p:nvPr>
        </p:nvSpPr>
        <p:spPr/>
        <p:txBody>
          <a:bodyPr/>
          <a:lstStyle/>
          <a:p>
            <a:pPr>
              <a:defRPr/>
            </a:pPr>
            <a:fld id="{F976D00D-1785-42DC-8715-C89484D7EE51}" type="slidenum">
              <a:rPr lang="en-US"/>
              <a:pPr>
                <a:defRPr/>
              </a:pPr>
              <a:t>10</a:t>
            </a:fld>
            <a:endParaRPr lang="en-US"/>
          </a:p>
        </p:txBody>
      </p:sp>
      <p:sp>
        <p:nvSpPr>
          <p:cNvPr id="8" name="Footer Placeholder 7"/>
          <p:cNvSpPr>
            <a:spLocks noGrp="1"/>
          </p:cNvSpPr>
          <p:nvPr>
            <p:ph type="ftr" sz="quarter" idx="11"/>
          </p:nvPr>
        </p:nvSpPr>
        <p:spPr/>
        <p:txBody>
          <a:bodyPr/>
          <a:lstStyle/>
          <a:p>
            <a:pPr>
              <a:defRPr/>
            </a:pPr>
            <a:r>
              <a:rPr lang="en-US"/>
              <a:t>Health IT Workforce Curriculum</a:t>
            </a:r>
          </a:p>
        </p:txBody>
      </p:sp>
    </p:spTree>
    <p:custDataLst>
      <p:tags r:id="rId1"/>
    </p:custDataLst>
  </p:cSld>
  <p:clrMapOvr>
    <a:masterClrMapping/>
  </p:clrMapOvr>
  <p:transition advTm="9189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28600"/>
            <a:ext cx="8001000" cy="781050"/>
          </a:xfrm>
        </p:spPr>
        <p:txBody>
          <a:bodyPr/>
          <a:lstStyle/>
          <a:p>
            <a:pPr algn="ctr"/>
            <a:r>
              <a:rPr lang="en-US" sz="4000" b="0" dirty="0" smtClean="0">
                <a:latin typeface="Tahoma" pitchFamily="34" charset="0"/>
                <a:ea typeface="Tahoma" pitchFamily="34" charset="0"/>
                <a:cs typeface="Tahoma" pitchFamily="34" charset="0"/>
              </a:rPr>
              <a:t>HIT &amp; optimizing timeliness</a:t>
            </a:r>
          </a:p>
        </p:txBody>
      </p:sp>
      <p:sp>
        <p:nvSpPr>
          <p:cNvPr id="12291" name="Text Placeholder 2"/>
          <p:cNvSpPr>
            <a:spLocks noGrp="1"/>
          </p:cNvSpPr>
          <p:nvPr>
            <p:ph type="body" idx="2"/>
          </p:nvPr>
        </p:nvSpPr>
        <p:spPr>
          <a:xfrm>
            <a:off x="914400" y="1295400"/>
            <a:ext cx="4343400" cy="4648200"/>
          </a:xfrm>
        </p:spPr>
        <p:txBody>
          <a:bodyPr/>
          <a:lstStyle/>
          <a:p>
            <a:r>
              <a:rPr lang="en-US" sz="2600" dirty="0" smtClean="0">
                <a:latin typeface="Arial" pitchFamily="34" charset="0"/>
                <a:cs typeface="Arial" pitchFamily="34" charset="0"/>
              </a:rPr>
              <a:t>A health care system saw increases in adverse events in their home care company due to inadequate transfer of clinical information at hospital discharge.  An electronic hospital discharge summary with auto-faxing was developed to increase availability of discharge information at the time of follow-up care.</a:t>
            </a:r>
          </a:p>
        </p:txBody>
      </p:sp>
      <p:sp>
        <p:nvSpPr>
          <p:cNvPr id="8" name="Content Placeholder 7"/>
          <p:cNvSpPr>
            <a:spLocks noGrp="1"/>
          </p:cNvSpPr>
          <p:nvPr>
            <p:ph sz="quarter" idx="1"/>
          </p:nvPr>
        </p:nvSpPr>
        <p:spPr>
          <a:xfrm>
            <a:off x="5638800" y="1447800"/>
            <a:ext cx="3048000" cy="4648200"/>
          </a:xfrm>
        </p:spPr>
        <p:txBody>
          <a:bodyPr rtlCol="0">
            <a:normAutofit/>
          </a:bodyPr>
          <a:lstStyle/>
          <a:p>
            <a:pPr marL="0" indent="0" fontAlgn="auto">
              <a:spcAft>
                <a:spcPts val="0"/>
              </a:spcAft>
              <a:buFont typeface="Arial" pitchFamily="34" charset="0"/>
              <a:buNone/>
              <a:defRPr/>
            </a:pPr>
            <a:r>
              <a:rPr lang="en-US" sz="2800" dirty="0" smtClean="0">
                <a:solidFill>
                  <a:schemeClr val="accent1"/>
                </a:solidFill>
                <a:latin typeface="Arial" pitchFamily="34" charset="0"/>
                <a:cs typeface="Arial" pitchFamily="34" charset="0"/>
              </a:rPr>
              <a:t>Can you think of an example of how HIT can help to ensure timely access to information? </a:t>
            </a:r>
            <a:endParaRPr lang="en-US" i="1" dirty="0">
              <a:latin typeface="Arial" pitchFamily="34" charset="0"/>
              <a:cs typeface="Arial" pitchFamily="34" charset="0"/>
            </a:endParaRPr>
          </a:p>
        </p:txBody>
      </p:sp>
      <p:sp>
        <p:nvSpPr>
          <p:cNvPr id="12293" name="AutoShape 4"/>
          <p:cNvSpPr>
            <a:spLocks noChangeAspect="1" noChangeArrowheads="1" noTextEdit="1"/>
          </p:cNvSpPr>
          <p:nvPr/>
        </p:nvSpPr>
        <p:spPr bwMode="auto">
          <a:xfrm>
            <a:off x="5715000" y="4503738"/>
            <a:ext cx="2057400" cy="1935162"/>
          </a:xfrm>
          <a:prstGeom prst="rect">
            <a:avLst/>
          </a:prstGeom>
          <a:noFill/>
          <a:ln w="9525">
            <a:noFill/>
            <a:miter lim="800000"/>
            <a:headEnd/>
            <a:tailEnd/>
          </a:ln>
        </p:spPr>
        <p:txBody>
          <a:bodyPr/>
          <a:lstStyle/>
          <a:p>
            <a:endParaRPr lang="en-US"/>
          </a:p>
        </p:txBody>
      </p:sp>
      <p:sp>
        <p:nvSpPr>
          <p:cNvPr id="10" name="Date Placeholder 9"/>
          <p:cNvSpPr>
            <a:spLocks noGrp="1"/>
          </p:cNvSpPr>
          <p:nvPr>
            <p:ph type="dt" sz="quarter" idx="10"/>
          </p:nvPr>
        </p:nvSpPr>
        <p:spPr/>
        <p:txBody>
          <a:bodyPr/>
          <a:lstStyle/>
          <a:p>
            <a:pPr>
              <a:defRPr/>
            </a:pPr>
            <a:r>
              <a:rPr lang="en-US"/>
              <a:t>Component12/Unit1.3</a:t>
            </a:r>
          </a:p>
        </p:txBody>
      </p:sp>
      <p:sp>
        <p:nvSpPr>
          <p:cNvPr id="11" name="Slide Number Placeholder 10"/>
          <p:cNvSpPr>
            <a:spLocks noGrp="1"/>
          </p:cNvSpPr>
          <p:nvPr>
            <p:ph type="sldNum" sz="quarter" idx="12"/>
          </p:nvPr>
        </p:nvSpPr>
        <p:spPr/>
        <p:txBody>
          <a:bodyPr/>
          <a:lstStyle/>
          <a:p>
            <a:pPr>
              <a:defRPr/>
            </a:pPr>
            <a:fld id="{B7B9668C-3AB1-4CC9-9A26-DB5934BB26E6}" type="slidenum">
              <a:rPr lang="en-US"/>
              <a:pPr>
                <a:defRPr/>
              </a:pPr>
              <a:t>11</a:t>
            </a:fld>
            <a:endParaRPr lang="en-US"/>
          </a:p>
        </p:txBody>
      </p:sp>
      <p:sp>
        <p:nvSpPr>
          <p:cNvPr id="12" name="Footer Placeholder 11"/>
          <p:cNvSpPr>
            <a:spLocks noGrp="1"/>
          </p:cNvSpPr>
          <p:nvPr>
            <p:ph type="ftr" sz="quarter" idx="11"/>
          </p:nvPr>
        </p:nvSpPr>
        <p:spPr/>
        <p:txBody>
          <a:bodyPr/>
          <a:lstStyle/>
          <a:p>
            <a:pPr>
              <a:defRPr/>
            </a:pPr>
            <a:r>
              <a:rPr lang="en-US"/>
              <a:t>Health IT Workforce Curriculum</a:t>
            </a:r>
          </a:p>
        </p:txBody>
      </p:sp>
    </p:spTree>
    <p:custDataLst>
      <p:tags r:id="rId1"/>
    </p:custDataLst>
  </p:cSld>
  <p:clrMapOvr>
    <a:masterClrMapping/>
  </p:clrMapOvr>
  <p:transition advTm="5849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z="4000" dirty="0" smtClean="0">
                <a:latin typeface="Tahoma" pitchFamily="34" charset="0"/>
                <a:ea typeface="Tahoma" pitchFamily="34" charset="0"/>
                <a:cs typeface="Tahoma" pitchFamily="34" charset="0"/>
              </a:rPr>
              <a:t>Efficiency: Case Review</a:t>
            </a:r>
          </a:p>
        </p:txBody>
      </p:sp>
      <p:sp>
        <p:nvSpPr>
          <p:cNvPr id="3" name="Rectangle 2"/>
          <p:cNvSpPr/>
          <p:nvPr/>
        </p:nvSpPr>
        <p:spPr>
          <a:xfrm>
            <a:off x="914400" y="1582738"/>
            <a:ext cx="7848600" cy="2554545"/>
          </a:xfrm>
          <a:prstGeom prst="rect">
            <a:avLst/>
          </a:prstGeom>
        </p:spPr>
        <p:txBody>
          <a:bodyPr>
            <a:spAutoFit/>
          </a:bodyPr>
          <a:lstStyle/>
          <a:p>
            <a:pPr fontAlgn="auto">
              <a:spcBef>
                <a:spcPts val="0"/>
              </a:spcBef>
              <a:spcAft>
                <a:spcPts val="0"/>
              </a:spcAft>
              <a:defRPr/>
            </a:pPr>
            <a:r>
              <a:rPr lang="en-US" sz="2000" u="sng" dirty="0">
                <a:solidFill>
                  <a:schemeClr val="tx1">
                    <a:lumMod val="50000"/>
                    <a:lumOff val="50000"/>
                  </a:schemeClr>
                </a:solidFill>
                <a:latin typeface="Arial" pitchFamily="34" charset="0"/>
                <a:cs typeface="Arial" pitchFamily="34" charset="0"/>
              </a:rPr>
              <a:t>Event: </a:t>
            </a:r>
            <a:r>
              <a:rPr lang="en-US" sz="2000" dirty="0">
                <a:solidFill>
                  <a:schemeClr val="tx1">
                    <a:lumMod val="50000"/>
                    <a:lumOff val="50000"/>
                  </a:schemeClr>
                </a:solidFill>
                <a:latin typeface="Arial" pitchFamily="34" charset="0"/>
                <a:cs typeface="Arial" pitchFamily="34" charset="0"/>
              </a:rPr>
              <a:t> </a:t>
            </a:r>
          </a:p>
          <a:p>
            <a:pPr fontAlgn="auto">
              <a:spcBef>
                <a:spcPts val="0"/>
              </a:spcBef>
              <a:spcAft>
                <a:spcPts val="0"/>
              </a:spcAft>
              <a:defRPr/>
            </a:pPr>
            <a:r>
              <a:rPr lang="en-US" sz="2000" dirty="0">
                <a:latin typeface="Arial" pitchFamily="34" charset="0"/>
                <a:cs typeface="Arial" pitchFamily="34" charset="0"/>
              </a:rPr>
              <a:t>The emergency department (ED) staff at a community hospital used a large whiteboard mounted on the wall that could be quickly updated with felt-tip markers to track patients and treatments. The problem was that staff could not obtain information from the board unless they were physically standing in front of it. In addition, information on the board only reflected what was already known by the ED staff.</a:t>
            </a:r>
          </a:p>
        </p:txBody>
      </p:sp>
      <p:sp>
        <p:nvSpPr>
          <p:cNvPr id="4" name="Rectangle 3"/>
          <p:cNvSpPr/>
          <p:nvPr/>
        </p:nvSpPr>
        <p:spPr>
          <a:xfrm>
            <a:off x="914400" y="4525963"/>
            <a:ext cx="7848600" cy="1323439"/>
          </a:xfrm>
          <a:prstGeom prst="rect">
            <a:avLst/>
          </a:prstGeom>
        </p:spPr>
        <p:txBody>
          <a:bodyPr>
            <a:spAutoFit/>
          </a:bodyPr>
          <a:lstStyle/>
          <a:p>
            <a:pPr fontAlgn="auto">
              <a:spcBef>
                <a:spcPts val="0"/>
              </a:spcBef>
              <a:spcAft>
                <a:spcPts val="0"/>
              </a:spcAft>
              <a:defRPr/>
            </a:pPr>
            <a:r>
              <a:rPr lang="en-US" sz="2000" u="sng" dirty="0">
                <a:solidFill>
                  <a:schemeClr val="tx1">
                    <a:lumMod val="50000"/>
                    <a:lumOff val="50000"/>
                  </a:schemeClr>
                </a:solidFill>
                <a:latin typeface="Arial" pitchFamily="34" charset="0"/>
                <a:cs typeface="Arial" pitchFamily="34" charset="0"/>
              </a:rPr>
              <a:t>System Change</a:t>
            </a:r>
            <a:r>
              <a:rPr lang="en-US" sz="2000" dirty="0">
                <a:solidFill>
                  <a:schemeClr val="tx1">
                    <a:lumMod val="50000"/>
                    <a:lumOff val="50000"/>
                  </a:schemeClr>
                </a:solidFill>
                <a:latin typeface="Arial" pitchFamily="34" charset="0"/>
                <a:cs typeface="Arial" pitchFamily="34" charset="0"/>
              </a:rPr>
              <a:t>: </a:t>
            </a:r>
          </a:p>
          <a:p>
            <a:pPr fontAlgn="auto">
              <a:spcBef>
                <a:spcPts val="0"/>
              </a:spcBef>
              <a:spcAft>
                <a:spcPts val="0"/>
              </a:spcAft>
              <a:defRPr/>
            </a:pPr>
            <a:r>
              <a:rPr lang="en-US" sz="2000" dirty="0">
                <a:latin typeface="Arial" pitchFamily="34" charset="0"/>
                <a:cs typeface="Arial" pitchFamily="34" charset="0"/>
              </a:rPr>
              <a:t>The hospital implemented an automated ED patient tracking system that used business intelligence technology. This technology enabled more efficient patient flow using real-time data.</a:t>
            </a:r>
          </a:p>
        </p:txBody>
      </p:sp>
      <p:sp>
        <p:nvSpPr>
          <p:cNvPr id="6" name="Date Placeholder 5"/>
          <p:cNvSpPr>
            <a:spLocks noGrp="1"/>
          </p:cNvSpPr>
          <p:nvPr>
            <p:ph type="dt" sz="quarter" idx="10"/>
          </p:nvPr>
        </p:nvSpPr>
        <p:spPr/>
        <p:txBody>
          <a:bodyPr/>
          <a:lstStyle/>
          <a:p>
            <a:pPr>
              <a:defRPr/>
            </a:pPr>
            <a:r>
              <a:rPr lang="en-US"/>
              <a:t>Component12/Unit1.3</a:t>
            </a:r>
          </a:p>
        </p:txBody>
      </p:sp>
      <p:sp>
        <p:nvSpPr>
          <p:cNvPr id="7" name="Slide Number Placeholder 6"/>
          <p:cNvSpPr>
            <a:spLocks noGrp="1"/>
          </p:cNvSpPr>
          <p:nvPr>
            <p:ph type="sldNum" sz="quarter" idx="12"/>
          </p:nvPr>
        </p:nvSpPr>
        <p:spPr/>
        <p:txBody>
          <a:bodyPr/>
          <a:lstStyle/>
          <a:p>
            <a:pPr>
              <a:defRPr/>
            </a:pPr>
            <a:fld id="{2A63E2D4-C85B-40FF-98C3-53B99EFE202D}" type="slidenum">
              <a:rPr lang="en-US"/>
              <a:pPr>
                <a:defRPr/>
              </a:pPr>
              <a:t>12</a:t>
            </a:fld>
            <a:endParaRPr lang="en-US"/>
          </a:p>
        </p:txBody>
      </p:sp>
      <p:sp>
        <p:nvSpPr>
          <p:cNvPr id="8" name="Footer Placeholder 7"/>
          <p:cNvSpPr>
            <a:spLocks noGrp="1"/>
          </p:cNvSpPr>
          <p:nvPr>
            <p:ph type="ftr" sz="quarter" idx="11"/>
          </p:nvPr>
        </p:nvSpPr>
        <p:spPr/>
        <p:txBody>
          <a:bodyPr/>
          <a:lstStyle/>
          <a:p>
            <a:pPr>
              <a:defRPr/>
            </a:pPr>
            <a:r>
              <a:rPr lang="en-US"/>
              <a:t>Health IT Workforce Curriculum</a:t>
            </a:r>
          </a:p>
        </p:txBody>
      </p:sp>
    </p:spTree>
    <p:custDataLst>
      <p:tags r:id="rId1"/>
    </p:custDataLst>
  </p:cSld>
  <p:clrMapOvr>
    <a:masterClrMapping/>
  </p:clrMapOvr>
  <p:transition advTm="7265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273050"/>
            <a:ext cx="8077200" cy="869950"/>
          </a:xfrm>
        </p:spPr>
        <p:txBody>
          <a:bodyPr/>
          <a:lstStyle/>
          <a:p>
            <a:pPr algn="ctr"/>
            <a:r>
              <a:rPr lang="en-US" sz="4000" b="0" dirty="0" smtClean="0">
                <a:latin typeface="Tahoma" pitchFamily="34" charset="0"/>
                <a:ea typeface="Tahoma" pitchFamily="34" charset="0"/>
                <a:cs typeface="Tahoma" pitchFamily="34" charset="0"/>
              </a:rPr>
              <a:t>HIT &amp; optimizing efficiency</a:t>
            </a:r>
          </a:p>
        </p:txBody>
      </p:sp>
      <p:sp>
        <p:nvSpPr>
          <p:cNvPr id="14339" name="Text Placeholder 2"/>
          <p:cNvSpPr>
            <a:spLocks noGrp="1"/>
          </p:cNvSpPr>
          <p:nvPr>
            <p:ph type="body" idx="2"/>
          </p:nvPr>
        </p:nvSpPr>
        <p:spPr>
          <a:xfrm>
            <a:off x="914400" y="1600200"/>
            <a:ext cx="4088780" cy="4495800"/>
          </a:xfrm>
        </p:spPr>
        <p:txBody>
          <a:bodyPr/>
          <a:lstStyle/>
          <a:p>
            <a:r>
              <a:rPr lang="en-US" sz="2600" dirty="0" smtClean="0">
                <a:latin typeface="Arial" pitchFamily="34" charset="0"/>
                <a:cs typeface="Arial" pitchFamily="34" charset="0"/>
              </a:rPr>
              <a:t>Hope Memorial Hospital implemented an electronic picture archiving and communication system (PACS) for requesting radiological examinations and displaying images. They saw a reduction in repeat chest x-ray films at outpatient appointments.</a:t>
            </a:r>
          </a:p>
        </p:txBody>
      </p:sp>
      <p:sp>
        <p:nvSpPr>
          <p:cNvPr id="8" name="Content Placeholder 7"/>
          <p:cNvSpPr>
            <a:spLocks noGrp="1"/>
          </p:cNvSpPr>
          <p:nvPr>
            <p:ph sz="quarter" idx="1"/>
          </p:nvPr>
        </p:nvSpPr>
        <p:spPr>
          <a:xfrm>
            <a:off x="5334000" y="1600200"/>
            <a:ext cx="2895600" cy="4495800"/>
          </a:xfrm>
        </p:spPr>
        <p:txBody>
          <a:bodyPr rtlCol="0">
            <a:normAutofit/>
          </a:bodyPr>
          <a:lstStyle/>
          <a:p>
            <a:pPr marL="0" indent="0" fontAlgn="auto">
              <a:spcAft>
                <a:spcPts val="0"/>
              </a:spcAft>
              <a:buFont typeface="Arial" pitchFamily="34" charset="0"/>
              <a:buNone/>
              <a:defRPr/>
            </a:pPr>
            <a:r>
              <a:rPr lang="en-US" sz="2600" dirty="0" smtClean="0">
                <a:solidFill>
                  <a:schemeClr val="accent1"/>
                </a:solidFill>
                <a:latin typeface="Arial" pitchFamily="34" charset="0"/>
                <a:cs typeface="Arial" pitchFamily="34" charset="0"/>
              </a:rPr>
              <a:t>Can you think of an example of how HIT can help to improve efficiency? </a:t>
            </a:r>
            <a:endParaRPr lang="en-US" sz="2600" i="1" dirty="0">
              <a:latin typeface="Arial" pitchFamily="34" charset="0"/>
              <a:cs typeface="Arial" pitchFamily="34" charset="0"/>
            </a:endParaRPr>
          </a:p>
        </p:txBody>
      </p:sp>
      <p:sp>
        <p:nvSpPr>
          <p:cNvPr id="14341" name="AutoShape 4"/>
          <p:cNvSpPr>
            <a:spLocks noChangeAspect="1" noChangeArrowheads="1" noTextEdit="1"/>
          </p:cNvSpPr>
          <p:nvPr/>
        </p:nvSpPr>
        <p:spPr bwMode="auto">
          <a:xfrm>
            <a:off x="5715000" y="4503738"/>
            <a:ext cx="2057400" cy="1935162"/>
          </a:xfrm>
          <a:prstGeom prst="rect">
            <a:avLst/>
          </a:prstGeom>
          <a:noFill/>
          <a:ln w="9525">
            <a:noFill/>
            <a:miter lim="800000"/>
            <a:headEnd/>
            <a:tailEnd/>
          </a:ln>
        </p:spPr>
        <p:txBody>
          <a:bodyPr/>
          <a:lstStyle/>
          <a:p>
            <a:endParaRPr lang="en-US"/>
          </a:p>
        </p:txBody>
      </p:sp>
      <p:sp>
        <p:nvSpPr>
          <p:cNvPr id="10" name="Date Placeholder 9"/>
          <p:cNvSpPr>
            <a:spLocks noGrp="1"/>
          </p:cNvSpPr>
          <p:nvPr>
            <p:ph type="dt" sz="quarter" idx="10"/>
          </p:nvPr>
        </p:nvSpPr>
        <p:spPr/>
        <p:txBody>
          <a:bodyPr/>
          <a:lstStyle/>
          <a:p>
            <a:pPr>
              <a:defRPr/>
            </a:pPr>
            <a:r>
              <a:rPr lang="en-US"/>
              <a:t>Component12/Unit1.3</a:t>
            </a:r>
          </a:p>
        </p:txBody>
      </p:sp>
      <p:sp>
        <p:nvSpPr>
          <p:cNvPr id="11" name="Slide Number Placeholder 10"/>
          <p:cNvSpPr>
            <a:spLocks noGrp="1"/>
          </p:cNvSpPr>
          <p:nvPr>
            <p:ph type="sldNum" sz="quarter" idx="12"/>
          </p:nvPr>
        </p:nvSpPr>
        <p:spPr/>
        <p:txBody>
          <a:bodyPr/>
          <a:lstStyle/>
          <a:p>
            <a:pPr>
              <a:defRPr/>
            </a:pPr>
            <a:fld id="{F22C8540-A8A6-4E5F-BDF0-4855D9C18B58}" type="slidenum">
              <a:rPr lang="en-US"/>
              <a:pPr>
                <a:defRPr/>
              </a:pPr>
              <a:t>13</a:t>
            </a:fld>
            <a:endParaRPr lang="en-US"/>
          </a:p>
        </p:txBody>
      </p:sp>
      <p:sp>
        <p:nvSpPr>
          <p:cNvPr id="12" name="Footer Placeholder 11"/>
          <p:cNvSpPr>
            <a:spLocks noGrp="1"/>
          </p:cNvSpPr>
          <p:nvPr>
            <p:ph type="ftr" sz="quarter" idx="11"/>
          </p:nvPr>
        </p:nvSpPr>
        <p:spPr/>
        <p:txBody>
          <a:bodyPr/>
          <a:lstStyle/>
          <a:p>
            <a:pPr>
              <a:defRPr/>
            </a:pPr>
            <a:r>
              <a:rPr lang="en-US"/>
              <a:t>Health IT Workforce Curriculum</a:t>
            </a:r>
          </a:p>
        </p:txBody>
      </p:sp>
    </p:spTree>
    <p:custDataLst>
      <p:tags r:id="rId1"/>
    </p:custDataLst>
  </p:cSld>
  <p:clrMapOvr>
    <a:masterClrMapping/>
  </p:clrMapOvr>
  <p:transition advTm="3739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z="4000" dirty="0" smtClean="0">
                <a:latin typeface="Tahoma" pitchFamily="34" charset="0"/>
                <a:ea typeface="Tahoma" pitchFamily="34" charset="0"/>
                <a:cs typeface="Tahoma" pitchFamily="34" charset="0"/>
              </a:rPr>
              <a:t>Equity: Case Review</a:t>
            </a:r>
          </a:p>
        </p:txBody>
      </p:sp>
      <p:sp>
        <p:nvSpPr>
          <p:cNvPr id="3" name="Rectangle 2"/>
          <p:cNvSpPr/>
          <p:nvPr/>
        </p:nvSpPr>
        <p:spPr>
          <a:xfrm>
            <a:off x="914400" y="1295400"/>
            <a:ext cx="7848600" cy="1938992"/>
          </a:xfrm>
          <a:prstGeom prst="rect">
            <a:avLst/>
          </a:prstGeom>
        </p:spPr>
        <p:txBody>
          <a:bodyPr>
            <a:spAutoFit/>
          </a:bodyPr>
          <a:lstStyle/>
          <a:p>
            <a:pPr fontAlgn="auto">
              <a:spcBef>
                <a:spcPts val="0"/>
              </a:spcBef>
              <a:spcAft>
                <a:spcPts val="0"/>
              </a:spcAft>
              <a:defRPr/>
            </a:pPr>
            <a:r>
              <a:rPr lang="en-US" sz="2000" u="sng" dirty="0">
                <a:solidFill>
                  <a:schemeClr val="tx1">
                    <a:lumMod val="50000"/>
                    <a:lumOff val="50000"/>
                  </a:schemeClr>
                </a:solidFill>
                <a:latin typeface="Arial" pitchFamily="34" charset="0"/>
                <a:cs typeface="Arial" pitchFamily="34" charset="0"/>
              </a:rPr>
              <a:t>Event: </a:t>
            </a:r>
            <a:r>
              <a:rPr lang="en-US" sz="2000" dirty="0">
                <a:solidFill>
                  <a:schemeClr val="tx1">
                    <a:lumMod val="50000"/>
                    <a:lumOff val="50000"/>
                  </a:schemeClr>
                </a:solidFill>
                <a:latin typeface="Arial" pitchFamily="34" charset="0"/>
                <a:cs typeface="Arial" pitchFamily="34" charset="0"/>
              </a:rPr>
              <a:t> </a:t>
            </a:r>
          </a:p>
          <a:p>
            <a:pPr fontAlgn="auto">
              <a:spcBef>
                <a:spcPts val="0"/>
              </a:spcBef>
              <a:spcAft>
                <a:spcPts val="0"/>
              </a:spcAft>
              <a:defRPr/>
            </a:pPr>
            <a:r>
              <a:rPr lang="en-US" sz="2000" dirty="0">
                <a:latin typeface="Arial" pitchFamily="34" charset="0"/>
                <a:cs typeface="Arial" pitchFamily="34" charset="0"/>
              </a:rPr>
              <a:t>One of the greatest challenges to chronic care management in a public housing community is keeping patients engaged in their care. They are often lost to follow up care when they do not return for medical visits or refill their prescriptions. This is especially problematic for vulnerable patients with diabetes.</a:t>
            </a:r>
          </a:p>
        </p:txBody>
      </p:sp>
      <p:sp>
        <p:nvSpPr>
          <p:cNvPr id="4" name="Rectangle 3"/>
          <p:cNvSpPr/>
          <p:nvPr/>
        </p:nvSpPr>
        <p:spPr>
          <a:xfrm>
            <a:off x="914400" y="3733800"/>
            <a:ext cx="7848600" cy="2246769"/>
          </a:xfrm>
          <a:prstGeom prst="rect">
            <a:avLst/>
          </a:prstGeom>
        </p:spPr>
        <p:txBody>
          <a:bodyPr>
            <a:spAutoFit/>
          </a:bodyPr>
          <a:lstStyle/>
          <a:p>
            <a:pPr fontAlgn="auto">
              <a:spcBef>
                <a:spcPts val="0"/>
              </a:spcBef>
              <a:spcAft>
                <a:spcPts val="0"/>
              </a:spcAft>
              <a:defRPr/>
            </a:pPr>
            <a:r>
              <a:rPr lang="en-US" sz="2000" u="sng" dirty="0">
                <a:solidFill>
                  <a:schemeClr val="tx1">
                    <a:lumMod val="50000"/>
                    <a:lumOff val="50000"/>
                  </a:schemeClr>
                </a:solidFill>
                <a:latin typeface="Arial" pitchFamily="34" charset="0"/>
                <a:cs typeface="Arial" pitchFamily="34" charset="0"/>
              </a:rPr>
              <a:t>System Change:</a:t>
            </a:r>
            <a:r>
              <a:rPr lang="en-US" sz="2000" dirty="0">
                <a:solidFill>
                  <a:schemeClr val="tx1">
                    <a:lumMod val="50000"/>
                    <a:lumOff val="50000"/>
                  </a:schemeClr>
                </a:solidFill>
                <a:latin typeface="Arial" pitchFamily="34" charset="0"/>
                <a:cs typeface="Arial" pitchFamily="34" charset="0"/>
              </a:rPr>
              <a:t> </a:t>
            </a:r>
          </a:p>
          <a:p>
            <a:pPr fontAlgn="auto">
              <a:spcBef>
                <a:spcPts val="0"/>
              </a:spcBef>
              <a:spcAft>
                <a:spcPts val="0"/>
              </a:spcAft>
              <a:defRPr/>
            </a:pPr>
            <a:r>
              <a:rPr lang="en-US" sz="2000" dirty="0">
                <a:latin typeface="Arial" pitchFamily="34" charset="0"/>
                <a:cs typeface="Arial" pitchFamily="34" charset="0"/>
              </a:rPr>
              <a:t>Community volunteers were provided on-line training on self-management counseling for patients with diabetes. They created a diabetes registry in the electronic health record to identify and recall patients due for routine diabetes care. Just prior to the scheduled visit, the community volunteer reminds the patient of the visit and asks him to arrive early for self-management teaching.</a:t>
            </a:r>
          </a:p>
        </p:txBody>
      </p:sp>
      <p:sp>
        <p:nvSpPr>
          <p:cNvPr id="7" name="Date Placeholder 6"/>
          <p:cNvSpPr>
            <a:spLocks noGrp="1"/>
          </p:cNvSpPr>
          <p:nvPr>
            <p:ph type="dt" sz="quarter" idx="10"/>
          </p:nvPr>
        </p:nvSpPr>
        <p:spPr/>
        <p:txBody>
          <a:bodyPr/>
          <a:lstStyle/>
          <a:p>
            <a:pPr>
              <a:defRPr/>
            </a:pPr>
            <a:r>
              <a:rPr lang="en-US"/>
              <a:t>Component12/Unit1.3</a:t>
            </a:r>
          </a:p>
        </p:txBody>
      </p:sp>
      <p:sp>
        <p:nvSpPr>
          <p:cNvPr id="8" name="Slide Number Placeholder 7"/>
          <p:cNvSpPr>
            <a:spLocks noGrp="1"/>
          </p:cNvSpPr>
          <p:nvPr>
            <p:ph type="sldNum" sz="quarter" idx="12"/>
          </p:nvPr>
        </p:nvSpPr>
        <p:spPr/>
        <p:txBody>
          <a:bodyPr/>
          <a:lstStyle/>
          <a:p>
            <a:pPr>
              <a:defRPr/>
            </a:pPr>
            <a:fld id="{B821676F-AFE6-4E32-9744-9785464FD7EC}" type="slidenum">
              <a:rPr lang="en-US"/>
              <a:pPr>
                <a:defRPr/>
              </a:pPr>
              <a:t>14</a:t>
            </a:fld>
            <a:endParaRPr lang="en-US"/>
          </a:p>
        </p:txBody>
      </p:sp>
      <p:sp>
        <p:nvSpPr>
          <p:cNvPr id="9" name="Footer Placeholder 8"/>
          <p:cNvSpPr>
            <a:spLocks noGrp="1"/>
          </p:cNvSpPr>
          <p:nvPr>
            <p:ph type="ftr" sz="quarter" idx="11"/>
          </p:nvPr>
        </p:nvSpPr>
        <p:spPr/>
        <p:txBody>
          <a:bodyPr/>
          <a:lstStyle/>
          <a:p>
            <a:pPr>
              <a:defRPr/>
            </a:pPr>
            <a:r>
              <a:rPr lang="en-US"/>
              <a:t>Health IT Workforce Curriculum</a:t>
            </a:r>
          </a:p>
        </p:txBody>
      </p:sp>
    </p:spTree>
    <p:custDataLst>
      <p:tags r:id="rId1"/>
    </p:custDataLst>
  </p:cSld>
  <p:clrMapOvr>
    <a:masterClrMapping/>
  </p:clrMapOvr>
  <p:transition advTm="9809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0"/>
            <a:ext cx="8382000" cy="990600"/>
          </a:xfrm>
        </p:spPr>
        <p:txBody>
          <a:bodyPr/>
          <a:lstStyle/>
          <a:p>
            <a:pPr algn="ctr"/>
            <a:r>
              <a:rPr lang="en-US" sz="4000" b="0" dirty="0" smtClean="0">
                <a:latin typeface="Tahoma" pitchFamily="34" charset="0"/>
                <a:ea typeface="Tahoma" pitchFamily="34" charset="0"/>
                <a:cs typeface="Tahoma" pitchFamily="34" charset="0"/>
              </a:rPr>
              <a:t>HIT &amp; optimizing equity</a:t>
            </a:r>
          </a:p>
        </p:txBody>
      </p:sp>
      <p:sp>
        <p:nvSpPr>
          <p:cNvPr id="16387" name="Text Placeholder 2"/>
          <p:cNvSpPr>
            <a:spLocks noGrp="1"/>
          </p:cNvSpPr>
          <p:nvPr>
            <p:ph type="body" idx="2"/>
          </p:nvPr>
        </p:nvSpPr>
        <p:spPr>
          <a:xfrm>
            <a:off x="838200" y="1295400"/>
            <a:ext cx="4419600" cy="4343400"/>
          </a:xfrm>
        </p:spPr>
        <p:txBody>
          <a:bodyPr/>
          <a:lstStyle/>
          <a:p>
            <a:r>
              <a:rPr lang="en-US" sz="2600" dirty="0" smtClean="0">
                <a:latin typeface="Arial" pitchFamily="34" charset="0"/>
                <a:cs typeface="Arial" pitchFamily="34" charset="0"/>
              </a:rPr>
              <a:t>There are few stroke specialists in rural areas, so people at risk for stroke in these areas have unequal access to quality care. Physicians in Arizona set up a </a:t>
            </a:r>
            <a:r>
              <a:rPr lang="en-US" sz="2600" i="1" dirty="0" smtClean="0">
                <a:latin typeface="Arial" pitchFamily="34" charset="0"/>
                <a:cs typeface="Arial" pitchFamily="34" charset="0"/>
              </a:rPr>
              <a:t>hub</a:t>
            </a:r>
            <a:r>
              <a:rPr lang="en-US" sz="2600" dirty="0" smtClean="0">
                <a:latin typeface="Arial" pitchFamily="34" charset="0"/>
                <a:cs typeface="Arial" pitchFamily="34" charset="0"/>
              </a:rPr>
              <a:t> (urban stroke center) and </a:t>
            </a:r>
            <a:r>
              <a:rPr lang="en-US" sz="2600" i="1" dirty="0" smtClean="0">
                <a:latin typeface="Arial" pitchFamily="34" charset="0"/>
                <a:cs typeface="Arial" pitchFamily="34" charset="0"/>
              </a:rPr>
              <a:t>spoke</a:t>
            </a:r>
            <a:r>
              <a:rPr lang="en-US" sz="2600" dirty="0" smtClean="0">
                <a:latin typeface="Arial" pitchFamily="34" charset="0"/>
                <a:cs typeface="Arial" pitchFamily="34" charset="0"/>
              </a:rPr>
              <a:t> (outlying rural hospitals) service using telemedicine (audio-video) to decrease health disparities. </a:t>
            </a:r>
          </a:p>
        </p:txBody>
      </p:sp>
      <p:sp>
        <p:nvSpPr>
          <p:cNvPr id="8" name="Content Placeholder 7"/>
          <p:cNvSpPr>
            <a:spLocks noGrp="1"/>
          </p:cNvSpPr>
          <p:nvPr>
            <p:ph sz="quarter" idx="1"/>
          </p:nvPr>
        </p:nvSpPr>
        <p:spPr>
          <a:xfrm>
            <a:off x="5486400" y="1295400"/>
            <a:ext cx="3048000" cy="3505200"/>
          </a:xfrm>
        </p:spPr>
        <p:txBody>
          <a:bodyPr rtlCol="0">
            <a:normAutofit/>
          </a:bodyPr>
          <a:lstStyle/>
          <a:p>
            <a:pPr marL="0" indent="0" fontAlgn="auto">
              <a:spcAft>
                <a:spcPts val="0"/>
              </a:spcAft>
              <a:buFont typeface="Arial" pitchFamily="34" charset="0"/>
              <a:buNone/>
              <a:defRPr/>
            </a:pPr>
            <a:r>
              <a:rPr lang="en-US" sz="2600" dirty="0" smtClean="0">
                <a:solidFill>
                  <a:schemeClr val="accent1"/>
                </a:solidFill>
                <a:latin typeface="Arial" pitchFamily="34" charset="0"/>
                <a:cs typeface="Arial" pitchFamily="34" charset="0"/>
              </a:rPr>
              <a:t>Can you think of an example of how HIT can help to decrease health  care disparities? </a:t>
            </a:r>
            <a:endParaRPr lang="en-US" sz="2600" i="1" dirty="0">
              <a:latin typeface="Arial" pitchFamily="34" charset="0"/>
              <a:cs typeface="Arial" pitchFamily="34" charset="0"/>
            </a:endParaRPr>
          </a:p>
        </p:txBody>
      </p:sp>
      <p:sp>
        <p:nvSpPr>
          <p:cNvPr id="16389" name="AutoShape 4"/>
          <p:cNvSpPr>
            <a:spLocks noChangeAspect="1" noChangeArrowheads="1" noTextEdit="1"/>
          </p:cNvSpPr>
          <p:nvPr/>
        </p:nvSpPr>
        <p:spPr bwMode="auto">
          <a:xfrm>
            <a:off x="5715000" y="4503738"/>
            <a:ext cx="2057400" cy="1935162"/>
          </a:xfrm>
          <a:prstGeom prst="rect">
            <a:avLst/>
          </a:prstGeom>
          <a:noFill/>
          <a:ln w="9525">
            <a:noFill/>
            <a:miter lim="800000"/>
            <a:headEnd/>
            <a:tailEnd/>
          </a:ln>
        </p:spPr>
        <p:txBody>
          <a:bodyPr/>
          <a:lstStyle/>
          <a:p>
            <a:endParaRPr lang="en-US"/>
          </a:p>
        </p:txBody>
      </p:sp>
      <p:sp>
        <p:nvSpPr>
          <p:cNvPr id="10" name="Date Placeholder 9"/>
          <p:cNvSpPr>
            <a:spLocks noGrp="1"/>
          </p:cNvSpPr>
          <p:nvPr>
            <p:ph type="dt" sz="quarter" idx="10"/>
          </p:nvPr>
        </p:nvSpPr>
        <p:spPr/>
        <p:txBody>
          <a:bodyPr/>
          <a:lstStyle/>
          <a:p>
            <a:pPr>
              <a:defRPr/>
            </a:pPr>
            <a:r>
              <a:rPr lang="en-US"/>
              <a:t>Component12/Unit1.3</a:t>
            </a:r>
          </a:p>
        </p:txBody>
      </p:sp>
      <p:sp>
        <p:nvSpPr>
          <p:cNvPr id="11" name="Slide Number Placeholder 10"/>
          <p:cNvSpPr>
            <a:spLocks noGrp="1"/>
          </p:cNvSpPr>
          <p:nvPr>
            <p:ph type="sldNum" sz="quarter" idx="12"/>
          </p:nvPr>
        </p:nvSpPr>
        <p:spPr/>
        <p:txBody>
          <a:bodyPr/>
          <a:lstStyle/>
          <a:p>
            <a:pPr>
              <a:defRPr/>
            </a:pPr>
            <a:fld id="{8CF277AC-B5BA-45D2-BABB-F0DBF2EA6207}" type="slidenum">
              <a:rPr lang="en-US"/>
              <a:pPr>
                <a:defRPr/>
              </a:pPr>
              <a:t>15</a:t>
            </a:fld>
            <a:endParaRPr lang="en-US"/>
          </a:p>
        </p:txBody>
      </p:sp>
      <p:sp>
        <p:nvSpPr>
          <p:cNvPr id="12" name="Footer Placeholder 11"/>
          <p:cNvSpPr>
            <a:spLocks noGrp="1"/>
          </p:cNvSpPr>
          <p:nvPr>
            <p:ph type="ftr" sz="quarter" idx="11"/>
          </p:nvPr>
        </p:nvSpPr>
        <p:spPr/>
        <p:txBody>
          <a:bodyPr/>
          <a:lstStyle/>
          <a:p>
            <a:pPr>
              <a:defRPr/>
            </a:pPr>
            <a:r>
              <a:rPr lang="en-US"/>
              <a:t>Health IT Workforce Curriculum</a:t>
            </a:r>
          </a:p>
        </p:txBody>
      </p:sp>
    </p:spTree>
    <p:custDataLst>
      <p:tags r:id="rId1"/>
    </p:custDataLst>
  </p:cSld>
  <p:clrMapOvr>
    <a:masterClrMapping/>
  </p:clrMapOvr>
  <p:transition advTm="3968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z="4000" dirty="0" smtClean="0">
                <a:latin typeface="Tahoma" pitchFamily="34" charset="0"/>
                <a:ea typeface="Tahoma" pitchFamily="34" charset="0"/>
                <a:cs typeface="Tahoma" pitchFamily="34" charset="0"/>
              </a:rPr>
              <a:t>Summary:</a:t>
            </a:r>
          </a:p>
        </p:txBody>
      </p:sp>
      <p:sp>
        <p:nvSpPr>
          <p:cNvPr id="17411" name="Content Placeholder 3"/>
          <p:cNvSpPr>
            <a:spLocks noGrp="1"/>
          </p:cNvSpPr>
          <p:nvPr>
            <p:ph sz="quarter" idx="1"/>
          </p:nvPr>
        </p:nvSpPr>
        <p:spPr/>
        <p:txBody>
          <a:bodyPr/>
          <a:lstStyle/>
          <a:p>
            <a:r>
              <a:rPr lang="en-US" dirty="0" smtClean="0">
                <a:latin typeface="Arial" pitchFamily="34" charset="0"/>
                <a:cs typeface="Arial" pitchFamily="34" charset="0"/>
              </a:rPr>
              <a:t>All health care settings can benefit from the assistance of  HIT professionals in identifying electronic solutions to quality concerns.</a:t>
            </a:r>
          </a:p>
          <a:p>
            <a:r>
              <a:rPr lang="en-US" dirty="0" smtClean="0">
                <a:latin typeface="Arial" pitchFamily="34" charset="0"/>
                <a:cs typeface="Arial" pitchFamily="34" charset="0"/>
              </a:rPr>
              <a:t>Well-crafted HIT solutions can:</a:t>
            </a:r>
          </a:p>
          <a:p>
            <a:pPr lvl="1"/>
            <a:r>
              <a:rPr lang="en-US" sz="2600" dirty="0" smtClean="0">
                <a:latin typeface="Arial" pitchFamily="34" charset="0"/>
                <a:cs typeface="Arial" pitchFamily="34" charset="0"/>
              </a:rPr>
              <a:t>Improve safety, effectiveness, efficiency, equity, timeliness, and patient-centeredness of care</a:t>
            </a:r>
          </a:p>
          <a:p>
            <a:pPr lvl="1"/>
            <a:r>
              <a:rPr lang="en-US" sz="2600" dirty="0" smtClean="0">
                <a:latin typeface="Arial" pitchFamily="34" charset="0"/>
                <a:cs typeface="Arial" pitchFamily="34" charset="0"/>
              </a:rPr>
              <a:t>Work to accomplish the best care for the whole population at the lowest cost</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p:txBody>
      </p:sp>
      <p:sp>
        <p:nvSpPr>
          <p:cNvPr id="6" name="Date Placeholder 5"/>
          <p:cNvSpPr>
            <a:spLocks noGrp="1"/>
          </p:cNvSpPr>
          <p:nvPr>
            <p:ph type="dt" sz="quarter" idx="10"/>
          </p:nvPr>
        </p:nvSpPr>
        <p:spPr/>
        <p:txBody>
          <a:bodyPr/>
          <a:lstStyle/>
          <a:p>
            <a:pPr>
              <a:defRPr/>
            </a:pPr>
            <a:r>
              <a:rPr lang="en-US"/>
              <a:t>Component12/Unit1.3</a:t>
            </a:r>
          </a:p>
        </p:txBody>
      </p:sp>
      <p:sp>
        <p:nvSpPr>
          <p:cNvPr id="7" name="Slide Number Placeholder 6"/>
          <p:cNvSpPr>
            <a:spLocks noGrp="1"/>
          </p:cNvSpPr>
          <p:nvPr>
            <p:ph type="sldNum" sz="quarter" idx="12"/>
          </p:nvPr>
        </p:nvSpPr>
        <p:spPr/>
        <p:txBody>
          <a:bodyPr/>
          <a:lstStyle/>
          <a:p>
            <a:pPr>
              <a:defRPr/>
            </a:pPr>
            <a:fld id="{7B20E6D4-34FE-4D63-92A5-C34E1A086162}" type="slidenum">
              <a:rPr lang="en-US"/>
              <a:pPr>
                <a:defRPr/>
              </a:pPr>
              <a:t>16</a:t>
            </a:fld>
            <a:endParaRPr lang="en-US"/>
          </a:p>
        </p:txBody>
      </p:sp>
      <p:sp>
        <p:nvSpPr>
          <p:cNvPr id="8" name="Footer Placeholder 7"/>
          <p:cNvSpPr>
            <a:spLocks noGrp="1"/>
          </p:cNvSpPr>
          <p:nvPr>
            <p:ph type="ftr" sz="quarter" idx="11"/>
          </p:nvPr>
        </p:nvSpPr>
        <p:spPr/>
        <p:txBody>
          <a:bodyPr/>
          <a:lstStyle/>
          <a:p>
            <a:pPr>
              <a:defRPr/>
            </a:pPr>
            <a:r>
              <a:rPr lang="en-US"/>
              <a:t>Health IT Workforce Curriculum</a:t>
            </a:r>
          </a:p>
        </p:txBody>
      </p:sp>
    </p:spTree>
    <p:custDataLst>
      <p:tags r:id="rId1"/>
    </p:custDataLst>
  </p:cSld>
  <p:clrMapOvr>
    <a:masterClrMapping/>
  </p:clrMapOvr>
  <p:transition advTm="2815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latin typeface="Tahoma" pitchFamily="34" charset="0"/>
                <a:ea typeface="Tahoma" pitchFamily="34" charset="0"/>
                <a:cs typeface="Tahoma" pitchFamily="34" charset="0"/>
              </a:rPr>
              <a:t>Objectives</a:t>
            </a:r>
          </a:p>
        </p:txBody>
      </p:sp>
      <p:sp>
        <p:nvSpPr>
          <p:cNvPr id="3075" name="Content Placeholder 2"/>
          <p:cNvSpPr>
            <a:spLocks noGrp="1"/>
          </p:cNvSpPr>
          <p:nvPr>
            <p:ph sz="quarter" idx="1"/>
          </p:nvPr>
        </p:nvSpPr>
        <p:spPr/>
        <p:txBody>
          <a:bodyPr/>
          <a:lstStyle/>
          <a:p>
            <a:r>
              <a:rPr lang="en-US" dirty="0" smtClean="0">
                <a:latin typeface="Arial" pitchFamily="34" charset="0"/>
                <a:cs typeface="Arial" pitchFamily="34" charset="0"/>
              </a:rPr>
              <a:t>Analyze the ways that HIT can either help or hinder quality improvement</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p:txBody>
      </p:sp>
      <p:pic>
        <p:nvPicPr>
          <p:cNvPr id="3077" name="Picture 5" descr="j0202078.jpg"/>
          <p:cNvPicPr>
            <a:picLocks noChangeAspect="1"/>
          </p:cNvPicPr>
          <p:nvPr/>
        </p:nvPicPr>
        <p:blipFill>
          <a:blip r:embed="rId4" cstate="print"/>
          <a:srcRect/>
          <a:stretch>
            <a:fillRect/>
          </a:stretch>
        </p:blipFill>
        <p:spPr bwMode="auto">
          <a:xfrm>
            <a:off x="2667000" y="3505200"/>
            <a:ext cx="3657600" cy="2457450"/>
          </a:xfrm>
          <a:prstGeom prst="rect">
            <a:avLst/>
          </a:prstGeom>
          <a:noFill/>
          <a:ln w="9525">
            <a:noFill/>
            <a:miter lim="800000"/>
            <a:headEnd/>
            <a:tailEnd/>
          </a:ln>
        </p:spPr>
      </p:pic>
      <p:sp>
        <p:nvSpPr>
          <p:cNvPr id="7" name="Date Placeholder 6"/>
          <p:cNvSpPr>
            <a:spLocks noGrp="1"/>
          </p:cNvSpPr>
          <p:nvPr>
            <p:ph type="dt" sz="quarter" idx="10"/>
          </p:nvPr>
        </p:nvSpPr>
        <p:spPr/>
        <p:txBody>
          <a:bodyPr/>
          <a:lstStyle/>
          <a:p>
            <a:pPr>
              <a:defRPr/>
            </a:pPr>
            <a:r>
              <a:rPr lang="en-US"/>
              <a:t>Component12/Unit1.3</a:t>
            </a:r>
          </a:p>
        </p:txBody>
      </p:sp>
      <p:sp>
        <p:nvSpPr>
          <p:cNvPr id="8" name="Slide Number Placeholder 7"/>
          <p:cNvSpPr>
            <a:spLocks noGrp="1"/>
          </p:cNvSpPr>
          <p:nvPr>
            <p:ph type="sldNum" sz="quarter" idx="12"/>
          </p:nvPr>
        </p:nvSpPr>
        <p:spPr/>
        <p:txBody>
          <a:bodyPr/>
          <a:lstStyle/>
          <a:p>
            <a:pPr>
              <a:defRPr/>
            </a:pPr>
            <a:fld id="{33B4425B-0D83-4EEE-8703-BFFE0F277F77}" type="slidenum">
              <a:rPr lang="en-US"/>
              <a:pPr>
                <a:defRPr/>
              </a:pPr>
              <a:t>2</a:t>
            </a:fld>
            <a:endParaRPr lang="en-US"/>
          </a:p>
        </p:txBody>
      </p:sp>
      <p:sp>
        <p:nvSpPr>
          <p:cNvPr id="9" name="Footer Placeholder 8"/>
          <p:cNvSpPr>
            <a:spLocks noGrp="1"/>
          </p:cNvSpPr>
          <p:nvPr>
            <p:ph type="ftr" sz="quarter" idx="11"/>
          </p:nvPr>
        </p:nvSpPr>
        <p:spPr/>
        <p:txBody>
          <a:bodyPr/>
          <a:lstStyle/>
          <a:p>
            <a:pPr>
              <a:defRPr/>
            </a:pPr>
            <a:r>
              <a:rPr lang="en-US"/>
              <a:t>Health IT Workforce Curriculum</a:t>
            </a:r>
          </a:p>
        </p:txBody>
      </p:sp>
    </p:spTree>
    <p:custDataLst>
      <p:tags r:id="rId1"/>
    </p:custDataLst>
  </p:cSld>
  <p:clrMapOvr>
    <a:masterClrMapping/>
  </p:clrMapOvr>
  <p:transition advTm="121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
            <p:custDataLst>
              <p:tags r:id="rId2"/>
            </p:custDataLst>
          </p:nvPr>
        </p:nvGraphicFramePr>
        <p:xfrm>
          <a:off x="914400" y="1676400"/>
          <a:ext cx="7772400" cy="4572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4099" name="Picture 2" descr="http://syndetics.com/index.aspx?isbn=0309072808/LC.GIF&amp;client=sirsi&amp;type=rw1"/>
          <p:cNvPicPr>
            <a:picLocks noChangeAspect="1" noChangeArrowheads="1"/>
          </p:cNvPicPr>
          <p:nvPr/>
        </p:nvPicPr>
        <p:blipFill>
          <a:blip r:embed="rId10" cstate="print"/>
          <a:srcRect/>
          <a:stretch>
            <a:fillRect/>
          </a:stretch>
        </p:blipFill>
        <p:spPr bwMode="auto">
          <a:xfrm>
            <a:off x="1219200" y="381000"/>
            <a:ext cx="1524000" cy="2192338"/>
          </a:xfrm>
          <a:prstGeom prst="rect">
            <a:avLst/>
          </a:prstGeom>
          <a:noFill/>
          <a:ln w="9525">
            <a:noFill/>
            <a:miter lim="800000"/>
            <a:headEnd/>
            <a:tailEnd/>
          </a:ln>
        </p:spPr>
      </p:pic>
      <p:sp>
        <p:nvSpPr>
          <p:cNvPr id="7" name="Date Placeholder 6"/>
          <p:cNvSpPr>
            <a:spLocks noGrp="1"/>
          </p:cNvSpPr>
          <p:nvPr>
            <p:ph type="dt" sz="quarter" idx="10"/>
          </p:nvPr>
        </p:nvSpPr>
        <p:spPr/>
        <p:txBody>
          <a:bodyPr/>
          <a:lstStyle/>
          <a:p>
            <a:pPr>
              <a:defRPr/>
            </a:pPr>
            <a:r>
              <a:rPr lang="en-US"/>
              <a:t>Component12/Unit1.3</a:t>
            </a:r>
          </a:p>
        </p:txBody>
      </p:sp>
      <p:sp>
        <p:nvSpPr>
          <p:cNvPr id="10" name="Slide Number Placeholder 9"/>
          <p:cNvSpPr>
            <a:spLocks noGrp="1"/>
          </p:cNvSpPr>
          <p:nvPr>
            <p:ph type="sldNum" sz="quarter" idx="12"/>
          </p:nvPr>
        </p:nvSpPr>
        <p:spPr/>
        <p:txBody>
          <a:bodyPr/>
          <a:lstStyle/>
          <a:p>
            <a:pPr>
              <a:defRPr/>
            </a:pPr>
            <a:fld id="{286A7E27-3BC5-4F09-BE08-272EA9B2B791}" type="slidenum">
              <a:rPr lang="en-US"/>
              <a:pPr>
                <a:defRPr/>
              </a:pPr>
              <a:t>3</a:t>
            </a:fld>
            <a:endParaRPr lang="en-US"/>
          </a:p>
        </p:txBody>
      </p:sp>
      <p:sp>
        <p:nvSpPr>
          <p:cNvPr id="11" name="Footer Placeholder 10"/>
          <p:cNvSpPr>
            <a:spLocks noGrp="1"/>
          </p:cNvSpPr>
          <p:nvPr>
            <p:ph type="ftr" sz="quarter" idx="11"/>
          </p:nvPr>
        </p:nvSpPr>
        <p:spPr/>
        <p:txBody>
          <a:bodyPr/>
          <a:lstStyle/>
          <a:p>
            <a:pPr>
              <a:defRPr/>
            </a:pPr>
            <a:r>
              <a:rPr lang="en-US"/>
              <a:t>Health IT Workforce Curriculum</a:t>
            </a:r>
          </a:p>
        </p:txBody>
      </p:sp>
    </p:spTree>
    <p:custDataLst>
      <p:tags r:id="rId1"/>
    </p:custDataLst>
  </p:cSld>
  <p:clrMapOvr>
    <a:masterClrMapping/>
  </p:clrMapOvr>
  <p:transition advTm="13151"/>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4000" dirty="0" smtClean="0">
                <a:latin typeface="Tahoma" pitchFamily="34" charset="0"/>
                <a:ea typeface="Tahoma" pitchFamily="34" charset="0"/>
                <a:cs typeface="Tahoma" pitchFamily="34" charset="0"/>
              </a:rPr>
              <a:t>Safety: Case Review</a:t>
            </a:r>
          </a:p>
        </p:txBody>
      </p:sp>
      <p:sp>
        <p:nvSpPr>
          <p:cNvPr id="3" name="Rectangle 2"/>
          <p:cNvSpPr/>
          <p:nvPr/>
        </p:nvSpPr>
        <p:spPr>
          <a:xfrm>
            <a:off x="685800" y="1295400"/>
            <a:ext cx="7850187" cy="2246769"/>
          </a:xfrm>
          <a:prstGeom prst="rect">
            <a:avLst/>
          </a:prstGeom>
        </p:spPr>
        <p:txBody>
          <a:bodyPr>
            <a:spAutoFit/>
          </a:bodyPr>
          <a:lstStyle/>
          <a:p>
            <a:pPr fontAlgn="auto">
              <a:spcBef>
                <a:spcPts val="0"/>
              </a:spcBef>
              <a:spcAft>
                <a:spcPts val="0"/>
              </a:spcAft>
              <a:defRPr/>
            </a:pPr>
            <a:r>
              <a:rPr lang="en-US" sz="2000" u="sng" dirty="0">
                <a:solidFill>
                  <a:schemeClr val="tx1">
                    <a:lumMod val="50000"/>
                    <a:lumOff val="50000"/>
                  </a:schemeClr>
                </a:solidFill>
                <a:latin typeface="Arial" pitchFamily="34" charset="0"/>
                <a:cs typeface="Arial" pitchFamily="34" charset="0"/>
              </a:rPr>
              <a:t>Event: </a:t>
            </a:r>
          </a:p>
          <a:p>
            <a:pPr fontAlgn="auto">
              <a:spcBef>
                <a:spcPts val="0"/>
              </a:spcBef>
              <a:spcAft>
                <a:spcPts val="0"/>
              </a:spcAft>
              <a:defRPr/>
            </a:pPr>
            <a:r>
              <a:rPr lang="en-US" sz="2000" dirty="0">
                <a:latin typeface="Arial" pitchFamily="34" charset="0"/>
                <a:cs typeface="Arial" pitchFamily="34" charset="0"/>
              </a:rPr>
              <a:t>Mr. Smith was prescribed a blood thinner to be taken once a day. He received his daily dose of the drug and was then transferred to another unit.  In the receiving unit, the blood thinner order was rewritten and POE interpreted this as a new order and scheduled a dose to start that same day.  This resulted in Mr. Smith receiving </a:t>
            </a:r>
            <a:r>
              <a:rPr lang="en-US" sz="2000" u="sng" dirty="0">
                <a:latin typeface="Arial" pitchFamily="34" charset="0"/>
                <a:cs typeface="Arial" pitchFamily="34" charset="0"/>
              </a:rPr>
              <a:t>two</a:t>
            </a:r>
            <a:r>
              <a:rPr lang="en-US" sz="2000" dirty="0">
                <a:latin typeface="Arial" pitchFamily="34" charset="0"/>
                <a:cs typeface="Arial" pitchFamily="34" charset="0"/>
              </a:rPr>
              <a:t> doses of the drug during the same day.</a:t>
            </a:r>
          </a:p>
        </p:txBody>
      </p:sp>
      <p:sp>
        <p:nvSpPr>
          <p:cNvPr id="5" name="TextBox 4"/>
          <p:cNvSpPr txBox="1"/>
          <p:nvPr/>
        </p:nvSpPr>
        <p:spPr>
          <a:xfrm>
            <a:off x="685800" y="3886200"/>
            <a:ext cx="7772400" cy="1938992"/>
          </a:xfrm>
          <a:prstGeom prst="rect">
            <a:avLst/>
          </a:prstGeom>
          <a:noFill/>
        </p:spPr>
        <p:txBody>
          <a:bodyPr>
            <a:spAutoFit/>
          </a:bodyPr>
          <a:lstStyle/>
          <a:p>
            <a:pPr fontAlgn="auto">
              <a:spcBef>
                <a:spcPts val="0"/>
              </a:spcBef>
              <a:spcAft>
                <a:spcPts val="0"/>
              </a:spcAft>
              <a:defRPr/>
            </a:pPr>
            <a:r>
              <a:rPr lang="en-US" sz="2000" u="sng" dirty="0">
                <a:solidFill>
                  <a:schemeClr val="tx1">
                    <a:lumMod val="50000"/>
                    <a:lumOff val="50000"/>
                  </a:schemeClr>
                </a:solidFill>
                <a:latin typeface="Arial" pitchFamily="34" charset="0"/>
                <a:cs typeface="Arial" pitchFamily="34" charset="0"/>
              </a:rPr>
              <a:t>System change:</a:t>
            </a:r>
            <a:r>
              <a:rPr lang="en-US" sz="2000" dirty="0">
                <a:solidFill>
                  <a:schemeClr val="tx1">
                    <a:lumMod val="50000"/>
                    <a:lumOff val="50000"/>
                  </a:schemeClr>
                </a:solidFill>
                <a:latin typeface="Arial" pitchFamily="34" charset="0"/>
                <a:cs typeface="Arial" pitchFamily="34" charset="0"/>
              </a:rPr>
              <a:t> </a:t>
            </a:r>
          </a:p>
          <a:p>
            <a:pPr fontAlgn="auto">
              <a:spcBef>
                <a:spcPts val="0"/>
              </a:spcBef>
              <a:spcAft>
                <a:spcPts val="0"/>
              </a:spcAft>
              <a:defRPr/>
            </a:pPr>
            <a:r>
              <a:rPr lang="en-US" sz="2000" dirty="0">
                <a:latin typeface="Arial" pitchFamily="34" charset="0"/>
                <a:cs typeface="Arial" pitchFamily="34" charset="0"/>
              </a:rPr>
              <a:t>An MLM (medical logic module) was created that provides the following functionality: When selected drugs are ordered at a frequency of every 24 hours or longer, the prescriber is automatically presented with the last administration time if the drug had been ordered previously.</a:t>
            </a:r>
          </a:p>
        </p:txBody>
      </p:sp>
      <p:sp>
        <p:nvSpPr>
          <p:cNvPr id="6" name="Date Placeholder 5"/>
          <p:cNvSpPr>
            <a:spLocks noGrp="1"/>
          </p:cNvSpPr>
          <p:nvPr>
            <p:ph type="dt" sz="quarter" idx="10"/>
          </p:nvPr>
        </p:nvSpPr>
        <p:spPr/>
        <p:txBody>
          <a:bodyPr/>
          <a:lstStyle/>
          <a:p>
            <a:pPr>
              <a:defRPr/>
            </a:pPr>
            <a:r>
              <a:rPr lang="en-US"/>
              <a:t>Component12/Unit1.3</a:t>
            </a:r>
          </a:p>
        </p:txBody>
      </p:sp>
      <p:sp>
        <p:nvSpPr>
          <p:cNvPr id="7" name="Slide Number Placeholder 6"/>
          <p:cNvSpPr>
            <a:spLocks noGrp="1"/>
          </p:cNvSpPr>
          <p:nvPr>
            <p:ph type="sldNum" sz="quarter" idx="12"/>
          </p:nvPr>
        </p:nvSpPr>
        <p:spPr/>
        <p:txBody>
          <a:bodyPr/>
          <a:lstStyle/>
          <a:p>
            <a:pPr>
              <a:defRPr/>
            </a:pPr>
            <a:fld id="{B1FD2C73-615B-4269-8186-F003878A9F41}" type="slidenum">
              <a:rPr lang="en-US"/>
              <a:pPr>
                <a:defRPr/>
              </a:pPr>
              <a:t>4</a:t>
            </a:fld>
            <a:endParaRPr lang="en-US"/>
          </a:p>
        </p:txBody>
      </p:sp>
      <p:sp>
        <p:nvSpPr>
          <p:cNvPr id="9" name="Footer Placeholder 8"/>
          <p:cNvSpPr>
            <a:spLocks noGrp="1"/>
          </p:cNvSpPr>
          <p:nvPr>
            <p:ph type="ftr" sz="quarter" idx="11"/>
          </p:nvPr>
        </p:nvSpPr>
        <p:spPr/>
        <p:txBody>
          <a:bodyPr/>
          <a:lstStyle/>
          <a:p>
            <a:pPr>
              <a:defRPr/>
            </a:pPr>
            <a:r>
              <a:rPr lang="en-US" dirty="0"/>
              <a:t>Health IT Workforce Curriculum</a:t>
            </a:r>
          </a:p>
        </p:txBody>
      </p:sp>
    </p:spTree>
    <p:custDataLst>
      <p:tags r:id="rId1"/>
    </p:custDataLst>
  </p:cSld>
  <p:clrMapOvr>
    <a:masterClrMapping/>
  </p:clrMapOvr>
  <p:transition advTm="12084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228600"/>
            <a:ext cx="8001000" cy="977900"/>
          </a:xfrm>
        </p:spPr>
        <p:txBody>
          <a:bodyPr/>
          <a:lstStyle/>
          <a:p>
            <a:pPr algn="ctr"/>
            <a:r>
              <a:rPr lang="en-US" sz="4000" b="0" dirty="0" smtClean="0">
                <a:latin typeface="Tahoma" pitchFamily="34" charset="0"/>
                <a:ea typeface="Tahoma" pitchFamily="34" charset="0"/>
                <a:cs typeface="Tahoma" pitchFamily="34" charset="0"/>
              </a:rPr>
              <a:t>HIT &amp; optimizing patient safety</a:t>
            </a:r>
          </a:p>
        </p:txBody>
      </p:sp>
      <p:sp>
        <p:nvSpPr>
          <p:cNvPr id="6147" name="Text Placeholder 2"/>
          <p:cNvSpPr>
            <a:spLocks noGrp="1"/>
          </p:cNvSpPr>
          <p:nvPr>
            <p:ph type="body" idx="2"/>
          </p:nvPr>
        </p:nvSpPr>
        <p:spPr>
          <a:xfrm>
            <a:off x="838200" y="1600200"/>
            <a:ext cx="4419600" cy="4495800"/>
          </a:xfrm>
        </p:spPr>
        <p:txBody>
          <a:bodyPr/>
          <a:lstStyle/>
          <a:p>
            <a:r>
              <a:rPr lang="en-US" sz="2600" dirty="0" smtClean="0">
                <a:latin typeface="Arial" pitchFamily="34" charset="0"/>
                <a:cs typeface="Arial" pitchFamily="34" charset="0"/>
              </a:rPr>
              <a:t>Early detection and effective treatment are the cornerstones of treatment for pneumonia. Adults aged 65 and older should receive the influenza and pneumococcal immunization to prevent pneumonia and its complications.</a:t>
            </a:r>
          </a:p>
          <a:p>
            <a:endParaRPr lang="en-US" sz="2400" dirty="0" smtClean="0"/>
          </a:p>
        </p:txBody>
      </p:sp>
      <p:sp>
        <p:nvSpPr>
          <p:cNvPr id="8" name="Content Placeholder 7"/>
          <p:cNvSpPr>
            <a:spLocks noGrp="1"/>
          </p:cNvSpPr>
          <p:nvPr>
            <p:ph sz="quarter" idx="1"/>
          </p:nvPr>
        </p:nvSpPr>
        <p:spPr>
          <a:xfrm>
            <a:off x="5562600" y="1600200"/>
            <a:ext cx="3124200" cy="4495800"/>
          </a:xfrm>
        </p:spPr>
        <p:txBody>
          <a:bodyPr rtlCol="0">
            <a:normAutofit/>
          </a:bodyPr>
          <a:lstStyle/>
          <a:p>
            <a:pPr marL="0" indent="0" fontAlgn="auto">
              <a:spcAft>
                <a:spcPts val="0"/>
              </a:spcAft>
              <a:buFont typeface="Arial" pitchFamily="34" charset="0"/>
              <a:buNone/>
              <a:defRPr/>
            </a:pPr>
            <a:r>
              <a:rPr lang="en-US" sz="2800" dirty="0" smtClean="0">
                <a:solidFill>
                  <a:schemeClr val="accent1"/>
                </a:solidFill>
                <a:latin typeface="Arial" pitchFamily="34" charset="0"/>
                <a:cs typeface="Arial" pitchFamily="34" charset="0"/>
              </a:rPr>
              <a:t>Can you think of an example of how HIT can help to ensure that patients receive these vaccines? </a:t>
            </a:r>
            <a:endParaRPr lang="en-US" i="1" dirty="0">
              <a:latin typeface="Arial" pitchFamily="34" charset="0"/>
              <a:cs typeface="Arial" pitchFamily="34" charset="0"/>
            </a:endParaRPr>
          </a:p>
        </p:txBody>
      </p:sp>
      <p:sp>
        <p:nvSpPr>
          <p:cNvPr id="6149" name="AutoShape 4"/>
          <p:cNvSpPr>
            <a:spLocks noChangeAspect="1" noChangeArrowheads="1" noTextEdit="1"/>
          </p:cNvSpPr>
          <p:nvPr/>
        </p:nvSpPr>
        <p:spPr bwMode="auto">
          <a:xfrm>
            <a:off x="5715000" y="4503738"/>
            <a:ext cx="2057400" cy="1935162"/>
          </a:xfrm>
          <a:prstGeom prst="rect">
            <a:avLst/>
          </a:prstGeom>
          <a:noFill/>
          <a:ln w="9525">
            <a:noFill/>
            <a:miter lim="800000"/>
            <a:headEnd/>
            <a:tailEnd/>
          </a:ln>
        </p:spPr>
        <p:txBody>
          <a:bodyPr/>
          <a:lstStyle/>
          <a:p>
            <a:endParaRPr lang="en-US"/>
          </a:p>
        </p:txBody>
      </p:sp>
      <p:sp>
        <p:nvSpPr>
          <p:cNvPr id="9" name="Date Placeholder 8"/>
          <p:cNvSpPr>
            <a:spLocks noGrp="1"/>
          </p:cNvSpPr>
          <p:nvPr>
            <p:ph type="dt" sz="quarter" idx="10"/>
          </p:nvPr>
        </p:nvSpPr>
        <p:spPr/>
        <p:txBody>
          <a:bodyPr/>
          <a:lstStyle/>
          <a:p>
            <a:pPr>
              <a:defRPr/>
            </a:pPr>
            <a:r>
              <a:rPr lang="en-US"/>
              <a:t>Component12/Unit1.3</a:t>
            </a:r>
          </a:p>
        </p:txBody>
      </p:sp>
      <p:sp>
        <p:nvSpPr>
          <p:cNvPr id="10" name="Slide Number Placeholder 9"/>
          <p:cNvSpPr>
            <a:spLocks noGrp="1"/>
          </p:cNvSpPr>
          <p:nvPr>
            <p:ph type="sldNum" sz="quarter" idx="12"/>
          </p:nvPr>
        </p:nvSpPr>
        <p:spPr/>
        <p:txBody>
          <a:bodyPr/>
          <a:lstStyle/>
          <a:p>
            <a:pPr>
              <a:defRPr/>
            </a:pPr>
            <a:fld id="{1C65B441-3CE8-4B6E-A01C-F5A63C6230CC}" type="slidenum">
              <a:rPr lang="en-US"/>
              <a:pPr>
                <a:defRPr/>
              </a:pPr>
              <a:t>5</a:t>
            </a:fld>
            <a:endParaRPr lang="en-US"/>
          </a:p>
        </p:txBody>
      </p:sp>
      <p:sp>
        <p:nvSpPr>
          <p:cNvPr id="11" name="Footer Placeholder 10"/>
          <p:cNvSpPr>
            <a:spLocks noGrp="1"/>
          </p:cNvSpPr>
          <p:nvPr>
            <p:ph type="ftr" sz="quarter" idx="11"/>
          </p:nvPr>
        </p:nvSpPr>
        <p:spPr/>
        <p:txBody>
          <a:bodyPr/>
          <a:lstStyle/>
          <a:p>
            <a:pPr>
              <a:defRPr/>
            </a:pPr>
            <a:r>
              <a:rPr lang="en-US"/>
              <a:t>Health IT Workforce Curriculum</a:t>
            </a:r>
          </a:p>
        </p:txBody>
      </p:sp>
    </p:spTree>
    <p:custDataLst>
      <p:tags r:id="rId1"/>
    </p:custDataLst>
  </p:cSld>
  <p:clrMapOvr>
    <a:masterClrMapping/>
  </p:clrMapOvr>
  <p:transition advTm="31501"/>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smtClean="0">
                <a:latin typeface="Tahoma" pitchFamily="34" charset="0"/>
                <a:ea typeface="Tahoma" pitchFamily="34" charset="0"/>
                <a:cs typeface="Tahoma" pitchFamily="34" charset="0"/>
              </a:rPr>
              <a:t>Effectiveness: Case Review</a:t>
            </a:r>
          </a:p>
        </p:txBody>
      </p:sp>
      <p:sp>
        <p:nvSpPr>
          <p:cNvPr id="3" name="Rectangle 2"/>
          <p:cNvSpPr/>
          <p:nvPr/>
        </p:nvSpPr>
        <p:spPr>
          <a:xfrm>
            <a:off x="914400" y="1582738"/>
            <a:ext cx="7848600" cy="2000548"/>
          </a:xfrm>
          <a:prstGeom prst="rect">
            <a:avLst/>
          </a:prstGeom>
        </p:spPr>
        <p:txBody>
          <a:bodyPr>
            <a:spAutoFit/>
          </a:bodyPr>
          <a:lstStyle/>
          <a:p>
            <a:pPr fontAlgn="auto">
              <a:spcBef>
                <a:spcPts val="0"/>
              </a:spcBef>
              <a:spcAft>
                <a:spcPts val="0"/>
              </a:spcAft>
              <a:defRPr/>
            </a:pPr>
            <a:r>
              <a:rPr lang="en-US" sz="2400" u="sng" dirty="0">
                <a:solidFill>
                  <a:schemeClr val="tx1">
                    <a:lumMod val="50000"/>
                    <a:lumOff val="50000"/>
                  </a:schemeClr>
                </a:solidFill>
                <a:latin typeface="Arial" pitchFamily="34" charset="0"/>
                <a:cs typeface="Arial" pitchFamily="34" charset="0"/>
              </a:rPr>
              <a:t>Event: </a:t>
            </a:r>
            <a:r>
              <a:rPr lang="en-US" sz="2400" dirty="0">
                <a:solidFill>
                  <a:schemeClr val="tx1">
                    <a:lumMod val="50000"/>
                    <a:lumOff val="50000"/>
                  </a:schemeClr>
                </a:solidFill>
                <a:latin typeface="Arial" pitchFamily="34" charset="0"/>
                <a:cs typeface="Arial" pitchFamily="34" charset="0"/>
              </a:rPr>
              <a:t> </a:t>
            </a:r>
          </a:p>
          <a:p>
            <a:pPr fontAlgn="auto">
              <a:spcBef>
                <a:spcPts val="0"/>
              </a:spcBef>
              <a:spcAft>
                <a:spcPts val="0"/>
              </a:spcAft>
              <a:defRPr/>
            </a:pPr>
            <a:r>
              <a:rPr lang="en-US" sz="2000" dirty="0">
                <a:latin typeface="Arial" pitchFamily="34" charset="0"/>
                <a:cs typeface="Arial" pitchFamily="34" charset="0"/>
              </a:rPr>
              <a:t> A standard protocol (document specifying best practices for care) and electronic prescriber order sets are used for all adult patients receiving intravenous blood thinners. There are new changes to the protocol due to a switch to new laboratory tests for monitoring drug activity.</a:t>
            </a:r>
          </a:p>
        </p:txBody>
      </p:sp>
      <p:sp>
        <p:nvSpPr>
          <p:cNvPr id="4" name="Rectangle 3"/>
          <p:cNvSpPr/>
          <p:nvPr/>
        </p:nvSpPr>
        <p:spPr>
          <a:xfrm>
            <a:off x="914400" y="3962400"/>
            <a:ext cx="7848600" cy="1384995"/>
          </a:xfrm>
          <a:prstGeom prst="rect">
            <a:avLst/>
          </a:prstGeom>
        </p:spPr>
        <p:txBody>
          <a:bodyPr>
            <a:spAutoFit/>
          </a:bodyPr>
          <a:lstStyle/>
          <a:p>
            <a:pPr fontAlgn="auto">
              <a:spcBef>
                <a:spcPts val="0"/>
              </a:spcBef>
              <a:spcAft>
                <a:spcPts val="0"/>
              </a:spcAft>
              <a:defRPr/>
            </a:pPr>
            <a:r>
              <a:rPr lang="en-US" sz="2400" u="sng" dirty="0">
                <a:solidFill>
                  <a:schemeClr val="tx1">
                    <a:lumMod val="50000"/>
                    <a:lumOff val="50000"/>
                  </a:schemeClr>
                </a:solidFill>
                <a:latin typeface="Arial" pitchFamily="34" charset="0"/>
                <a:cs typeface="Arial" pitchFamily="34" charset="0"/>
              </a:rPr>
              <a:t>System Change:</a:t>
            </a:r>
            <a:r>
              <a:rPr lang="en-US" sz="2400" dirty="0">
                <a:solidFill>
                  <a:schemeClr val="tx1">
                    <a:lumMod val="50000"/>
                    <a:lumOff val="50000"/>
                  </a:schemeClr>
                </a:solidFill>
                <a:latin typeface="Arial" pitchFamily="34" charset="0"/>
                <a:cs typeface="Arial" pitchFamily="34" charset="0"/>
              </a:rPr>
              <a:t> </a:t>
            </a:r>
          </a:p>
          <a:p>
            <a:pPr fontAlgn="auto">
              <a:spcBef>
                <a:spcPts val="0"/>
              </a:spcBef>
              <a:spcAft>
                <a:spcPts val="0"/>
              </a:spcAft>
              <a:defRPr/>
            </a:pPr>
            <a:r>
              <a:rPr lang="en-US" sz="2000" dirty="0">
                <a:latin typeface="Arial" pitchFamily="34" charset="0"/>
                <a:cs typeface="Arial" pitchFamily="34" charset="0"/>
              </a:rPr>
              <a:t>The current protocol and electronic order sets were revised to include orders for the new laboratory tests.  The new order sets include changes to the therapeutic goals of nurse-managed therapy. </a:t>
            </a:r>
          </a:p>
        </p:txBody>
      </p:sp>
      <p:sp>
        <p:nvSpPr>
          <p:cNvPr id="7" name="Date Placeholder 6"/>
          <p:cNvSpPr>
            <a:spLocks noGrp="1"/>
          </p:cNvSpPr>
          <p:nvPr>
            <p:ph type="dt" sz="quarter" idx="10"/>
          </p:nvPr>
        </p:nvSpPr>
        <p:spPr/>
        <p:txBody>
          <a:bodyPr/>
          <a:lstStyle/>
          <a:p>
            <a:pPr>
              <a:defRPr/>
            </a:pPr>
            <a:r>
              <a:rPr lang="en-US"/>
              <a:t>Component12/Unit1.3</a:t>
            </a:r>
          </a:p>
        </p:txBody>
      </p:sp>
      <p:sp>
        <p:nvSpPr>
          <p:cNvPr id="8" name="Slide Number Placeholder 7"/>
          <p:cNvSpPr>
            <a:spLocks noGrp="1"/>
          </p:cNvSpPr>
          <p:nvPr>
            <p:ph type="sldNum" sz="quarter" idx="12"/>
          </p:nvPr>
        </p:nvSpPr>
        <p:spPr/>
        <p:txBody>
          <a:bodyPr/>
          <a:lstStyle/>
          <a:p>
            <a:pPr>
              <a:defRPr/>
            </a:pPr>
            <a:fld id="{61CE0E1C-B0AA-45A3-9CFA-F6BC0E16D33D}" type="slidenum">
              <a:rPr lang="en-US"/>
              <a:pPr>
                <a:defRPr/>
              </a:pPr>
              <a:t>6</a:t>
            </a:fld>
            <a:endParaRPr lang="en-US"/>
          </a:p>
        </p:txBody>
      </p:sp>
      <p:sp>
        <p:nvSpPr>
          <p:cNvPr id="9" name="Footer Placeholder 8"/>
          <p:cNvSpPr>
            <a:spLocks noGrp="1"/>
          </p:cNvSpPr>
          <p:nvPr>
            <p:ph type="ftr" sz="quarter" idx="11"/>
          </p:nvPr>
        </p:nvSpPr>
        <p:spPr/>
        <p:txBody>
          <a:bodyPr/>
          <a:lstStyle/>
          <a:p>
            <a:pPr>
              <a:defRPr/>
            </a:pPr>
            <a:r>
              <a:rPr lang="en-US"/>
              <a:t>Health IT Workforce Curriculum</a:t>
            </a:r>
          </a:p>
        </p:txBody>
      </p:sp>
    </p:spTree>
    <p:custDataLst>
      <p:tags r:id="rId1"/>
    </p:custDataLst>
  </p:cSld>
  <p:clrMapOvr>
    <a:masterClrMapping/>
  </p:clrMapOvr>
  <p:transition advTm="9193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304800"/>
            <a:ext cx="8153400" cy="977900"/>
          </a:xfrm>
        </p:spPr>
        <p:txBody>
          <a:bodyPr/>
          <a:lstStyle/>
          <a:p>
            <a:pPr algn="ctr"/>
            <a:r>
              <a:rPr lang="en-US" sz="4000" b="0" dirty="0" smtClean="0">
                <a:latin typeface="Tahoma" pitchFamily="34" charset="0"/>
                <a:ea typeface="Tahoma" pitchFamily="34" charset="0"/>
                <a:cs typeface="Tahoma" pitchFamily="34" charset="0"/>
              </a:rPr>
              <a:t>HIT &amp; optimizing effectiveness</a:t>
            </a:r>
          </a:p>
        </p:txBody>
      </p:sp>
      <p:sp>
        <p:nvSpPr>
          <p:cNvPr id="8195" name="AutoShape 4"/>
          <p:cNvSpPr>
            <a:spLocks noChangeAspect="1" noChangeArrowheads="1" noTextEdit="1"/>
          </p:cNvSpPr>
          <p:nvPr/>
        </p:nvSpPr>
        <p:spPr bwMode="auto">
          <a:xfrm>
            <a:off x="5715000" y="4503738"/>
            <a:ext cx="2057400" cy="1935162"/>
          </a:xfrm>
          <a:prstGeom prst="rect">
            <a:avLst/>
          </a:prstGeom>
          <a:noFill/>
          <a:ln w="9525">
            <a:noFill/>
            <a:miter lim="800000"/>
            <a:headEnd/>
            <a:tailEnd/>
          </a:ln>
        </p:spPr>
        <p:txBody>
          <a:bodyPr/>
          <a:lstStyle/>
          <a:p>
            <a:endParaRPr lang="en-US"/>
          </a:p>
        </p:txBody>
      </p:sp>
      <p:sp>
        <p:nvSpPr>
          <p:cNvPr id="8196" name="Text Placeholder 2"/>
          <p:cNvSpPr>
            <a:spLocks noGrp="1"/>
          </p:cNvSpPr>
          <p:nvPr>
            <p:ph type="body" idx="2"/>
          </p:nvPr>
        </p:nvSpPr>
        <p:spPr>
          <a:xfrm>
            <a:off x="914400" y="1600200"/>
            <a:ext cx="4038600" cy="4495800"/>
          </a:xfrm>
        </p:spPr>
        <p:txBody>
          <a:bodyPr/>
          <a:lstStyle/>
          <a:p>
            <a:r>
              <a:rPr lang="en-US" sz="2600" dirty="0" smtClean="0">
                <a:latin typeface="Arial" pitchFamily="34" charset="0"/>
                <a:cs typeface="Arial" pitchFamily="34" charset="0"/>
              </a:rPr>
              <a:t>Telemedicine is the use of telecommunication technology to provide, enhance, or expedite health care services. This technology is typically used to increase access to clinical expertise to improve the effectiveness of care.</a:t>
            </a:r>
          </a:p>
          <a:p>
            <a:endParaRPr lang="en-US" sz="2400" dirty="0" smtClean="0">
              <a:latin typeface="Arial" pitchFamily="34" charset="0"/>
              <a:cs typeface="Arial" pitchFamily="34" charset="0"/>
            </a:endParaRPr>
          </a:p>
        </p:txBody>
      </p:sp>
      <p:sp>
        <p:nvSpPr>
          <p:cNvPr id="10" name="Content Placeholder 7"/>
          <p:cNvSpPr>
            <a:spLocks noGrp="1"/>
          </p:cNvSpPr>
          <p:nvPr>
            <p:ph sz="quarter" idx="1"/>
          </p:nvPr>
        </p:nvSpPr>
        <p:spPr>
          <a:xfrm>
            <a:off x="5181600" y="1600200"/>
            <a:ext cx="3200400" cy="4495800"/>
          </a:xfrm>
        </p:spPr>
        <p:txBody>
          <a:bodyPr rtlCol="0">
            <a:normAutofit/>
          </a:bodyPr>
          <a:lstStyle/>
          <a:p>
            <a:pPr marL="0" indent="0" fontAlgn="auto">
              <a:spcAft>
                <a:spcPts val="0"/>
              </a:spcAft>
              <a:buFont typeface="Arial" pitchFamily="34" charset="0"/>
              <a:buNone/>
              <a:defRPr/>
            </a:pPr>
            <a:r>
              <a:rPr lang="en-US" sz="2800" dirty="0" smtClean="0">
                <a:solidFill>
                  <a:schemeClr val="accent1"/>
                </a:solidFill>
                <a:latin typeface="Arial" pitchFamily="34" charset="0"/>
                <a:cs typeface="Arial" pitchFamily="34" charset="0"/>
              </a:rPr>
              <a:t>Can you think of an example of how telemedicine can be used to increase the effectiveness of care? </a:t>
            </a:r>
            <a:endParaRPr lang="en-US" i="1" dirty="0">
              <a:latin typeface="Arial" pitchFamily="34" charset="0"/>
              <a:cs typeface="Arial" pitchFamily="34" charset="0"/>
            </a:endParaRPr>
          </a:p>
        </p:txBody>
      </p:sp>
      <p:sp>
        <p:nvSpPr>
          <p:cNvPr id="8198" name="AutoShape 4"/>
          <p:cNvSpPr>
            <a:spLocks noChangeAspect="1" noChangeArrowheads="1" noTextEdit="1"/>
          </p:cNvSpPr>
          <p:nvPr/>
        </p:nvSpPr>
        <p:spPr bwMode="auto">
          <a:xfrm>
            <a:off x="5715000" y="4503738"/>
            <a:ext cx="2057400" cy="1935162"/>
          </a:xfrm>
          <a:prstGeom prst="rect">
            <a:avLst/>
          </a:prstGeom>
          <a:noFill/>
          <a:ln w="9525">
            <a:noFill/>
            <a:miter lim="800000"/>
            <a:headEnd/>
            <a:tailEnd/>
          </a:ln>
        </p:spPr>
        <p:txBody>
          <a:bodyPr/>
          <a:lstStyle/>
          <a:p>
            <a:endParaRPr lang="en-US"/>
          </a:p>
        </p:txBody>
      </p:sp>
      <p:sp>
        <p:nvSpPr>
          <p:cNvPr id="13" name="Date Placeholder 12"/>
          <p:cNvSpPr>
            <a:spLocks noGrp="1"/>
          </p:cNvSpPr>
          <p:nvPr>
            <p:ph type="dt" sz="quarter" idx="10"/>
          </p:nvPr>
        </p:nvSpPr>
        <p:spPr/>
        <p:txBody>
          <a:bodyPr/>
          <a:lstStyle/>
          <a:p>
            <a:pPr>
              <a:defRPr/>
            </a:pPr>
            <a:r>
              <a:rPr lang="en-US"/>
              <a:t>Component12/Unit1.3</a:t>
            </a:r>
          </a:p>
        </p:txBody>
      </p:sp>
      <p:sp>
        <p:nvSpPr>
          <p:cNvPr id="14" name="Slide Number Placeholder 13"/>
          <p:cNvSpPr>
            <a:spLocks noGrp="1"/>
          </p:cNvSpPr>
          <p:nvPr>
            <p:ph type="sldNum" sz="quarter" idx="12"/>
          </p:nvPr>
        </p:nvSpPr>
        <p:spPr/>
        <p:txBody>
          <a:bodyPr/>
          <a:lstStyle/>
          <a:p>
            <a:pPr>
              <a:defRPr/>
            </a:pPr>
            <a:fld id="{F4776B73-4271-44DC-BA74-32FB30CA1B6B}" type="slidenum">
              <a:rPr lang="en-US"/>
              <a:pPr>
                <a:defRPr/>
              </a:pPr>
              <a:t>7</a:t>
            </a:fld>
            <a:endParaRPr lang="en-US"/>
          </a:p>
        </p:txBody>
      </p:sp>
      <p:sp>
        <p:nvSpPr>
          <p:cNvPr id="15" name="Footer Placeholder 14"/>
          <p:cNvSpPr>
            <a:spLocks noGrp="1"/>
          </p:cNvSpPr>
          <p:nvPr>
            <p:ph type="ftr" sz="quarter" idx="11"/>
          </p:nvPr>
        </p:nvSpPr>
        <p:spPr/>
        <p:txBody>
          <a:bodyPr/>
          <a:lstStyle/>
          <a:p>
            <a:pPr>
              <a:defRPr/>
            </a:pPr>
            <a:r>
              <a:rPr lang="en-US"/>
              <a:t>Health IT Workforce Curriculum</a:t>
            </a:r>
          </a:p>
        </p:txBody>
      </p:sp>
    </p:spTree>
    <p:custDataLst>
      <p:tags r:id="rId1"/>
    </p:custDataLst>
  </p:cSld>
  <p:clrMapOvr>
    <a:masterClrMapping/>
  </p:clrMapOvr>
  <p:transition advTm="30451"/>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z="4000" dirty="0" smtClean="0">
                <a:latin typeface="Tahoma" pitchFamily="34" charset="0"/>
                <a:ea typeface="Tahoma" pitchFamily="34" charset="0"/>
                <a:cs typeface="Tahoma" pitchFamily="34" charset="0"/>
              </a:rPr>
              <a:t>Patient-Centeredness: Case Review</a:t>
            </a:r>
          </a:p>
        </p:txBody>
      </p:sp>
      <p:sp>
        <p:nvSpPr>
          <p:cNvPr id="3" name="Rectangle 2"/>
          <p:cNvSpPr/>
          <p:nvPr/>
        </p:nvSpPr>
        <p:spPr>
          <a:xfrm>
            <a:off x="990600" y="1447800"/>
            <a:ext cx="7848600" cy="2554545"/>
          </a:xfrm>
          <a:prstGeom prst="rect">
            <a:avLst/>
          </a:prstGeom>
        </p:spPr>
        <p:txBody>
          <a:bodyPr>
            <a:spAutoFit/>
          </a:bodyPr>
          <a:lstStyle/>
          <a:p>
            <a:pPr fontAlgn="auto">
              <a:spcBef>
                <a:spcPts val="0"/>
              </a:spcBef>
              <a:spcAft>
                <a:spcPts val="0"/>
              </a:spcAft>
              <a:defRPr/>
            </a:pPr>
            <a:r>
              <a:rPr lang="en-US" sz="2000" u="sng" dirty="0">
                <a:solidFill>
                  <a:schemeClr val="tx1">
                    <a:lumMod val="50000"/>
                    <a:lumOff val="50000"/>
                  </a:schemeClr>
                </a:solidFill>
                <a:latin typeface="Arial" pitchFamily="34" charset="0"/>
                <a:cs typeface="Arial" pitchFamily="34" charset="0"/>
              </a:rPr>
              <a:t>Event: </a:t>
            </a:r>
            <a:r>
              <a:rPr lang="en-US" sz="2000" dirty="0">
                <a:solidFill>
                  <a:schemeClr val="tx1">
                    <a:lumMod val="50000"/>
                    <a:lumOff val="50000"/>
                  </a:schemeClr>
                </a:solidFill>
                <a:latin typeface="Arial" pitchFamily="34" charset="0"/>
                <a:cs typeface="Arial" pitchFamily="34" charset="0"/>
              </a:rPr>
              <a:t> </a:t>
            </a:r>
          </a:p>
          <a:p>
            <a:pPr fontAlgn="auto">
              <a:spcBef>
                <a:spcPts val="0"/>
              </a:spcBef>
              <a:spcAft>
                <a:spcPts val="0"/>
              </a:spcAft>
              <a:defRPr/>
            </a:pPr>
            <a:r>
              <a:rPr lang="en-US" sz="2000" dirty="0">
                <a:latin typeface="Arial" pitchFamily="34" charset="0"/>
                <a:cs typeface="Arial" pitchFamily="34" charset="0"/>
              </a:rPr>
              <a:t>Mr. Jackson took his mother to a pre-operative evaluation center in preparation for her impending surgery. He was asked to help her complete an information form that included her home medications. Mr. Jackson’s sister manages these medications and he had forgotten to bring the list. He was unable to contact her on her cell phone and became increasingly frustrated since, after all, his mother’s doctors should know what medicines she is taking!</a:t>
            </a:r>
          </a:p>
        </p:txBody>
      </p:sp>
      <p:sp>
        <p:nvSpPr>
          <p:cNvPr id="4" name="Rectangle 3"/>
          <p:cNvSpPr/>
          <p:nvPr/>
        </p:nvSpPr>
        <p:spPr>
          <a:xfrm>
            <a:off x="990600" y="4191000"/>
            <a:ext cx="7848600" cy="1631216"/>
          </a:xfrm>
          <a:prstGeom prst="rect">
            <a:avLst/>
          </a:prstGeom>
        </p:spPr>
        <p:txBody>
          <a:bodyPr>
            <a:spAutoFit/>
          </a:bodyPr>
          <a:lstStyle/>
          <a:p>
            <a:pPr fontAlgn="auto">
              <a:spcBef>
                <a:spcPts val="0"/>
              </a:spcBef>
              <a:spcAft>
                <a:spcPts val="0"/>
              </a:spcAft>
              <a:defRPr/>
            </a:pPr>
            <a:r>
              <a:rPr lang="en-US" sz="2000" u="sng" dirty="0">
                <a:solidFill>
                  <a:schemeClr val="tx1">
                    <a:lumMod val="50000"/>
                    <a:lumOff val="50000"/>
                  </a:schemeClr>
                </a:solidFill>
                <a:latin typeface="Arial" pitchFamily="34" charset="0"/>
                <a:cs typeface="Arial" pitchFamily="34" charset="0"/>
              </a:rPr>
              <a:t>System Change:</a:t>
            </a:r>
            <a:r>
              <a:rPr lang="en-US" sz="2000" dirty="0">
                <a:solidFill>
                  <a:schemeClr val="tx1">
                    <a:lumMod val="50000"/>
                    <a:lumOff val="50000"/>
                  </a:schemeClr>
                </a:solidFill>
                <a:latin typeface="Arial" pitchFamily="34" charset="0"/>
                <a:cs typeface="Arial" pitchFamily="34" charset="0"/>
              </a:rPr>
              <a:t> </a:t>
            </a:r>
          </a:p>
          <a:p>
            <a:pPr fontAlgn="auto">
              <a:spcBef>
                <a:spcPts val="0"/>
              </a:spcBef>
              <a:spcAft>
                <a:spcPts val="0"/>
              </a:spcAft>
              <a:defRPr/>
            </a:pPr>
            <a:r>
              <a:rPr lang="en-US" sz="2000" dirty="0">
                <a:latin typeface="Arial" pitchFamily="34" charset="0"/>
                <a:cs typeface="Arial" pitchFamily="34" charset="0"/>
              </a:rPr>
              <a:t>The ambulatory care center implemented a web-based patient portal that would allow patients or caregivers to enter much of the </a:t>
            </a:r>
            <a:r>
              <a:rPr lang="en-US" sz="2000" dirty="0" smtClean="0">
                <a:latin typeface="Arial" pitchFamily="34" charset="0"/>
                <a:cs typeface="Arial" pitchFamily="34" charset="0"/>
              </a:rPr>
              <a:t>history information </a:t>
            </a:r>
            <a:r>
              <a:rPr lang="en-US" sz="2000" dirty="0">
                <a:latin typeface="Arial" pitchFamily="34" charset="0"/>
                <a:cs typeface="Arial" pitchFamily="34" charset="0"/>
              </a:rPr>
              <a:t>in advance, from home. Patient satisfaction scores improved with this active role in their care</a:t>
            </a:r>
            <a:r>
              <a:rPr lang="en-US" sz="2000" dirty="0">
                <a:latin typeface="+mn-lt"/>
                <a:cs typeface="+mn-cs"/>
              </a:rPr>
              <a:t>.</a:t>
            </a:r>
          </a:p>
        </p:txBody>
      </p:sp>
      <p:sp>
        <p:nvSpPr>
          <p:cNvPr id="6" name="Date Placeholder 5"/>
          <p:cNvSpPr>
            <a:spLocks noGrp="1"/>
          </p:cNvSpPr>
          <p:nvPr>
            <p:ph type="dt" sz="quarter" idx="10"/>
          </p:nvPr>
        </p:nvSpPr>
        <p:spPr/>
        <p:txBody>
          <a:bodyPr/>
          <a:lstStyle/>
          <a:p>
            <a:pPr>
              <a:defRPr/>
            </a:pPr>
            <a:r>
              <a:rPr lang="en-US"/>
              <a:t>Component12/Unit1.3</a:t>
            </a:r>
          </a:p>
        </p:txBody>
      </p:sp>
      <p:sp>
        <p:nvSpPr>
          <p:cNvPr id="7" name="Slide Number Placeholder 6"/>
          <p:cNvSpPr>
            <a:spLocks noGrp="1"/>
          </p:cNvSpPr>
          <p:nvPr>
            <p:ph type="sldNum" sz="quarter" idx="12"/>
          </p:nvPr>
        </p:nvSpPr>
        <p:spPr/>
        <p:txBody>
          <a:bodyPr/>
          <a:lstStyle/>
          <a:p>
            <a:pPr>
              <a:defRPr/>
            </a:pPr>
            <a:fld id="{63A361C8-237A-45F1-AEEA-9BF8EDEE42FB}" type="slidenum">
              <a:rPr lang="en-US"/>
              <a:pPr>
                <a:defRPr/>
              </a:pPr>
              <a:t>8</a:t>
            </a:fld>
            <a:endParaRPr lang="en-US" dirty="0"/>
          </a:p>
        </p:txBody>
      </p:sp>
      <p:sp>
        <p:nvSpPr>
          <p:cNvPr id="8" name="Footer Placeholder 7"/>
          <p:cNvSpPr>
            <a:spLocks noGrp="1"/>
          </p:cNvSpPr>
          <p:nvPr>
            <p:ph type="ftr" sz="quarter" idx="11"/>
          </p:nvPr>
        </p:nvSpPr>
        <p:spPr/>
        <p:txBody>
          <a:bodyPr/>
          <a:lstStyle/>
          <a:p>
            <a:pPr>
              <a:defRPr/>
            </a:pPr>
            <a:r>
              <a:rPr lang="en-US"/>
              <a:t>Health IT Workforce Curriculum</a:t>
            </a:r>
          </a:p>
        </p:txBody>
      </p:sp>
    </p:spTree>
    <p:custDataLst>
      <p:tags r:id="rId1"/>
    </p:custDataLst>
  </p:cSld>
  <p:clrMapOvr>
    <a:masterClrMapping/>
  </p:clrMapOvr>
  <p:transition advTm="9895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3050"/>
            <a:ext cx="8001000" cy="1162050"/>
          </a:xfrm>
        </p:spPr>
        <p:txBody>
          <a:bodyPr/>
          <a:lstStyle/>
          <a:p>
            <a:pPr algn="ctr"/>
            <a:r>
              <a:rPr lang="en-US" sz="4000" b="0" dirty="0" smtClean="0">
                <a:latin typeface="Tahoma" pitchFamily="34" charset="0"/>
                <a:ea typeface="Tahoma" pitchFamily="34" charset="0"/>
                <a:cs typeface="Tahoma" pitchFamily="34" charset="0"/>
              </a:rPr>
              <a:t>HIT &amp; optimizing patient-centeredness</a:t>
            </a:r>
          </a:p>
        </p:txBody>
      </p:sp>
      <p:sp>
        <p:nvSpPr>
          <p:cNvPr id="10243" name="Text Placeholder 2"/>
          <p:cNvSpPr>
            <a:spLocks noGrp="1"/>
          </p:cNvSpPr>
          <p:nvPr>
            <p:ph type="body" idx="2"/>
          </p:nvPr>
        </p:nvSpPr>
        <p:spPr>
          <a:xfrm>
            <a:off x="914400" y="1600200"/>
            <a:ext cx="4114800" cy="4495800"/>
          </a:xfrm>
        </p:spPr>
        <p:txBody>
          <a:bodyPr/>
          <a:lstStyle/>
          <a:p>
            <a:r>
              <a:rPr lang="en-US" sz="2600" dirty="0" smtClean="0">
                <a:latin typeface="Arial" pitchFamily="34" charset="0"/>
                <a:cs typeface="Arial" pitchFamily="34" charset="0"/>
              </a:rPr>
              <a:t>A medical office practice is considering the use of a web-based secure messaging system to improve patient-provider communication and enhance patient satisfaction.</a:t>
            </a:r>
          </a:p>
          <a:p>
            <a:endParaRPr lang="en-US" sz="2600" dirty="0" smtClean="0">
              <a:latin typeface="Arial" pitchFamily="34" charset="0"/>
              <a:cs typeface="Arial" pitchFamily="34" charset="0"/>
            </a:endParaRPr>
          </a:p>
        </p:txBody>
      </p:sp>
      <p:sp>
        <p:nvSpPr>
          <p:cNvPr id="8" name="Content Placeholder 7"/>
          <p:cNvSpPr>
            <a:spLocks noGrp="1"/>
          </p:cNvSpPr>
          <p:nvPr>
            <p:ph sz="quarter" idx="1"/>
          </p:nvPr>
        </p:nvSpPr>
        <p:spPr>
          <a:xfrm>
            <a:off x="5410200" y="1600200"/>
            <a:ext cx="3276600" cy="4495800"/>
          </a:xfrm>
        </p:spPr>
        <p:txBody>
          <a:bodyPr rtlCol="0">
            <a:normAutofit/>
          </a:bodyPr>
          <a:lstStyle/>
          <a:p>
            <a:pPr marL="0" indent="0" fontAlgn="auto">
              <a:spcAft>
                <a:spcPts val="0"/>
              </a:spcAft>
              <a:buFont typeface="Arial" pitchFamily="34" charset="0"/>
              <a:buNone/>
              <a:defRPr/>
            </a:pPr>
            <a:r>
              <a:rPr lang="en-US" sz="2600" dirty="0" smtClean="0">
                <a:solidFill>
                  <a:schemeClr val="accent1"/>
                </a:solidFill>
                <a:latin typeface="Arial" pitchFamily="34" charset="0"/>
                <a:cs typeface="Arial" pitchFamily="34" charset="0"/>
              </a:rPr>
              <a:t>Can you think of other ways secure messaging systems can support patient-centeredness? </a:t>
            </a:r>
            <a:endParaRPr lang="en-US" sz="2600" i="1" dirty="0">
              <a:latin typeface="Arial" pitchFamily="34" charset="0"/>
              <a:cs typeface="Arial" pitchFamily="34" charset="0"/>
            </a:endParaRPr>
          </a:p>
        </p:txBody>
      </p:sp>
      <p:sp>
        <p:nvSpPr>
          <p:cNvPr id="10245" name="AutoShape 4"/>
          <p:cNvSpPr>
            <a:spLocks noChangeAspect="1" noChangeArrowheads="1" noTextEdit="1"/>
          </p:cNvSpPr>
          <p:nvPr/>
        </p:nvSpPr>
        <p:spPr bwMode="auto">
          <a:xfrm>
            <a:off x="5715000" y="4503738"/>
            <a:ext cx="2057400" cy="1935162"/>
          </a:xfrm>
          <a:prstGeom prst="rect">
            <a:avLst/>
          </a:prstGeom>
          <a:noFill/>
          <a:ln w="9525">
            <a:noFill/>
            <a:miter lim="800000"/>
            <a:headEnd/>
            <a:tailEnd/>
          </a:ln>
        </p:spPr>
        <p:txBody>
          <a:bodyPr/>
          <a:lstStyle/>
          <a:p>
            <a:endParaRPr lang="en-US"/>
          </a:p>
        </p:txBody>
      </p:sp>
      <p:sp>
        <p:nvSpPr>
          <p:cNvPr id="9" name="Date Placeholder 8"/>
          <p:cNvSpPr>
            <a:spLocks noGrp="1"/>
          </p:cNvSpPr>
          <p:nvPr>
            <p:ph type="dt" sz="quarter" idx="10"/>
          </p:nvPr>
        </p:nvSpPr>
        <p:spPr/>
        <p:txBody>
          <a:bodyPr/>
          <a:lstStyle/>
          <a:p>
            <a:pPr>
              <a:defRPr/>
            </a:pPr>
            <a:r>
              <a:rPr lang="en-US"/>
              <a:t>Component12/Unit1.3</a:t>
            </a:r>
          </a:p>
        </p:txBody>
      </p:sp>
      <p:sp>
        <p:nvSpPr>
          <p:cNvPr id="10" name="Slide Number Placeholder 9"/>
          <p:cNvSpPr>
            <a:spLocks noGrp="1"/>
          </p:cNvSpPr>
          <p:nvPr>
            <p:ph type="sldNum" sz="quarter" idx="12"/>
          </p:nvPr>
        </p:nvSpPr>
        <p:spPr/>
        <p:txBody>
          <a:bodyPr/>
          <a:lstStyle/>
          <a:p>
            <a:pPr>
              <a:defRPr/>
            </a:pPr>
            <a:fld id="{7AE23CC1-ED3B-43A3-99EA-218B89B79088}" type="slidenum">
              <a:rPr lang="en-US"/>
              <a:pPr>
                <a:defRPr/>
              </a:pPr>
              <a:t>9</a:t>
            </a:fld>
            <a:endParaRPr lang="en-US"/>
          </a:p>
        </p:txBody>
      </p:sp>
      <p:sp>
        <p:nvSpPr>
          <p:cNvPr id="11" name="Footer Placeholder 10"/>
          <p:cNvSpPr>
            <a:spLocks noGrp="1"/>
          </p:cNvSpPr>
          <p:nvPr>
            <p:ph type="ftr" sz="quarter" idx="11"/>
          </p:nvPr>
        </p:nvSpPr>
        <p:spPr/>
        <p:txBody>
          <a:bodyPr/>
          <a:lstStyle/>
          <a:p>
            <a:pPr>
              <a:defRPr/>
            </a:pPr>
            <a:r>
              <a:rPr lang="en-US"/>
              <a:t>Health IT Workforce Curriculum</a:t>
            </a:r>
          </a:p>
        </p:txBody>
      </p:sp>
    </p:spTree>
    <p:custDataLst>
      <p:tags r:id="rId1"/>
    </p:custDataLst>
  </p:cSld>
  <p:clrMapOvr>
    <a:masterClrMapping/>
  </p:clrMapOvr>
  <p:transition advTm="2824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UIDATA" val="&lt;database version=&quot;7.0&quot;&gt;&lt;object type=&quot;1&quot; unique_id=&quot;10001&quot;&gt;&lt;property id=&quot;20141&quot; value=&quot;Comp12_Unit01_03_PPT-audio_7_28_10&quot;/&gt;&lt;property id=&quot;20148&quot; value=&quot;5&quot;/&gt;&lt;property id=&quot;20184&quot; value=&quot;7&quot;/&gt;&lt;property id=&quot;20224&quot; value=&quot;R:\Health Systems and Outcomes\CDCG\Quality_Improvement\Unit1_Introduction to QI and HIT\Powerpoint\1.3_SWF&quot;/&gt;&lt;property id=&quot;20250&quot; value=&quot;0&quot;/&gt;&lt;property id=&quot;20251&quot; value=&quot;0&quot;/&gt;&lt;property id=&quot;20259&quot; value=&quot;1&quot;/&gt;&lt;object type=&quot;8&quot; unique_id=&quot;10002&quot;&gt;&lt;/object&gt;&lt;object type=&quot;2&quot; unique_id=&quot;10003&quot;&gt;&lt;object type=&quot;3&quot; unique_id=&quot;10004&quot;&gt;&lt;property id=&quot;20148&quot; value=&quot;5&quot;/&gt;&lt;property id=&quot;20300&quot; value=&quot;Slide 1 - &amp;quot;Introduction to QI and HIT&amp;quot;&quot;/&gt;&lt;property id=&quot;20307&quot; value=&quot;257&quot;/&gt;&lt;property id=&quot;20309&quot; value=&quot;-1&quot;/&gt;&lt;/object&gt;&lt;object type=&quot;3&quot; unique_id=&quot;10005&quot;&gt;&lt;property id=&quot;20148&quot; value=&quot;5&quot;/&gt;&lt;property id=&quot;20300&quot; value=&quot;Slide 2 - &amp;quot;Objectives&amp;quot;&quot;/&gt;&lt;property id=&quot;20307&quot; value=&quot;258&quot;/&gt;&lt;property id=&quot;20309&quot; value=&quot;-1&quot;/&gt;&lt;/object&gt;&lt;object type=&quot;3&quot; unique_id=&quot;10006&quot;&gt;&lt;property id=&quot;20148&quot; value=&quot;5&quot;/&gt;&lt;property id=&quot;20300&quot; value=&quot;Slide 3&quot;/&gt;&lt;property id=&quot;20307&quot; value=&quot;259&quot;/&gt;&lt;property id=&quot;20309&quot; value=&quot;-1&quot;/&gt;&lt;/object&gt;&lt;object type=&quot;3&quot; unique_id=&quot;10007&quot;&gt;&lt;property id=&quot;20148&quot; value=&quot;5&quot;/&gt;&lt;property id=&quot;20300&quot; value=&quot;Slide 4 - &amp;quot;Safety: Case Review&amp;quot;&quot;/&gt;&lt;property id=&quot;20307&quot; value=&quot;260&quot;/&gt;&lt;property id=&quot;20309&quot; value=&quot;-1&quot;/&gt;&lt;/object&gt;&lt;object type=&quot;3&quot; unique_id=&quot;10008&quot;&gt;&lt;property id=&quot;20148&quot; value=&quot;5&quot;/&gt;&lt;property id=&quot;20300&quot; value=&quot;Slide 5 - &amp;quot;HIT &amp;amp; optimizing patient safety&amp;quot;&quot;/&gt;&lt;property id=&quot;20307&quot; value=&quot;261&quot;/&gt;&lt;property id=&quot;20309&quot; value=&quot;-1&quot;/&gt;&lt;/object&gt;&lt;object type=&quot;3&quot; unique_id=&quot;10009&quot;&gt;&lt;property id=&quot;20148&quot; value=&quot;5&quot;/&gt;&lt;property id=&quot;20300&quot; value=&quot;Slide 6 - &amp;quot;Effectiveness: Case Review&amp;quot;&quot;/&gt;&lt;property id=&quot;20307&quot; value=&quot;262&quot;/&gt;&lt;property id=&quot;20309&quot; value=&quot;-1&quot;/&gt;&lt;/object&gt;&lt;object type=&quot;3&quot; unique_id=&quot;10010&quot;&gt;&lt;property id=&quot;20148&quot; value=&quot;5&quot;/&gt;&lt;property id=&quot;20300&quot; value=&quot;Slide 7 - &amp;quot;HIT &amp;amp; optimizing effectiveness&amp;quot;&quot;/&gt;&lt;property id=&quot;20307&quot; value=&quot;263&quot;/&gt;&lt;property id=&quot;20309&quot; value=&quot;-1&quot;/&gt;&lt;/object&gt;&lt;object type=&quot;3&quot; unique_id=&quot;10011&quot;&gt;&lt;property id=&quot;20148&quot; value=&quot;5&quot;/&gt;&lt;property id=&quot;20300&quot; value=&quot;Slide 8 - &amp;quot;Patient-Centeredness: Case Review&amp;quot;&quot;/&gt;&lt;property id=&quot;20307&quot; value=&quot;264&quot;/&gt;&lt;property id=&quot;20309&quot; value=&quot;-1&quot;/&gt;&lt;/object&gt;&lt;object type=&quot;3&quot; unique_id=&quot;10012&quot;&gt;&lt;property id=&quot;20148&quot; value=&quot;5&quot;/&gt;&lt;property id=&quot;20300&quot; value=&quot;Slide 9 - &amp;quot;HIT &amp;amp; optimizing patient-centeredness&amp;quot;&quot;/&gt;&lt;property id=&quot;20307&quot; value=&quot;265&quot;/&gt;&lt;property id=&quot;20309&quot; value=&quot;-1&quot;/&gt;&lt;/object&gt;&lt;object type=&quot;3&quot; unique_id=&quot;10013&quot;&gt;&lt;property id=&quot;20148&quot; value=&quot;5&quot;/&gt;&lt;property id=&quot;20300&quot; value=&quot;Slide 10 - &amp;quot;Timeliness: Case Review&amp;quot;&quot;/&gt;&lt;property id=&quot;20307&quot; value=&quot;266&quot;/&gt;&lt;property id=&quot;20309&quot; value=&quot;-1&quot;/&gt;&lt;/object&gt;&lt;object type=&quot;3&quot; unique_id=&quot;10014&quot;&gt;&lt;property id=&quot;20148&quot; value=&quot;5&quot;/&gt;&lt;property id=&quot;20300&quot; value=&quot;Slide 11 - &amp;quot;HIT &amp;amp; optimizing timeliness&amp;quot;&quot;/&gt;&lt;property id=&quot;20307&quot; value=&quot;267&quot;/&gt;&lt;property id=&quot;20309&quot; value=&quot;-1&quot;/&gt;&lt;/object&gt;&lt;object type=&quot;3&quot; unique_id=&quot;10015&quot;&gt;&lt;property id=&quot;20148&quot; value=&quot;5&quot;/&gt;&lt;property id=&quot;20300&quot; value=&quot;Slide 12 - &amp;quot;Efficiency: Case Review&amp;quot;&quot;/&gt;&lt;property id=&quot;20307&quot; value=&quot;268&quot;/&gt;&lt;property id=&quot;20309&quot; value=&quot;-1&quot;/&gt;&lt;/object&gt;&lt;object type=&quot;3&quot; unique_id=&quot;10016&quot;&gt;&lt;property id=&quot;20148&quot; value=&quot;5&quot;/&gt;&lt;property id=&quot;20300&quot; value=&quot;Slide 13 - &amp;quot;HIT &amp;amp; optimizing efficiency&amp;quot;&quot;/&gt;&lt;property id=&quot;20307&quot; value=&quot;269&quot;/&gt;&lt;property id=&quot;20309&quot; value=&quot;-1&quot;/&gt;&lt;/object&gt;&lt;object type=&quot;3&quot; unique_id=&quot;10017&quot;&gt;&lt;property id=&quot;20148&quot; value=&quot;5&quot;/&gt;&lt;property id=&quot;20300&quot; value=&quot;Slide 14 - &amp;quot;Equity: Case Review&amp;quot;&quot;/&gt;&lt;property id=&quot;20307&quot; value=&quot;270&quot;/&gt;&lt;property id=&quot;20309&quot; value=&quot;-1&quot;/&gt;&lt;/object&gt;&lt;object type=&quot;3&quot; unique_id=&quot;10018&quot;&gt;&lt;property id=&quot;20148&quot; value=&quot;5&quot;/&gt;&lt;property id=&quot;20300&quot; value=&quot;Slide 15 - &amp;quot;HIT &amp;amp; optimizing equity&amp;quot;&quot;/&gt;&lt;property id=&quot;20307&quot; value=&quot;271&quot;/&gt;&lt;property id=&quot;20309&quot; value=&quot;-1&quot;/&gt;&lt;/object&gt;&lt;object type=&quot;3&quot; unique_id=&quot;10019&quot;&gt;&lt;property id=&quot;20148&quot; value=&quot;5&quot;/&gt;&lt;property id=&quot;20300&quot; value=&quot;Slide 16 - &amp;quot;Summary:&amp;quot;&quot;/&gt;&lt;property id=&quot;20307&quot; value=&quot;272&quot;/&gt;&lt;property id=&quot;20309&quot; value=&quot;-1&quot;/&gt;&lt;/object&gt;&lt;/object&gt;&lt;object type=&quot;10&quot; unique_id=&quot;10074&quot;&gt;&lt;object type=&quot;11&quot; unique_id=&quot;10075&quot;&gt;&lt;/object&gt;&lt;/object&gt;&lt;object type=&quot;4&quot; unique_id=&quot;10076&quot;&gt;&lt;/object&gt;&lt;/object&gt;&lt;/database&gt;"/>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zNUQzMzQ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DQoJCTx1aXNob3cgbmFtZT0iYWx3YXlzU2NydW5jaCIgdmFsdWU9ImZhbHNlIi8+DQoJCTx1aXNob3cgbmFtZT0iaW5pdGlhbGRpc3BsYXltb2RlaXNub3JtYWwiIHZhbHVlPSJ0cnVlIi8+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1xdWl6IHBvZCBhbmQgbWVzc2FnZSBib3ggdGV4dHMtLT4NCgkJPHVpdGV4dCBuYW1lPSJRVUlaUE9EX1FVSVpfQVRURU1QVCIgdmFsdWU9IlF1aXogQXR0ZW1wdDoiLz4NCgkJPHVpdGV4dCBuYW1lPSJRVUlaUE9EX1FVSVpfQVRURU1QVF9WQUxVRSIgdmFsdWU9IiVuIG9mICV0Ii8+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DQoJCTx1aXRleHQgbmFtZT0iUVVJWlBPRF9RVUlaQVRNUFRfSU5GIiB2YWx1ZT0iSW5maW5pdGUiLz4NCgkJPHVpdGV4dCBuYW1lPSJRVUlaUE9EX1FVRVNBVE1QVF9JTkYiIHZhbHVlPSJJbmZpbml0ZSIvPg0KCQk8dWl0ZXh0IG5hbWU9IldBUk5JTkdNU0dfWUVTU1RSSU5HIiB2YWx1ZT0iWWVzIi8+DQoJCTx1aXRleHQgbmFtZT0iV0FSTklOR01TR19OT1NUUklORyIgdmFsdWU9Ik5vIi8+DQoJCTx1aXRleHQgbmFtZT0iV0FSTklOR01TR19USVRMRVNUUklORyIgdmFsdWU9IlF1aXogTmF2aWdhdGlvbiBXYXJuaW5nIi8+DQoJCTx1aXRleHQgbmFtZT0iV0FSTklOR01TR19NU0dTVFJJTkciIHZhbHVlPSJUaGVyZSBhcmUgdW4tYXR0ZW1wdGVkIHF1ZXN0aW9ucyBpbiB0aGlzIFF1aXouJiN4QTsmI3hBO0NsaWNraW5nIFllcyB3aWxsIHRha2UgeW91IG91dCBvZiB0aGUgUXVpei4gQ2xpY2sgTm8gdG8gY29udGludWUgdGhlIFF1aXouIi8+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DQoJCTx1aXRleHQgbmFtZT0iRE9DV1JBUF9USVRMRSIgdmFsdWU9IlByZXNlbnRlciBGaWxlIEF0dGFjaG1lbnQiLz4NCgkJPHVpdGV4dCBuYW1lPSJET0NXUkFQX01TRyIgdmFsdWU9IlNhdmUgdG8gTXkgQ29tcHV0ZXIiLz4NCgkJPHVpdGV4dCBuYW1lPSJET0NXUkFQX1BST01QVCIgdmFsdWU9IkNsaWNrIHRvIERvd25sb2FkIi8+DQoJPC9sYW5ndWFnZT4NCgk8bGFuZ3VhZ2UgaWQ9ImRl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UVVJWiIgdmFsdWU9IlF1aXo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IS0tcXVpeiBwb2QgYW5kIG1lc3NhZ2UgYm94IHRleHRzLS0+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DQoJCTx1aXRleHQgbmFtZT0iUVVJWlBPRF9RVUVTVFlQRV9TVlkiIHZhbHVlPSJVbWZyYWdlIi8+DQoJCTx1aXRleHQgbmFtZT0iUVVJWlBPRF9RVUlaQVRNUFRfSU5GIiB2YWx1ZT0iVW5lbmRsaWNoIi8+DQoJCTx1aXRleHQgbmFtZT0iUVVJWlBPRF9RVUVTQVRNUFRfSU5GIiB2YWx1ZT0iVW5lbmRsaWNoIi8+DQoJCTx1aXRleHQgbmFtZT0iV0FSTklOR01TR19ZRVNTVFJJTkciIHZhbHVlPSJKYSIvPg0KCQk8dWl0ZXh0IG5hbWU9IldBUk5JTkdNU0dfTk9TVFJJTkciIHZhbHVlPSJOZWluIi8+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EZW4gVGVpbG5laG1lcm4gZGllIFNlaXRlbmxlaXN0ZSBhbnplaWdlbiIvPg0KCQk8dWl0ZXh0IG5hbWU9Ik1VVEUiIHZhbHVlPSJUb24gY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siJg6Ii8+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siJg6ICVuLyV0Ii8+DQoJCTx1aXRleHQgbmFtZT0iUVVJWlBPRF9RVUVTVFlQRV9TVFIiIHZhbHVlPSLsnKDtmJU6ICVzIi8+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2AtOymiOulvCDsooXro4ztlZjroKTrqbQgW+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DQoJCTx1aXRleHQgbmFtZT0iU0NSVUJCQVJTVEFUVVNfVklEUExBWUlORyIgdmFsdWU9IlbDrWRlbyBlbiByZXByb2QuIi8+DQoJCTx1aXRleHQgbmFtZT0iU0NSVUJCQVJTVEFUVVNfTE9BRElORyIgdmFsdWU9IkNhcmdhbmRvIi8+DQoJCTx1aXRleHQgbmFtZT0iU0NSVUJCQVJTVEFUVVNfQlVGRkVSSU5HIiB2YWx1ZT0iQWxtYWNlbmFuZG8gZW4gYsO6ZmVyIi8+DQoJCTx1aXRleHQgbmFtZT0iU0NSVUJCQVJTVEFUVVNfUVVFU1RJT04iIHZhbHVlPSJDb250ZXN0YXIgcHJlZ3VudGEiLz4NCgkJPHVpdGV4dCBuYW1lPSJTQ1JVQkJBUlNUQVRVU19SRVZJRVdRVUlaIiB2YWx1ZT0iUmV2aXNhbmRvIHBydWViYSIvPg0KCQk8IS0tIHN1YnN0aXR1dGlvbjogJW0gPT0gbWludXRlcyByZW1haW5pbmcgLS0+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DQoJCTx1aXRleHQgbmFtZT0iQklPQlROX1RJVExFIiB2YWx1ZT0iQmlvZ3JhZsOtYSIvPg0KCQk8dWl0ZXh0IG5hbWU9IkRJVklERVJCVE5fVElUTEUiIHZhbHVlPSJ8Ii8+DQoJCTx1aXRleHQgbmFtZT0iQ09OVEFDVEJUTl9USVRMRSIgdmFsdWU9IkNvbnRhY3RvIi8+DQoJCTx1aXRleHQgbmFtZT0iVEFCX1FVSVoiIHZhbHVlPSJQcnVlYmEiLz4NCgkJPHVpdGV4dCBuYW1lPSJUQUJfT1VUTElORSIgdmFsdWU9IkNvbnRvcm5vIi8+DQoJCTx1aXRleHQgbmFtZT0iVEFCX1RIVU1CIiB2YWx1ZT0iTWluaWF0LiIvPg0KCQk8dWl0ZXh0IG5hbWU9IlRBQl9OT1RFUyIgdmFsdWU9Ik5vdGFzIi8+DQoJCTx1aXRleHQgbmFtZT0iVEFCX1NFQVJDSCIgdmFsdWU9IkJ1c2NhciIvPg0KCQk8dWl0ZXh0IG5hbWU9IlNMSURFX0hFQURJTkciIHZhbHVlPSJUw610dWxvIGRlIGRpYXBvc2l0aXZhIi8+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DQoJCTx1aXRleHQgbmFtZT0iQVRUQUNITkFNRV9IRUFESU5HIiB2YWx1ZT0iTm9tYnJlIGRlIGFyY2hpdm8iLz4NCgkJPHVpdGV4dCBuYW1lPSJBVFRBQ0hTSVpFX0hFQURJTkciIHZhbHVlPSJUYW1hw7FvIi8+DQoJCTx1aXRleHQgbmFtZT0iU0xJREVfTk9URVMiIHZhbHVlPSJOb3RhcyBkZSBkaWFwb3NpdGl2YS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lNpbGVuY2lhci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IS0tcXVpeiBwb2QgYW5kIG1lc3NhZ2UgYm94IHRleHRzLS0+DQoJCTx1aXRleHQgbmFtZT0iUVVJWlBPRF9RVUlaX0FUVEVNUFQiIHZhbHVlPSJUZW50YXRpdmEgbm8gcXVlc3Rpb27DoXJpbzoiLz4NCgkJPHVpdGV4dCBuYW1lPSJRVUlaUE9EX1FVSVpfQVRURU1QVF9WQUxVRSIgdmFsdWU9IiVuIGRlICV0Ii8+DQoJCTx1aXRleHQgbmFtZT0iUVVJWlBPRF9RVUlaX1NDT1JFIiB2YWx1ZT0iUG9udHVhw6fDo286Ii8+DQoJCTx1aXRleHQgbmFtZT0iUVVJWlBPRF9RVUlaX1BBU1NTQ09SRSIgdmFsdWU9IlBvbnR1YcOnw6NvIGRlIGFwcm92YcOnw6NvOiIvPg0KCQk8dWl0ZXh0IG5hbWU9IlFVSVpQT0RfUVVJWl9NQVhTQ09SRSIgdmFsdWU9IlBvbnR1YcOnw6NvIG3DoXhpbWE6Ii8+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DQoJCTx1aXRleHQgbmFtZT0iUVVJWlBPRF9RVUlaQVRNUFRfSU5GIiB2YWx1ZT0iSW5maW5pdG8iLz4NCgkJPHVpdGV4dCBuYW1lPSJRVUlaUE9EX1FVRVNBVE1QVF9JTkYiIHZhbHVlPSJJbmZpbml0byIvPg0KCQk8dWl0ZXh0IG5hbWU9IldBUk5JTkdNU0dfWUVTU1RSSU5HIiB2YWx1ZT0iU2ltIi8+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DQoJPC9sYW5ndWFnZT4NCgk8bGFuZ3VhZ2UgaWQ9Iml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ludGVycm90dG8iLz4NCgkJPHVpdGV4dCBuYW1lPSJTQ1JVQkJBUlNUQVRVU19QTEFZSU5HIiB2YWx1ZT0iUmlwcm9kdXppb25lIi8+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DQoJCTx1aXRleHQgbmFtZT0iRUxBUFNFRCIgdmFsdWU9IiVtIE1pbnV0aSAlcyBTZWNvbmRpIHJpbWFuZW50aSIvPg0KCQk8dWl0ZXh0IG5hbWU9Ik5PVEZPVU5EIiB2YWx1ZT0iTmVzc3VuIGVsZW1lbnRvIHRyb3ZhdG8iLz4NCgkJPHVpdGV4dCBuYW1lPSJBVFRBQ0hNRU5UUyIgdmFsdWU9IkFsbGVnYXRp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DQoJCTx1aXRleHQgbmFtZT0iRFVSQVRJT05fSEVBRElORyIgdmFsdWU9IkR1cmF0YSIvPg0KCQk8dWl0ZXh0IG5hbWU9IlNFQVJDSF9IRUFESU5HIiB2YWx1ZT0iQ2VyY2EgdGVzdG86Ii8+DQoJCTx1aXRleHQgbmFtZT0iVEhVTUJfSEVBRElORyIgdmFsdWU9IkRpYXBvc2l0aXZhIi8+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DQoJCTx1aXRleHQgbmFtZT0iUVVJWlBPRF9RVUVTVFlQRV9TVFIiIHZhbHVlPSJUaXBvOiAlcyIvPg0KCQk8dWl0ZXh0IG5hbWU9IlFVSVpQT0RfUVVFU1RZUEVfR1JEIiB2YWx1ZT0iQ29uIHZhbHV0YXppb25lIi8+DQoJCTx1aXRleHQgbmFtZT0iUVVJWlBPRF9RVUVTVFlQRV9TVlkiIHZhbHVlPSJJbmRhZ2luZSIvPg0KCQk8dWl0ZXh0IG5hbWU9IlFVSVpQT0RfUVVJWkFUTVBUX0lORiIgdmFsdWU9IkluZmluaXRpIi8+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DQoJCTx1aXRleHQgbmFtZT0iRE9DV1JBUF9USVRMRSIgdmFsdWU9IkFsbGVnYXRvIGZpbGUgUHJlc2VudGVyIi8+DQoJCTx1aXRleHQgbmFtZT0iRE9DV1JBUF9NU0ciIHZhbHVlPSJTYWx2YSBpbiBSaXNvcnNlIGRlbCBjb21wdXRlciIvPg0KCQk8dWl0ZXh0IG5hbWU9IkRPQ1dSQVBfUFJPTVBUIiB2YWx1ZT0iQ2xpYyBwZXIgc2NhcmljYXJlIi8+DQoJPC9sYW5ndWFnZT4NCgk8bGFuZ3VhZ2UgaWQ9Im5s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DQoJCTx1aXRleHQgbmFtZT0iU0NSVUJCQVJTVEFUVVNfVklEUExBWUlORyIgdmFsdWU9IlZpZGVvIGFmc3BlbGVuIi8+DQoJCTx1aXRleHQgbmFtZT0iU0NSVUJCQVJTVEFUVVNfTE9BRElORyIgdmFsdWU9IkxhZGVuIi8+DQoJCTx1aXRleHQgbmFtZT0iU0NSVUJCQVJTVEFUVVNfQlVGRkVSSU5HIiB2YWx1ZT0iQnVmZmVyZW4iLz4NCgkJPHVpdGV4dCBuYW1lPSJTQ1JVQkJBUlNUQVRVU19RVUVTVElPTiIgdmFsdWU9IlZyYWFnIG1ldCBhbnR3b29yZCIvPg0KCQk8dWl0ZXh0IG5hbWU9IlNDUlVCQkFSU1RBVFVTX1JFVklFV1FVSVoiIHZhbHVlPSJRdWl6IGNvbnRyb2xlcmVuIi8+DQoJCTwhLS0gc3Vic3RpdHV0aW9uOiAlbSA9PSBtaW51dGVzIHJlbWFpbmluZyAtLT4NCgkJPCEtLSBzdWJzdGl0dXRpb246ICVzID09IHNlY29uZHMgcmVtYWluaW5nIC0tPg0KCQk8dWl0ZXh0IG5hbWU9IkVMQVBTRUQiIHZhbHVlPSJFciByZXN0ZXJlbiAlbSBtaW51dGVuICVzIHNlY29uZGVuIi8+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DQoJCTx1aXRleHQgbmFtZT0iVEFCX1FVSVoiIHZhbHVlPSJRdWl6Ii8+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DQoJCTx1aXRleHQgbmFtZT0iU0VBUkNIX0hFQURJTkciIHZhbHVlPSJab2VrZW4gbmFhciB0ZWtzdDoiLz4NCgkJPHVpdGV4dCBuYW1lPSJUSFVNQl9IRUFESU5HIiB2YWx1ZT0iRGlhIi8+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whLS1xdWl6IHBvZCBhbmQgbWVzc2FnZSBib3ggdGV4dHMtLT4NCgkJPHVpdGV4dCBuYW1lPSJRVUlaUE9EX1FVSVpfQVRURU1QVCIgdmFsdWU9Iua1i+mqjOWwneivleasoeaVsDoiLz4NCgkJPHVpdGV4dCBuYW1lPSJRVUlaUE9EX1FVSVpfQVRURU1QVF9WQUxVRSIgdmFsdWU9IuesrCAlbiDmrKHvvIzlhbEgJXQg5qyhIi8+DQoJCTx1aXRleHQgbmFtZT0iUVVJWlBPRF9RVUlaX1NDT1JFIiB2YWx1ZT0i5b6X5YiGOiIvPg0KCQk8dWl0ZXh0IG5hbWU9IlFVSVpQT0RfUVVJWl9QQVNTU0NPUkUiIHZhbHVlPSLlj4rmoLzliIbmlbA6Ii8+DQoJCTx1aXRleHQgbmFtZT0iUVVJWlBPRF9RVUlaX01BWFNDT1JFIiB2YWx1ZT0i5pyA6auY5YiG5pWwOiIvPg0KCQk8dWl0ZXh0IG5hbWU9IlFVSVpQT0RfUVVFU0FUTVBUX1NUUiIgdmFsdWU9IuWwneivleasoeaVsDog56ysICVuIOasoe+8jOWFsSAldCDmrKEiLz4NCgkJPHVpdGV4dCBuYW1lPSJRVUlaUE9EX1FVRVNUWVBFX1NUUiIgdmFsdWU9Iuexu+WeizogJXMiLz4NCgkJPHVpdGV4dCBuYW1lPSJRVUlaUE9EX1FVRVNUWVBFX0dSRCIgdmFsdWU9IuivhOe6pyIvPg0KCQk8dWl0ZXh0IG5hbWU9IlFVSVpQT0RfUVVFU1RZUEVfU1ZZIiB2YWx1ZT0i6LCD5p+lIi8+DQoJCTx1aXRleHQgbmFtZT0iUVVJWlBPRF9RVUlaQVRNUFRfSU5GIiB2YWx1ZT0i5peg6ZmQIi8+DQoJCTx1aXRleHQgbmFtZT0iUVVJWlBPRF9RVUVTQVRNUFRfSU5GIiB2YWx1ZT0i5peg6ZmQIi8+DQoJCTx1aXRleHQgbmFtZT0iV0FSTklOR01TR19ZRVNTVFJJTkciIHZhbHVlPSLmmK8iLz4NCgkJPHVpdGV4dCBuYW1lPSJXQVJOSU5HTVNHX05PU1RSSU5HIiB2YWx1ZT0i5ZCmIi8+DQoJCTx1aXRleHQgbmFtZT0iV0FSTklOR01TR19USVRMRVNUUklORyIgdmFsdWU9Iua1i+mqjOWvvOiIquitpuWRiiIvPg0KCQk8dWl0ZXh0IG5hbWU9IldBUk5JTkdNU0dfTVNHU1RSSU5HIiB2YWx1ZT0i5q2k5rWL6aqM5Lit5pyJ5pyq5bCd6K+V5L2c562U55qE6Zeu6aKY44CCJiN4QTsmI3hBO+WNleWHu+KAnOaYr+KAnemAgOWHuuatpOa1i+mqjOOAguWNleWHu+KAnOWQpuKAnee7p+e7rea1i+mqjOOAgiIvPg0KCQk8dWl0ZXh0IG5hbWU9IklORk9STUFUSU9OX0gyNjRfRkxBU0hQTEFZRVIiIHZhbHVlPSLlvZPliY3lronoo4XlnKjmgqjnmoTorqHnrpfmnLrkuIrnmoQgRmxhc2ggUGxheWVyIOeJiOacrOS4jeaUr+aMgeivpeinhumikeOAguWNleWHu+inhumikeWMuuWfn+S4i+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C5Yqg6ICF5pi+56S65o+Q6KaB5qCPIi8+DQoJCTx1aXRleHQgbmFtZT0iTVVURSIgdmFsdWU9IumdmemfsyIvPg0KCQk8dWl0ZXh0IG5hbWU9IkRPQ1dSQVBfVElUTEUiIHZhbHVlPSJQcmVzZW50ZXIg5paH5Lu26ZmE5Lu2Ii8+DQoJCTx1aXRleHQgbmFtZT0iRE9DV1JBUF9NU0ciIHZhbHVlPSLkv53lrZjliLDmiJHnmoTorqHnrpfmnLoiLz4NCgkJPHVpdGV4dCBuYW1lPSJET0NXUkFQX1BST01QVCIgdmFsdWU9IuWNleWHu+S7peS4i+i9vSIvPg0KCTwvbGFuZ3VhZ2U+DQo8L2NvbmZpZ3VyYXRpb24+DQo="/>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1_Introduction to QI and HIT\Powerpoint\pptsld8.wav"/>
  <p:tag name="PPSNARRATION" val="8,508485906,R:\Health Systems and Outcomes\CDCG\Quality_Improvement\Unit1_Introduction to QI and HIT\Comp12_Unit1_8_2_10\Comp12_Unit01_03_PPT-no-audio_pptx\Media.ppcx"/>
</p:tagLst>
</file>

<file path=ppt/tags/tag11.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1_Introduction to QI and HIT\Powerpoint\pptsld9.wav"/>
  <p:tag name="PPSNARRATION" val="9,508485906,R:\Health Systems and Outcomes\CDCG\Quality_Improvement\Unit1_Introduction to QI and HIT\Comp12_Unit1_8_2_10\Comp12_Unit01_03_PPT-no-audio_pptx\Media.ppcx"/>
</p:tagLst>
</file>

<file path=ppt/tags/tag12.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1_Introduction to QI and HIT\Powerpoint\pptsld10.wav"/>
  <p:tag name="PPSNARRATION" val="10,508485906,R:\Health Systems and Outcomes\CDCG\Quality_Improvement\Unit1_Introduction to QI and HIT\Comp12_Unit1_8_2_10\Comp12_Unit01_03_PPT-no-audio_pptx\Media.ppcx"/>
</p:tagLst>
</file>

<file path=ppt/tags/tag13.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1_Introduction to QI and HIT\Powerpoint\pptsld11.wav"/>
  <p:tag name="PPSNARRATION" val="11,508485906,R:\Health Systems and Outcomes\CDCG\Quality_Improvement\Unit1_Introduction to QI and HIT\Comp12_Unit1_8_2_10\Comp12_Unit01_03_PPT-no-audio_pptx\Media.ppcx"/>
</p:tagLst>
</file>

<file path=ppt/tags/tag14.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1_Introduction to QI and HIT\Powerpoint\pptsld12.wav"/>
  <p:tag name="PPSNARRATION" val="12,508485906,R:\Health Systems and Outcomes\CDCG\Quality_Improvement\Unit1_Introduction to QI and HIT\Comp12_Unit1_8_2_10\Comp12_Unit01_03_PPT-no-audio_pptx\Media.ppcx"/>
</p:tagLst>
</file>

<file path=ppt/tags/tag15.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1_Introduction to QI and HIT\Powerpoint\pptsld13.wav"/>
  <p:tag name="PPSNARRATION" val="13,508485906,R:\Health Systems and Outcomes\CDCG\Quality_Improvement\Unit1_Introduction to QI and HIT\Comp12_Unit1_8_2_10\Comp12_Unit01_03_PPT-no-audio_pptx\Media.ppcx"/>
</p:tagLst>
</file>

<file path=ppt/tags/tag16.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1_Introduction to QI and HIT\Powerpoint\pptsld14.wav"/>
  <p:tag name="PPSNARRATION" val="14,508485906,R:\Health Systems and Outcomes\CDCG\Quality_Improvement\Unit1_Introduction to QI and HIT\Comp12_Unit1_8_2_10\Comp12_Unit01_03_PPT-no-audio_pptx\Media.ppcx"/>
</p:tagLst>
</file>

<file path=ppt/tags/tag17.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1_Introduction to QI and HIT\Powerpoint\pptsld15.wav"/>
  <p:tag name="PPSNARRATION" val="15,508485906,R:\Health Systems and Outcomes\CDCG\Quality_Improvement\Unit1_Introduction to QI and HIT\Comp12_Unit1_8_2_10\Comp12_Unit01_03_PPT-no-audio_pptx\Media.ppcx"/>
</p:tagLst>
</file>

<file path=ppt/tags/tag18.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1_Introduction to QI and HIT\Powerpoint\pptsld16.wav"/>
  <p:tag name="PPSNARRATION" val="16,508485906,R:\Health Systems and Outcomes\CDCG\Quality_Improvement\Unit1_Introduction to QI and HIT\Comp12_Unit1_8_2_10\Comp12_Unit01_03_PPT-no-audio_pptx\Media.ppcx"/>
</p:tagLst>
</file>

<file path=ppt/tags/tag2.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1_Introduction to QI and HIT\Powerpoint\pptsld1.wav"/>
  <p:tag name="PPSNARRATION" val="1,508485906,R:\Health Systems and Outcomes\CDCG\Quality_Improvement\Unit1_Introduction to QI and HIT\Comp12_Unit1_8_2_10\Comp12_Unit01_03_PPT-no-audio_pptx\Media.ppcx"/>
</p:tagLst>
</file>

<file path=ppt/tags/tag3.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1_Introduction to QI and HIT\Powerpoint\pptsld2.wav"/>
  <p:tag name="PPSNARRATION" val="2,508485906,R:\Health Systems and Outcomes\CDCG\Quality_Improvement\Unit1_Introduction to QI and HIT\Comp12_Unit1_8_2_10\Comp12_Unit01_03_PPT-no-audio_pptx\Media.ppcx"/>
</p:tagLst>
</file>

<file path=ppt/tags/tag4.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1_Introduction to QI and HIT\Powerpoint\pptsld3.wav"/>
  <p:tag name="PPSNARRATION" val="3,508485906,R:\Health Systems and Outcomes\CDCG\Quality_Improvement\Unit1_Introduction to QI and HIT\Comp12_Unit1_8_2_10\Comp12_Unit01_03_PPT-no-audio_pptx\Media.ppcx"/>
</p:tagLst>
</file>

<file path=ppt/tags/tag5.xml><?xml version="1.0" encoding="utf-8"?>
<p:tagLst xmlns:a="http://schemas.openxmlformats.org/drawingml/2006/main" xmlns:r="http://schemas.openxmlformats.org/officeDocument/2006/relationships" xmlns:p="http://schemas.openxmlformats.org/presentationml/2006/main">
  <p:tag name="PRESENTER_SHAPEINFO" val="&lt;ThreeDShapeInfo&gt;&lt;uuid val=&quot;{DDC3F58E-EB81-401C-8AA0-398CFC3D947D}&quot;/&gt;&lt;filename val=&quot;R:\Health Systems and Outcomes\CDCG\Quality_Improvement\Unit1_Introduction to QI and HIT\Powerpoint\1.3_SWF\data\asimages\{DDC3F58E-EB81-401C-8AA0-398CFC3D947D}.png&quot;/&gt;&lt;hasEffects val=&quot;1&quot;/&gt;&lt;left val=&quot;64.56&quot;/&gt;&lt;top val=&quot;129&quot;/&gt;&lt;width val=&quot;623.52&quot;/&gt;&lt;height val=&quot;367.92&quot;/&gt;&lt;/ThreeDShapeInfo&gt;"/>
</p:tagLst>
</file>

<file path=ppt/tags/tag6.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1_Introduction to QI and HIT\Powerpoint\pptsld4.wav"/>
  <p:tag name="PPSNARRATION" val="4,508485906,R:\Health Systems and Outcomes\CDCG\Quality_Improvement\Unit1_Introduction to QI and HIT\Comp12_Unit1_8_2_10\Comp12_Unit01_03_PPT-no-audio_pptx\Media.ppcx"/>
</p:tagLst>
</file>

<file path=ppt/tags/tag7.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1_Introduction to QI and HIT\Powerpoint\pptsld5.wav"/>
  <p:tag name="PPSNARRATION" val="5,508485906,R:\Health Systems and Outcomes\CDCG\Quality_Improvement\Unit1_Introduction to QI and HIT\Comp12_Unit1_8_2_10\Comp12_Unit01_03_PPT-no-audio_pptx\Media.ppcx"/>
</p:tagLst>
</file>

<file path=ppt/tags/tag8.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1_Introduction to QI and HIT\Powerpoint\pptsld6.wav"/>
  <p:tag name="PPSNARRATION" val="6,508485906,R:\Health Systems and Outcomes\CDCG\Quality_Improvement\Unit1_Introduction to QI and HIT\Comp12_Unit1_8_2_10\Comp12_Unit01_03_PPT-no-audio_pptx\Media.ppcx"/>
</p:tagLst>
</file>

<file path=ppt/tags/tag9.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1_Introduction to QI and HIT\Powerpoint\pptsld7.wav"/>
  <p:tag name="PPSNARRATION" val="7,508485906,R:\Health Systems and Outcomes\CDCG\Quality_Improvement\Unit1_Introduction to QI and HIT\Comp12_Unit1_8_2_10\Comp12_Unit01_03_PPT-no-audio_pptx\Media.ppcx"/>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3234</Words>
  <Application>Microsoft Office PowerPoint</Application>
  <PresentationFormat>On-screen Show (4:3)</PresentationFormat>
  <Paragraphs>194</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Introduction to QI and HIT</vt:lpstr>
      <vt:lpstr>Objectives</vt:lpstr>
      <vt:lpstr>Slide 3</vt:lpstr>
      <vt:lpstr>Safety: Case Review</vt:lpstr>
      <vt:lpstr>HIT &amp; optimizing patient safety</vt:lpstr>
      <vt:lpstr>Effectiveness: Case Review</vt:lpstr>
      <vt:lpstr>HIT &amp; optimizing effectiveness</vt:lpstr>
      <vt:lpstr>Patient-Centeredness: Case Review</vt:lpstr>
      <vt:lpstr>HIT &amp; optimizing patient-centeredness</vt:lpstr>
      <vt:lpstr>Timeliness: Case Review</vt:lpstr>
      <vt:lpstr>HIT &amp; optimizing timeliness</vt:lpstr>
      <vt:lpstr>Efficiency: Case Review</vt:lpstr>
      <vt:lpstr>HIT &amp; optimizing efficiency</vt:lpstr>
      <vt:lpstr>Equity: Case Review</vt:lpstr>
      <vt:lpstr>HIT &amp; optimizing equity</vt:lpstr>
      <vt:lpstr>Summary:</vt:lpstr>
    </vt:vector>
  </TitlesOfParts>
  <Company>The Johns Hopkins University School of Nursing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QI and HIT</dc:title>
  <dc:creator>jhornya1</dc:creator>
  <cp:lastModifiedBy>jhornya1</cp:lastModifiedBy>
  <cp:revision>9</cp:revision>
  <dcterms:created xsi:type="dcterms:W3CDTF">2010-07-27T14:23:37Z</dcterms:created>
  <dcterms:modified xsi:type="dcterms:W3CDTF">2010-08-03T19:46:11Z</dcterms:modified>
</cp:coreProperties>
</file>