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0" autoAdjust="0"/>
  </p:normalViewPr>
  <p:slideViewPr>
    <p:cSldViewPr>
      <p:cViewPr varScale="1">
        <p:scale>
          <a:sx n="103" d="100"/>
          <a:sy n="103" d="100"/>
        </p:scale>
        <p:origin x="-18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06B76-D8CF-487C-A500-E4652A3FA724}" type="doc">
      <dgm:prSet loTypeId="urn:microsoft.com/office/officeart/2005/8/layout/venn1" loCatId="relationship" qsTypeId="urn:microsoft.com/office/officeart/2005/8/quickstyle/simple1" qsCatId="simple" csTypeId="urn:microsoft.com/office/officeart/2005/8/colors/accent1_2" csCatId="accent1" phldr="1"/>
      <dgm:spPr/>
    </dgm:pt>
    <dgm:pt modelId="{33403534-9A9F-4415-93E0-705ACC0154CD}">
      <dgm:prSet phldrT="[Text]"/>
      <dgm:spPr>
        <a:solidFill>
          <a:srgbClr val="4A4CA8">
            <a:alpha val="50000"/>
          </a:srgbClr>
        </a:solidFill>
      </dgm:spPr>
      <dgm:t>
        <a:bodyPr/>
        <a:lstStyle/>
        <a:p>
          <a:r>
            <a:rPr lang="en-US" dirty="0" smtClean="0"/>
            <a:t>The best care</a:t>
          </a:r>
          <a:endParaRPr lang="en-US" dirty="0"/>
        </a:p>
      </dgm:t>
    </dgm:pt>
    <dgm:pt modelId="{F64410EE-F396-4E1F-B678-0EDB22C95043}" type="parTrans" cxnId="{0B038959-2088-4CFD-854B-FEE07FE1FC21}">
      <dgm:prSet/>
      <dgm:spPr/>
      <dgm:t>
        <a:bodyPr/>
        <a:lstStyle/>
        <a:p>
          <a:endParaRPr lang="en-US"/>
        </a:p>
      </dgm:t>
    </dgm:pt>
    <dgm:pt modelId="{84AB9772-B923-478B-B579-2A3827D3CEDF}" type="sibTrans" cxnId="{0B038959-2088-4CFD-854B-FEE07FE1FC21}">
      <dgm:prSet/>
      <dgm:spPr/>
      <dgm:t>
        <a:bodyPr/>
        <a:lstStyle/>
        <a:p>
          <a:endParaRPr lang="en-US"/>
        </a:p>
      </dgm:t>
    </dgm:pt>
    <dgm:pt modelId="{E3B9C73C-85DC-4543-AF65-46151FBBF467}">
      <dgm:prSet phldrT="[Text]"/>
      <dgm:spPr>
        <a:solidFill>
          <a:srgbClr val="4A4CA8">
            <a:alpha val="50000"/>
          </a:srgbClr>
        </a:solidFill>
      </dgm:spPr>
      <dgm:t>
        <a:bodyPr/>
        <a:lstStyle/>
        <a:p>
          <a:r>
            <a:rPr lang="en-US" dirty="0" smtClean="0"/>
            <a:t>At the lowest cost</a:t>
          </a:r>
          <a:endParaRPr lang="en-US" dirty="0"/>
        </a:p>
      </dgm:t>
    </dgm:pt>
    <dgm:pt modelId="{8805A4F2-DB44-4CC9-AECE-B918841F2BD3}" type="parTrans" cxnId="{F207533D-C162-4223-B3F2-E0E6A222EED8}">
      <dgm:prSet/>
      <dgm:spPr/>
      <dgm:t>
        <a:bodyPr/>
        <a:lstStyle/>
        <a:p>
          <a:endParaRPr lang="en-US"/>
        </a:p>
      </dgm:t>
    </dgm:pt>
    <dgm:pt modelId="{951688C5-2390-4B3E-8E28-0641658F410D}" type="sibTrans" cxnId="{F207533D-C162-4223-B3F2-E0E6A222EED8}">
      <dgm:prSet/>
      <dgm:spPr/>
      <dgm:t>
        <a:bodyPr/>
        <a:lstStyle/>
        <a:p>
          <a:endParaRPr lang="en-US"/>
        </a:p>
      </dgm:t>
    </dgm:pt>
    <dgm:pt modelId="{5AEA38D4-8EEA-43F9-8450-6F1A570BBF0D}">
      <dgm:prSet phldrT="[Text]"/>
      <dgm:spPr>
        <a:solidFill>
          <a:srgbClr val="4A4CA8">
            <a:alpha val="50000"/>
          </a:srgbClr>
        </a:solidFill>
      </dgm:spPr>
      <dgm:t>
        <a:bodyPr/>
        <a:lstStyle/>
        <a:p>
          <a:r>
            <a:rPr lang="en-US" dirty="0" smtClean="0"/>
            <a:t>For the whole population</a:t>
          </a:r>
          <a:endParaRPr lang="en-US" dirty="0"/>
        </a:p>
      </dgm:t>
    </dgm:pt>
    <dgm:pt modelId="{F6EC09D7-F8F0-4F69-BAC2-00995DE550FB}" type="parTrans" cxnId="{020FDCB5-DE10-46F2-89EE-000D4DDC84F0}">
      <dgm:prSet/>
      <dgm:spPr/>
      <dgm:t>
        <a:bodyPr/>
        <a:lstStyle/>
        <a:p>
          <a:endParaRPr lang="en-US"/>
        </a:p>
      </dgm:t>
    </dgm:pt>
    <dgm:pt modelId="{4DA095F6-971E-4E2A-AAAE-0E245FBD5636}" type="sibTrans" cxnId="{020FDCB5-DE10-46F2-89EE-000D4DDC84F0}">
      <dgm:prSet/>
      <dgm:spPr/>
      <dgm:t>
        <a:bodyPr/>
        <a:lstStyle/>
        <a:p>
          <a:endParaRPr lang="en-US"/>
        </a:p>
      </dgm:t>
    </dgm:pt>
    <dgm:pt modelId="{99318E0D-161A-4AF3-9441-9BBE8A385AEB}" type="pres">
      <dgm:prSet presAssocID="{08406B76-D8CF-487C-A500-E4652A3FA724}" presName="compositeShape" presStyleCnt="0">
        <dgm:presLayoutVars>
          <dgm:chMax val="7"/>
          <dgm:dir/>
          <dgm:resizeHandles val="exact"/>
        </dgm:presLayoutVars>
      </dgm:prSet>
      <dgm:spPr/>
    </dgm:pt>
    <dgm:pt modelId="{18FF7F8A-8856-47E4-8D76-FFF77AADFE64}" type="pres">
      <dgm:prSet presAssocID="{33403534-9A9F-4415-93E0-705ACC0154CD}" presName="circ1" presStyleLbl="vennNode1" presStyleIdx="0" presStyleCnt="3"/>
      <dgm:spPr/>
      <dgm:t>
        <a:bodyPr/>
        <a:lstStyle/>
        <a:p>
          <a:endParaRPr lang="en-US"/>
        </a:p>
      </dgm:t>
    </dgm:pt>
    <dgm:pt modelId="{E4D4D496-DAD9-4C6C-8D09-9C31F4379808}" type="pres">
      <dgm:prSet presAssocID="{33403534-9A9F-4415-93E0-705ACC0154CD}" presName="circ1Tx" presStyleLbl="revTx" presStyleIdx="0" presStyleCnt="0">
        <dgm:presLayoutVars>
          <dgm:chMax val="0"/>
          <dgm:chPref val="0"/>
          <dgm:bulletEnabled val="1"/>
        </dgm:presLayoutVars>
      </dgm:prSet>
      <dgm:spPr/>
      <dgm:t>
        <a:bodyPr/>
        <a:lstStyle/>
        <a:p>
          <a:endParaRPr lang="en-US"/>
        </a:p>
      </dgm:t>
    </dgm:pt>
    <dgm:pt modelId="{A554181B-BE12-405D-8250-39BB7AACF890}" type="pres">
      <dgm:prSet presAssocID="{E3B9C73C-85DC-4543-AF65-46151FBBF467}" presName="circ2" presStyleLbl="vennNode1" presStyleIdx="1" presStyleCnt="3"/>
      <dgm:spPr/>
      <dgm:t>
        <a:bodyPr/>
        <a:lstStyle/>
        <a:p>
          <a:endParaRPr lang="en-US"/>
        </a:p>
      </dgm:t>
    </dgm:pt>
    <dgm:pt modelId="{139003DB-F152-455D-88EC-1803E728E74A}" type="pres">
      <dgm:prSet presAssocID="{E3B9C73C-85DC-4543-AF65-46151FBBF467}" presName="circ2Tx" presStyleLbl="revTx" presStyleIdx="0" presStyleCnt="0">
        <dgm:presLayoutVars>
          <dgm:chMax val="0"/>
          <dgm:chPref val="0"/>
          <dgm:bulletEnabled val="1"/>
        </dgm:presLayoutVars>
      </dgm:prSet>
      <dgm:spPr/>
      <dgm:t>
        <a:bodyPr/>
        <a:lstStyle/>
        <a:p>
          <a:endParaRPr lang="en-US"/>
        </a:p>
      </dgm:t>
    </dgm:pt>
    <dgm:pt modelId="{3910F8E5-A307-4E02-B71D-474226A74C61}" type="pres">
      <dgm:prSet presAssocID="{5AEA38D4-8EEA-43F9-8450-6F1A570BBF0D}" presName="circ3" presStyleLbl="vennNode1" presStyleIdx="2" presStyleCnt="3"/>
      <dgm:spPr/>
      <dgm:t>
        <a:bodyPr/>
        <a:lstStyle/>
        <a:p>
          <a:endParaRPr lang="en-US"/>
        </a:p>
      </dgm:t>
    </dgm:pt>
    <dgm:pt modelId="{B3C648BB-FE5F-486A-AC24-946E90C53559}" type="pres">
      <dgm:prSet presAssocID="{5AEA38D4-8EEA-43F9-8450-6F1A570BBF0D}" presName="circ3Tx" presStyleLbl="revTx" presStyleIdx="0" presStyleCnt="0">
        <dgm:presLayoutVars>
          <dgm:chMax val="0"/>
          <dgm:chPref val="0"/>
          <dgm:bulletEnabled val="1"/>
        </dgm:presLayoutVars>
      </dgm:prSet>
      <dgm:spPr/>
      <dgm:t>
        <a:bodyPr/>
        <a:lstStyle/>
        <a:p>
          <a:endParaRPr lang="en-US"/>
        </a:p>
      </dgm:t>
    </dgm:pt>
  </dgm:ptLst>
  <dgm:cxnLst>
    <dgm:cxn modelId="{981CA7B6-57DA-4565-9559-F502EFD20013}" type="presOf" srcId="{5AEA38D4-8EEA-43F9-8450-6F1A570BBF0D}" destId="{3910F8E5-A307-4E02-B71D-474226A74C61}" srcOrd="0" destOrd="0" presId="urn:microsoft.com/office/officeart/2005/8/layout/venn1"/>
    <dgm:cxn modelId="{1DC0BF47-A808-4694-A4B8-7397AC884942}" type="presOf" srcId="{33403534-9A9F-4415-93E0-705ACC0154CD}" destId="{18FF7F8A-8856-47E4-8D76-FFF77AADFE64}" srcOrd="0" destOrd="0" presId="urn:microsoft.com/office/officeart/2005/8/layout/venn1"/>
    <dgm:cxn modelId="{F207533D-C162-4223-B3F2-E0E6A222EED8}" srcId="{08406B76-D8CF-487C-A500-E4652A3FA724}" destId="{E3B9C73C-85DC-4543-AF65-46151FBBF467}" srcOrd="1" destOrd="0" parTransId="{8805A4F2-DB44-4CC9-AECE-B918841F2BD3}" sibTransId="{951688C5-2390-4B3E-8E28-0641658F410D}"/>
    <dgm:cxn modelId="{486A98F2-24A4-45F3-A670-99D815D8F439}" type="presOf" srcId="{E3B9C73C-85DC-4543-AF65-46151FBBF467}" destId="{139003DB-F152-455D-88EC-1803E728E74A}" srcOrd="1" destOrd="0" presId="urn:microsoft.com/office/officeart/2005/8/layout/venn1"/>
    <dgm:cxn modelId="{2C70403B-F7D0-419F-B533-549D733E0419}" type="presOf" srcId="{E3B9C73C-85DC-4543-AF65-46151FBBF467}" destId="{A554181B-BE12-405D-8250-39BB7AACF890}" srcOrd="0" destOrd="0" presId="urn:microsoft.com/office/officeart/2005/8/layout/venn1"/>
    <dgm:cxn modelId="{83E9E162-6E95-46FC-9F0E-5F9AF7765FF4}" type="presOf" srcId="{33403534-9A9F-4415-93E0-705ACC0154CD}" destId="{E4D4D496-DAD9-4C6C-8D09-9C31F4379808}" srcOrd="1" destOrd="0" presId="urn:microsoft.com/office/officeart/2005/8/layout/venn1"/>
    <dgm:cxn modelId="{71F7A6B2-2BAC-4888-B8EA-B285C6F1BE1B}" type="presOf" srcId="{08406B76-D8CF-487C-A500-E4652A3FA724}" destId="{99318E0D-161A-4AF3-9441-9BBE8A385AEB}" srcOrd="0" destOrd="0" presId="urn:microsoft.com/office/officeart/2005/8/layout/venn1"/>
    <dgm:cxn modelId="{020FDCB5-DE10-46F2-89EE-000D4DDC84F0}" srcId="{08406B76-D8CF-487C-A500-E4652A3FA724}" destId="{5AEA38D4-8EEA-43F9-8450-6F1A570BBF0D}" srcOrd="2" destOrd="0" parTransId="{F6EC09D7-F8F0-4F69-BAC2-00995DE550FB}" sibTransId="{4DA095F6-971E-4E2A-AAAE-0E245FBD5636}"/>
    <dgm:cxn modelId="{0B038959-2088-4CFD-854B-FEE07FE1FC21}" srcId="{08406B76-D8CF-487C-A500-E4652A3FA724}" destId="{33403534-9A9F-4415-93E0-705ACC0154CD}" srcOrd="0" destOrd="0" parTransId="{F64410EE-F396-4E1F-B678-0EDB22C95043}" sibTransId="{84AB9772-B923-478B-B579-2A3827D3CEDF}"/>
    <dgm:cxn modelId="{660182F9-F40B-4A03-9201-B8A7B6EA648D}" type="presOf" srcId="{5AEA38D4-8EEA-43F9-8450-6F1A570BBF0D}" destId="{B3C648BB-FE5F-486A-AC24-946E90C53559}" srcOrd="1" destOrd="0" presId="urn:microsoft.com/office/officeart/2005/8/layout/venn1"/>
    <dgm:cxn modelId="{668C03E2-08B4-4081-9C73-70E321789FDA}" type="presParOf" srcId="{99318E0D-161A-4AF3-9441-9BBE8A385AEB}" destId="{18FF7F8A-8856-47E4-8D76-FFF77AADFE64}" srcOrd="0" destOrd="0" presId="urn:microsoft.com/office/officeart/2005/8/layout/venn1"/>
    <dgm:cxn modelId="{46286991-FF00-48DC-9FEE-69C9F3ED6E9B}" type="presParOf" srcId="{99318E0D-161A-4AF3-9441-9BBE8A385AEB}" destId="{E4D4D496-DAD9-4C6C-8D09-9C31F4379808}" srcOrd="1" destOrd="0" presId="urn:microsoft.com/office/officeart/2005/8/layout/venn1"/>
    <dgm:cxn modelId="{2161755E-8B73-4020-BA81-7DBCB938D9D7}" type="presParOf" srcId="{99318E0D-161A-4AF3-9441-9BBE8A385AEB}" destId="{A554181B-BE12-405D-8250-39BB7AACF890}" srcOrd="2" destOrd="0" presId="urn:microsoft.com/office/officeart/2005/8/layout/venn1"/>
    <dgm:cxn modelId="{2751B9D2-585E-4A90-AB8D-B4C1CC3F9A69}" type="presParOf" srcId="{99318E0D-161A-4AF3-9441-9BBE8A385AEB}" destId="{139003DB-F152-455D-88EC-1803E728E74A}" srcOrd="3" destOrd="0" presId="urn:microsoft.com/office/officeart/2005/8/layout/venn1"/>
    <dgm:cxn modelId="{E5CB978C-37E5-49A6-ABD4-6BF253EF999C}" type="presParOf" srcId="{99318E0D-161A-4AF3-9441-9BBE8A385AEB}" destId="{3910F8E5-A307-4E02-B71D-474226A74C61}" srcOrd="4" destOrd="0" presId="urn:microsoft.com/office/officeart/2005/8/layout/venn1"/>
    <dgm:cxn modelId="{6CCA0E74-29AD-4BD3-A6C9-B8F1499ACBEF}" type="presParOf" srcId="{99318E0D-161A-4AF3-9441-9BBE8A385AEB}" destId="{B3C648BB-FE5F-486A-AC24-946E90C53559}"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06B76-D8CF-487C-A500-E4652A3FA724}" type="doc">
      <dgm:prSet loTypeId="urn:microsoft.com/office/officeart/2005/8/layout/venn1" loCatId="relationship" qsTypeId="urn:microsoft.com/office/officeart/2005/8/quickstyle/simple1" qsCatId="simple" csTypeId="urn:microsoft.com/office/officeart/2005/8/colors/accent1_2" csCatId="accent1" phldr="1"/>
      <dgm:spPr/>
    </dgm:pt>
    <dgm:pt modelId="{33403534-9A9F-4415-93E0-705ACC0154CD}">
      <dgm:prSet phldrT="[Text]"/>
      <dgm:spPr>
        <a:solidFill>
          <a:srgbClr val="4A4CA8">
            <a:alpha val="50000"/>
          </a:srgbClr>
        </a:solidFill>
      </dgm:spPr>
      <dgm:t>
        <a:bodyPr/>
        <a:lstStyle/>
        <a:p>
          <a:r>
            <a:rPr lang="en-US" dirty="0" smtClean="0"/>
            <a:t>The best care</a:t>
          </a:r>
          <a:endParaRPr lang="en-US" dirty="0"/>
        </a:p>
      </dgm:t>
    </dgm:pt>
    <dgm:pt modelId="{F64410EE-F396-4E1F-B678-0EDB22C95043}" type="parTrans" cxnId="{0B038959-2088-4CFD-854B-FEE07FE1FC21}">
      <dgm:prSet/>
      <dgm:spPr/>
      <dgm:t>
        <a:bodyPr/>
        <a:lstStyle/>
        <a:p>
          <a:endParaRPr lang="en-US"/>
        </a:p>
      </dgm:t>
    </dgm:pt>
    <dgm:pt modelId="{84AB9772-B923-478B-B579-2A3827D3CEDF}" type="sibTrans" cxnId="{0B038959-2088-4CFD-854B-FEE07FE1FC21}">
      <dgm:prSet/>
      <dgm:spPr/>
      <dgm:t>
        <a:bodyPr/>
        <a:lstStyle/>
        <a:p>
          <a:endParaRPr lang="en-US"/>
        </a:p>
      </dgm:t>
    </dgm:pt>
    <dgm:pt modelId="{E3B9C73C-85DC-4543-AF65-46151FBBF467}">
      <dgm:prSet phldrT="[Text]"/>
      <dgm:spPr>
        <a:solidFill>
          <a:srgbClr val="4A4CA8">
            <a:alpha val="50000"/>
          </a:srgbClr>
        </a:solidFill>
      </dgm:spPr>
      <dgm:t>
        <a:bodyPr/>
        <a:lstStyle/>
        <a:p>
          <a:r>
            <a:rPr lang="en-US" dirty="0" smtClean="0"/>
            <a:t>At the lowest cost</a:t>
          </a:r>
          <a:endParaRPr lang="en-US" dirty="0"/>
        </a:p>
      </dgm:t>
    </dgm:pt>
    <dgm:pt modelId="{8805A4F2-DB44-4CC9-AECE-B918841F2BD3}" type="parTrans" cxnId="{F207533D-C162-4223-B3F2-E0E6A222EED8}">
      <dgm:prSet/>
      <dgm:spPr/>
      <dgm:t>
        <a:bodyPr/>
        <a:lstStyle/>
        <a:p>
          <a:endParaRPr lang="en-US"/>
        </a:p>
      </dgm:t>
    </dgm:pt>
    <dgm:pt modelId="{951688C5-2390-4B3E-8E28-0641658F410D}" type="sibTrans" cxnId="{F207533D-C162-4223-B3F2-E0E6A222EED8}">
      <dgm:prSet/>
      <dgm:spPr/>
      <dgm:t>
        <a:bodyPr/>
        <a:lstStyle/>
        <a:p>
          <a:endParaRPr lang="en-US"/>
        </a:p>
      </dgm:t>
    </dgm:pt>
    <dgm:pt modelId="{5AEA38D4-8EEA-43F9-8450-6F1A570BBF0D}">
      <dgm:prSet phldrT="[Text]"/>
      <dgm:spPr>
        <a:solidFill>
          <a:srgbClr val="4A4CA8">
            <a:alpha val="50000"/>
          </a:srgbClr>
        </a:solidFill>
      </dgm:spPr>
      <dgm:t>
        <a:bodyPr/>
        <a:lstStyle/>
        <a:p>
          <a:r>
            <a:rPr lang="en-US" dirty="0" smtClean="0"/>
            <a:t>For the whole population</a:t>
          </a:r>
          <a:endParaRPr lang="en-US" dirty="0"/>
        </a:p>
      </dgm:t>
    </dgm:pt>
    <dgm:pt modelId="{F6EC09D7-F8F0-4F69-BAC2-00995DE550FB}" type="parTrans" cxnId="{020FDCB5-DE10-46F2-89EE-000D4DDC84F0}">
      <dgm:prSet/>
      <dgm:spPr/>
      <dgm:t>
        <a:bodyPr/>
        <a:lstStyle/>
        <a:p>
          <a:endParaRPr lang="en-US"/>
        </a:p>
      </dgm:t>
    </dgm:pt>
    <dgm:pt modelId="{4DA095F6-971E-4E2A-AAAE-0E245FBD5636}" type="sibTrans" cxnId="{020FDCB5-DE10-46F2-89EE-000D4DDC84F0}">
      <dgm:prSet/>
      <dgm:spPr/>
      <dgm:t>
        <a:bodyPr/>
        <a:lstStyle/>
        <a:p>
          <a:endParaRPr lang="en-US"/>
        </a:p>
      </dgm:t>
    </dgm:pt>
    <dgm:pt modelId="{99318E0D-161A-4AF3-9441-9BBE8A385AEB}" type="pres">
      <dgm:prSet presAssocID="{08406B76-D8CF-487C-A500-E4652A3FA724}" presName="compositeShape" presStyleCnt="0">
        <dgm:presLayoutVars>
          <dgm:chMax val="7"/>
          <dgm:dir/>
          <dgm:resizeHandles val="exact"/>
        </dgm:presLayoutVars>
      </dgm:prSet>
      <dgm:spPr/>
    </dgm:pt>
    <dgm:pt modelId="{18FF7F8A-8856-47E4-8D76-FFF77AADFE64}" type="pres">
      <dgm:prSet presAssocID="{33403534-9A9F-4415-93E0-705ACC0154CD}" presName="circ1" presStyleLbl="vennNode1" presStyleIdx="0" presStyleCnt="3" custLinFactNeighborX="617" custLinFactNeighborY="1003"/>
      <dgm:spPr/>
      <dgm:t>
        <a:bodyPr/>
        <a:lstStyle/>
        <a:p>
          <a:endParaRPr lang="en-US"/>
        </a:p>
      </dgm:t>
    </dgm:pt>
    <dgm:pt modelId="{E4D4D496-DAD9-4C6C-8D09-9C31F4379808}" type="pres">
      <dgm:prSet presAssocID="{33403534-9A9F-4415-93E0-705ACC0154CD}" presName="circ1Tx" presStyleLbl="revTx" presStyleIdx="0" presStyleCnt="0">
        <dgm:presLayoutVars>
          <dgm:chMax val="0"/>
          <dgm:chPref val="0"/>
          <dgm:bulletEnabled val="1"/>
        </dgm:presLayoutVars>
      </dgm:prSet>
      <dgm:spPr/>
      <dgm:t>
        <a:bodyPr/>
        <a:lstStyle/>
        <a:p>
          <a:endParaRPr lang="en-US"/>
        </a:p>
      </dgm:t>
    </dgm:pt>
    <dgm:pt modelId="{A554181B-BE12-405D-8250-39BB7AACF890}" type="pres">
      <dgm:prSet presAssocID="{E3B9C73C-85DC-4543-AF65-46151FBBF467}" presName="circ2" presStyleLbl="vennNode1" presStyleIdx="1" presStyleCnt="3"/>
      <dgm:spPr/>
      <dgm:t>
        <a:bodyPr/>
        <a:lstStyle/>
        <a:p>
          <a:endParaRPr lang="en-US"/>
        </a:p>
      </dgm:t>
    </dgm:pt>
    <dgm:pt modelId="{139003DB-F152-455D-88EC-1803E728E74A}" type="pres">
      <dgm:prSet presAssocID="{E3B9C73C-85DC-4543-AF65-46151FBBF467}" presName="circ2Tx" presStyleLbl="revTx" presStyleIdx="0" presStyleCnt="0">
        <dgm:presLayoutVars>
          <dgm:chMax val="0"/>
          <dgm:chPref val="0"/>
          <dgm:bulletEnabled val="1"/>
        </dgm:presLayoutVars>
      </dgm:prSet>
      <dgm:spPr/>
      <dgm:t>
        <a:bodyPr/>
        <a:lstStyle/>
        <a:p>
          <a:endParaRPr lang="en-US"/>
        </a:p>
      </dgm:t>
    </dgm:pt>
    <dgm:pt modelId="{3910F8E5-A307-4E02-B71D-474226A74C61}" type="pres">
      <dgm:prSet presAssocID="{5AEA38D4-8EEA-43F9-8450-6F1A570BBF0D}" presName="circ3" presStyleLbl="vennNode1" presStyleIdx="2" presStyleCnt="3"/>
      <dgm:spPr/>
      <dgm:t>
        <a:bodyPr/>
        <a:lstStyle/>
        <a:p>
          <a:endParaRPr lang="en-US"/>
        </a:p>
      </dgm:t>
    </dgm:pt>
    <dgm:pt modelId="{B3C648BB-FE5F-486A-AC24-946E90C53559}" type="pres">
      <dgm:prSet presAssocID="{5AEA38D4-8EEA-43F9-8450-6F1A570BBF0D}" presName="circ3Tx" presStyleLbl="revTx" presStyleIdx="0" presStyleCnt="0">
        <dgm:presLayoutVars>
          <dgm:chMax val="0"/>
          <dgm:chPref val="0"/>
          <dgm:bulletEnabled val="1"/>
        </dgm:presLayoutVars>
      </dgm:prSet>
      <dgm:spPr/>
      <dgm:t>
        <a:bodyPr/>
        <a:lstStyle/>
        <a:p>
          <a:endParaRPr lang="en-US"/>
        </a:p>
      </dgm:t>
    </dgm:pt>
  </dgm:ptLst>
  <dgm:cxnLst>
    <dgm:cxn modelId="{9BE3924A-43A3-4729-B51E-8C31B86D4AFD}" type="presOf" srcId="{E3B9C73C-85DC-4543-AF65-46151FBBF467}" destId="{139003DB-F152-455D-88EC-1803E728E74A}" srcOrd="1" destOrd="0" presId="urn:microsoft.com/office/officeart/2005/8/layout/venn1"/>
    <dgm:cxn modelId="{21883C08-B0D0-4571-B639-C1DB5D5D01FE}" type="presOf" srcId="{5AEA38D4-8EEA-43F9-8450-6F1A570BBF0D}" destId="{B3C648BB-FE5F-486A-AC24-946E90C53559}" srcOrd="1" destOrd="0" presId="urn:microsoft.com/office/officeart/2005/8/layout/venn1"/>
    <dgm:cxn modelId="{F87B81B9-21D1-4B5C-8E25-EC541E181C72}" type="presOf" srcId="{33403534-9A9F-4415-93E0-705ACC0154CD}" destId="{18FF7F8A-8856-47E4-8D76-FFF77AADFE64}" srcOrd="0" destOrd="0" presId="urn:microsoft.com/office/officeart/2005/8/layout/venn1"/>
    <dgm:cxn modelId="{F207533D-C162-4223-B3F2-E0E6A222EED8}" srcId="{08406B76-D8CF-487C-A500-E4652A3FA724}" destId="{E3B9C73C-85DC-4543-AF65-46151FBBF467}" srcOrd="1" destOrd="0" parTransId="{8805A4F2-DB44-4CC9-AECE-B918841F2BD3}" sibTransId="{951688C5-2390-4B3E-8E28-0641658F410D}"/>
    <dgm:cxn modelId="{CF57AA5F-16BE-4445-8958-0BB1377B9877}" type="presOf" srcId="{08406B76-D8CF-487C-A500-E4652A3FA724}" destId="{99318E0D-161A-4AF3-9441-9BBE8A385AEB}" srcOrd="0" destOrd="0" presId="urn:microsoft.com/office/officeart/2005/8/layout/venn1"/>
    <dgm:cxn modelId="{22D9CEDE-1A4D-420C-AFB8-50A632908E05}" type="presOf" srcId="{5AEA38D4-8EEA-43F9-8450-6F1A570BBF0D}" destId="{3910F8E5-A307-4E02-B71D-474226A74C61}" srcOrd="0" destOrd="0" presId="urn:microsoft.com/office/officeart/2005/8/layout/venn1"/>
    <dgm:cxn modelId="{E0D82C08-251F-47BC-B7A0-975BB2452962}" type="presOf" srcId="{33403534-9A9F-4415-93E0-705ACC0154CD}" destId="{E4D4D496-DAD9-4C6C-8D09-9C31F4379808}" srcOrd="1" destOrd="0" presId="urn:microsoft.com/office/officeart/2005/8/layout/venn1"/>
    <dgm:cxn modelId="{499BD972-23AD-44C4-87B7-C43F373918B5}" type="presOf" srcId="{E3B9C73C-85DC-4543-AF65-46151FBBF467}" destId="{A554181B-BE12-405D-8250-39BB7AACF890}" srcOrd="0" destOrd="0" presId="urn:microsoft.com/office/officeart/2005/8/layout/venn1"/>
    <dgm:cxn modelId="{020FDCB5-DE10-46F2-89EE-000D4DDC84F0}" srcId="{08406B76-D8CF-487C-A500-E4652A3FA724}" destId="{5AEA38D4-8EEA-43F9-8450-6F1A570BBF0D}" srcOrd="2" destOrd="0" parTransId="{F6EC09D7-F8F0-4F69-BAC2-00995DE550FB}" sibTransId="{4DA095F6-971E-4E2A-AAAE-0E245FBD5636}"/>
    <dgm:cxn modelId="{0B038959-2088-4CFD-854B-FEE07FE1FC21}" srcId="{08406B76-D8CF-487C-A500-E4652A3FA724}" destId="{33403534-9A9F-4415-93E0-705ACC0154CD}" srcOrd="0" destOrd="0" parTransId="{F64410EE-F396-4E1F-B678-0EDB22C95043}" sibTransId="{84AB9772-B923-478B-B579-2A3827D3CEDF}"/>
    <dgm:cxn modelId="{762E9737-D0B8-4912-B8DC-A5214A2EA144}" type="presParOf" srcId="{99318E0D-161A-4AF3-9441-9BBE8A385AEB}" destId="{18FF7F8A-8856-47E4-8D76-FFF77AADFE64}" srcOrd="0" destOrd="0" presId="urn:microsoft.com/office/officeart/2005/8/layout/venn1"/>
    <dgm:cxn modelId="{F7E35687-51BC-45C8-A58D-D82B6C07D872}" type="presParOf" srcId="{99318E0D-161A-4AF3-9441-9BBE8A385AEB}" destId="{E4D4D496-DAD9-4C6C-8D09-9C31F4379808}" srcOrd="1" destOrd="0" presId="urn:microsoft.com/office/officeart/2005/8/layout/venn1"/>
    <dgm:cxn modelId="{748C3683-6551-49E0-AF19-BE511147E1A4}" type="presParOf" srcId="{99318E0D-161A-4AF3-9441-9BBE8A385AEB}" destId="{A554181B-BE12-405D-8250-39BB7AACF890}" srcOrd="2" destOrd="0" presId="urn:microsoft.com/office/officeart/2005/8/layout/venn1"/>
    <dgm:cxn modelId="{EC3E07A9-575C-49D9-BE64-FE67C091D82D}" type="presParOf" srcId="{99318E0D-161A-4AF3-9441-9BBE8A385AEB}" destId="{139003DB-F152-455D-88EC-1803E728E74A}" srcOrd="3" destOrd="0" presId="urn:microsoft.com/office/officeart/2005/8/layout/venn1"/>
    <dgm:cxn modelId="{1FA60A29-BBF7-4685-B38F-BFB09A62E949}" type="presParOf" srcId="{99318E0D-161A-4AF3-9441-9BBE8A385AEB}" destId="{3910F8E5-A307-4E02-B71D-474226A74C61}" srcOrd="4" destOrd="0" presId="urn:microsoft.com/office/officeart/2005/8/layout/venn1"/>
    <dgm:cxn modelId="{5A6A8A75-7F38-460A-8E13-3C6B672C8439}" type="presParOf" srcId="{99318E0D-161A-4AF3-9441-9BBE8A385AEB}" destId="{B3C648BB-FE5F-486A-AC24-946E90C53559}" srcOrd="5" destOrd="0" presId="urn:microsoft.com/office/officeart/2005/8/layout/ven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E9907-D434-49C4-B84A-0F2C326151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C8100D-CFAA-4983-943A-10AEB2941FFD}">
      <dgm:prSet phldrT="[Text]"/>
      <dgm:spPr>
        <a:solidFill>
          <a:srgbClr val="4A4CA8"/>
        </a:solidFill>
      </dgm:spPr>
      <dgm:t>
        <a:bodyPr/>
        <a:lstStyle/>
        <a:p>
          <a:r>
            <a:rPr lang="en-US" dirty="0" smtClean="0"/>
            <a:t>Introduce information tools into clinical practice</a:t>
          </a:r>
          <a:endParaRPr lang="en-US" dirty="0"/>
        </a:p>
      </dgm:t>
    </dgm:pt>
    <dgm:pt modelId="{10F1773E-F88A-464F-9A6B-BD669ED6AEE1}" type="parTrans" cxnId="{A58F5407-AA0C-4025-AC1B-4811DE7C3FBB}">
      <dgm:prSet/>
      <dgm:spPr/>
      <dgm:t>
        <a:bodyPr/>
        <a:lstStyle/>
        <a:p>
          <a:endParaRPr lang="en-US"/>
        </a:p>
      </dgm:t>
    </dgm:pt>
    <dgm:pt modelId="{D17C855D-08C5-43B3-A9A7-11EA535238BB}" type="sibTrans" cxnId="{A58F5407-AA0C-4025-AC1B-4811DE7C3FBB}">
      <dgm:prSet/>
      <dgm:spPr/>
      <dgm:t>
        <a:bodyPr/>
        <a:lstStyle/>
        <a:p>
          <a:endParaRPr lang="en-US"/>
        </a:p>
      </dgm:t>
    </dgm:pt>
    <dgm:pt modelId="{02B3DB26-2A7A-42B0-9E00-E2495F8DB41D}">
      <dgm:prSet phldrT="[Text]"/>
      <dgm:spPr>
        <a:solidFill>
          <a:srgbClr val="4A4CA8"/>
        </a:solidFill>
      </dgm:spPr>
      <dgm:t>
        <a:bodyPr/>
        <a:lstStyle/>
        <a:p>
          <a:r>
            <a:rPr lang="en-US" dirty="0" smtClean="0"/>
            <a:t>Electronically connect clinicians to other clinicians</a:t>
          </a:r>
          <a:endParaRPr lang="en-US" dirty="0"/>
        </a:p>
      </dgm:t>
    </dgm:pt>
    <dgm:pt modelId="{3C8F1CAE-DCF0-409F-9219-F802F715EE93}" type="parTrans" cxnId="{B153F652-B950-4F3A-9B33-5639FA37A801}">
      <dgm:prSet/>
      <dgm:spPr/>
      <dgm:t>
        <a:bodyPr/>
        <a:lstStyle/>
        <a:p>
          <a:endParaRPr lang="en-US"/>
        </a:p>
      </dgm:t>
    </dgm:pt>
    <dgm:pt modelId="{12E9916D-3356-491B-B79F-2A9E7FD50735}" type="sibTrans" cxnId="{B153F652-B950-4F3A-9B33-5639FA37A801}">
      <dgm:prSet/>
      <dgm:spPr/>
      <dgm:t>
        <a:bodyPr/>
        <a:lstStyle/>
        <a:p>
          <a:endParaRPr lang="en-US"/>
        </a:p>
      </dgm:t>
    </dgm:pt>
    <dgm:pt modelId="{F735CEE7-C343-4A9B-9C39-9A6447B5BB27}">
      <dgm:prSet phldrT="[Text]"/>
      <dgm:spPr>
        <a:solidFill>
          <a:srgbClr val="4A4CA8"/>
        </a:solidFill>
      </dgm:spPr>
      <dgm:t>
        <a:bodyPr/>
        <a:lstStyle/>
        <a:p>
          <a:r>
            <a:rPr lang="en-US" dirty="0" smtClean="0"/>
            <a:t>Use information tools to personalize care delivery</a:t>
          </a:r>
        </a:p>
      </dgm:t>
    </dgm:pt>
    <dgm:pt modelId="{8715DEB9-9F69-4D2A-8A6E-40B9EAC24D6D}" type="parTrans" cxnId="{72817751-7D1B-4F8C-8C68-43F3599F2C20}">
      <dgm:prSet/>
      <dgm:spPr/>
      <dgm:t>
        <a:bodyPr/>
        <a:lstStyle/>
        <a:p>
          <a:endParaRPr lang="en-US"/>
        </a:p>
      </dgm:t>
    </dgm:pt>
    <dgm:pt modelId="{42CAEEFD-2F5E-4A5C-AFBD-E794D1A45832}" type="sibTrans" cxnId="{72817751-7D1B-4F8C-8C68-43F3599F2C20}">
      <dgm:prSet/>
      <dgm:spPr/>
      <dgm:t>
        <a:bodyPr/>
        <a:lstStyle/>
        <a:p>
          <a:endParaRPr lang="en-US"/>
        </a:p>
      </dgm:t>
    </dgm:pt>
    <dgm:pt modelId="{073A6B39-C1A7-4CB3-AF51-5DCB13DE30D7}">
      <dgm:prSet phldrT="[Text]"/>
      <dgm:spPr>
        <a:solidFill>
          <a:srgbClr val="4A4CA8"/>
        </a:solidFill>
      </dgm:spPr>
      <dgm:t>
        <a:bodyPr/>
        <a:lstStyle/>
        <a:p>
          <a:r>
            <a:rPr lang="en-US" dirty="0" smtClean="0"/>
            <a:t>Advance surveillance &amp; reporting for population health improvement</a:t>
          </a:r>
        </a:p>
      </dgm:t>
    </dgm:pt>
    <dgm:pt modelId="{9C6E568F-DCC5-46B2-9A77-36466FA86431}" type="parTrans" cxnId="{31A8FB4D-0EC9-407F-824C-DE803280C739}">
      <dgm:prSet/>
      <dgm:spPr/>
      <dgm:t>
        <a:bodyPr/>
        <a:lstStyle/>
        <a:p>
          <a:endParaRPr lang="en-US"/>
        </a:p>
      </dgm:t>
    </dgm:pt>
    <dgm:pt modelId="{714F3C94-985B-4457-80C8-441842573B15}" type="sibTrans" cxnId="{31A8FB4D-0EC9-407F-824C-DE803280C739}">
      <dgm:prSet/>
      <dgm:spPr/>
      <dgm:t>
        <a:bodyPr/>
        <a:lstStyle/>
        <a:p>
          <a:endParaRPr lang="en-US"/>
        </a:p>
      </dgm:t>
    </dgm:pt>
    <dgm:pt modelId="{6DB38166-F0CC-4B44-85C3-EB82B162ECC7}" type="pres">
      <dgm:prSet presAssocID="{61CE9907-D434-49C4-B84A-0F2C32615105}" presName="diagram" presStyleCnt="0">
        <dgm:presLayoutVars>
          <dgm:dir/>
          <dgm:resizeHandles val="exact"/>
        </dgm:presLayoutVars>
      </dgm:prSet>
      <dgm:spPr/>
      <dgm:t>
        <a:bodyPr/>
        <a:lstStyle/>
        <a:p>
          <a:endParaRPr lang="en-US"/>
        </a:p>
      </dgm:t>
    </dgm:pt>
    <dgm:pt modelId="{DE447FA9-A904-4971-8EE9-80FB7D841895}" type="pres">
      <dgm:prSet presAssocID="{FDC8100D-CFAA-4983-943A-10AEB2941FFD}" presName="node" presStyleLbl="node1" presStyleIdx="0" presStyleCnt="4">
        <dgm:presLayoutVars>
          <dgm:bulletEnabled val="1"/>
        </dgm:presLayoutVars>
      </dgm:prSet>
      <dgm:spPr/>
      <dgm:t>
        <a:bodyPr/>
        <a:lstStyle/>
        <a:p>
          <a:endParaRPr lang="en-US"/>
        </a:p>
      </dgm:t>
    </dgm:pt>
    <dgm:pt modelId="{5DD8750F-1CFD-4AE7-B65D-6E57FB9C1A7C}" type="pres">
      <dgm:prSet presAssocID="{D17C855D-08C5-43B3-A9A7-11EA535238BB}" presName="sibTrans" presStyleCnt="0"/>
      <dgm:spPr/>
    </dgm:pt>
    <dgm:pt modelId="{41C319A4-C162-4001-9373-E1F19E63DBCB}" type="pres">
      <dgm:prSet presAssocID="{02B3DB26-2A7A-42B0-9E00-E2495F8DB41D}" presName="node" presStyleLbl="node1" presStyleIdx="1" presStyleCnt="4">
        <dgm:presLayoutVars>
          <dgm:bulletEnabled val="1"/>
        </dgm:presLayoutVars>
      </dgm:prSet>
      <dgm:spPr/>
      <dgm:t>
        <a:bodyPr/>
        <a:lstStyle/>
        <a:p>
          <a:endParaRPr lang="en-US"/>
        </a:p>
      </dgm:t>
    </dgm:pt>
    <dgm:pt modelId="{AD00407C-797F-4426-8A4A-13CBE8DFDD1F}" type="pres">
      <dgm:prSet presAssocID="{12E9916D-3356-491B-B79F-2A9E7FD50735}" presName="sibTrans" presStyleCnt="0"/>
      <dgm:spPr/>
    </dgm:pt>
    <dgm:pt modelId="{7AEF7041-313D-4104-95E6-E59A122409CC}" type="pres">
      <dgm:prSet presAssocID="{F735CEE7-C343-4A9B-9C39-9A6447B5BB27}" presName="node" presStyleLbl="node1" presStyleIdx="2" presStyleCnt="4">
        <dgm:presLayoutVars>
          <dgm:bulletEnabled val="1"/>
        </dgm:presLayoutVars>
      </dgm:prSet>
      <dgm:spPr/>
      <dgm:t>
        <a:bodyPr/>
        <a:lstStyle/>
        <a:p>
          <a:endParaRPr lang="en-US"/>
        </a:p>
      </dgm:t>
    </dgm:pt>
    <dgm:pt modelId="{FA192AF2-9D39-4AB7-A906-75F900FEF1F0}" type="pres">
      <dgm:prSet presAssocID="{42CAEEFD-2F5E-4A5C-AFBD-E794D1A45832}" presName="sibTrans" presStyleCnt="0"/>
      <dgm:spPr/>
    </dgm:pt>
    <dgm:pt modelId="{2B747440-5FA4-4FAC-9F41-1BD13D98EF10}" type="pres">
      <dgm:prSet presAssocID="{073A6B39-C1A7-4CB3-AF51-5DCB13DE30D7}" presName="node" presStyleLbl="node1" presStyleIdx="3" presStyleCnt="4">
        <dgm:presLayoutVars>
          <dgm:bulletEnabled val="1"/>
        </dgm:presLayoutVars>
      </dgm:prSet>
      <dgm:spPr/>
      <dgm:t>
        <a:bodyPr/>
        <a:lstStyle/>
        <a:p>
          <a:endParaRPr lang="en-US"/>
        </a:p>
      </dgm:t>
    </dgm:pt>
  </dgm:ptLst>
  <dgm:cxnLst>
    <dgm:cxn modelId="{31A8FB4D-0EC9-407F-824C-DE803280C739}" srcId="{61CE9907-D434-49C4-B84A-0F2C32615105}" destId="{073A6B39-C1A7-4CB3-AF51-5DCB13DE30D7}" srcOrd="3" destOrd="0" parTransId="{9C6E568F-DCC5-46B2-9A77-36466FA86431}" sibTransId="{714F3C94-985B-4457-80C8-441842573B15}"/>
    <dgm:cxn modelId="{72817751-7D1B-4F8C-8C68-43F3599F2C20}" srcId="{61CE9907-D434-49C4-B84A-0F2C32615105}" destId="{F735CEE7-C343-4A9B-9C39-9A6447B5BB27}" srcOrd="2" destOrd="0" parTransId="{8715DEB9-9F69-4D2A-8A6E-40B9EAC24D6D}" sibTransId="{42CAEEFD-2F5E-4A5C-AFBD-E794D1A45832}"/>
    <dgm:cxn modelId="{16BBB614-D18C-4FE9-A475-B178618E1B80}" type="presOf" srcId="{FDC8100D-CFAA-4983-943A-10AEB2941FFD}" destId="{DE447FA9-A904-4971-8EE9-80FB7D841895}" srcOrd="0" destOrd="0" presId="urn:microsoft.com/office/officeart/2005/8/layout/default"/>
    <dgm:cxn modelId="{038DAFEB-1FF2-46AE-89D2-37D8B6730046}" type="presOf" srcId="{02B3DB26-2A7A-42B0-9E00-E2495F8DB41D}" destId="{41C319A4-C162-4001-9373-E1F19E63DBCB}" srcOrd="0" destOrd="0" presId="urn:microsoft.com/office/officeart/2005/8/layout/default"/>
    <dgm:cxn modelId="{DA1E9932-DE48-48F4-91AF-F65C31B6EA5B}" type="presOf" srcId="{F735CEE7-C343-4A9B-9C39-9A6447B5BB27}" destId="{7AEF7041-313D-4104-95E6-E59A122409CC}" srcOrd="0" destOrd="0" presId="urn:microsoft.com/office/officeart/2005/8/layout/default"/>
    <dgm:cxn modelId="{27F64EC7-136C-4403-B0CA-A9E8A4A97D0D}" type="presOf" srcId="{073A6B39-C1A7-4CB3-AF51-5DCB13DE30D7}" destId="{2B747440-5FA4-4FAC-9F41-1BD13D98EF10}" srcOrd="0" destOrd="0" presId="urn:microsoft.com/office/officeart/2005/8/layout/default"/>
    <dgm:cxn modelId="{B153F652-B950-4F3A-9B33-5639FA37A801}" srcId="{61CE9907-D434-49C4-B84A-0F2C32615105}" destId="{02B3DB26-2A7A-42B0-9E00-E2495F8DB41D}" srcOrd="1" destOrd="0" parTransId="{3C8F1CAE-DCF0-409F-9219-F802F715EE93}" sibTransId="{12E9916D-3356-491B-B79F-2A9E7FD50735}"/>
    <dgm:cxn modelId="{759DF5D3-9D58-446B-B6F4-CC3500F1F80F}" type="presOf" srcId="{61CE9907-D434-49C4-B84A-0F2C32615105}" destId="{6DB38166-F0CC-4B44-85C3-EB82B162ECC7}" srcOrd="0" destOrd="0" presId="urn:microsoft.com/office/officeart/2005/8/layout/default"/>
    <dgm:cxn modelId="{A58F5407-AA0C-4025-AC1B-4811DE7C3FBB}" srcId="{61CE9907-D434-49C4-B84A-0F2C32615105}" destId="{FDC8100D-CFAA-4983-943A-10AEB2941FFD}" srcOrd="0" destOrd="0" parTransId="{10F1773E-F88A-464F-9A6B-BD669ED6AEE1}" sibTransId="{D17C855D-08C5-43B3-A9A7-11EA535238BB}"/>
    <dgm:cxn modelId="{DC70C7C2-9F81-4D2B-8793-8DB21087D792}" type="presParOf" srcId="{6DB38166-F0CC-4B44-85C3-EB82B162ECC7}" destId="{DE447FA9-A904-4971-8EE9-80FB7D841895}" srcOrd="0" destOrd="0" presId="urn:microsoft.com/office/officeart/2005/8/layout/default"/>
    <dgm:cxn modelId="{16D541DC-3706-4AAE-8CD5-D14FD293A935}" type="presParOf" srcId="{6DB38166-F0CC-4B44-85C3-EB82B162ECC7}" destId="{5DD8750F-1CFD-4AE7-B65D-6E57FB9C1A7C}" srcOrd="1" destOrd="0" presId="urn:microsoft.com/office/officeart/2005/8/layout/default"/>
    <dgm:cxn modelId="{F5E84574-5CF3-4783-BD50-945250F86172}" type="presParOf" srcId="{6DB38166-F0CC-4B44-85C3-EB82B162ECC7}" destId="{41C319A4-C162-4001-9373-E1F19E63DBCB}" srcOrd="2" destOrd="0" presId="urn:microsoft.com/office/officeart/2005/8/layout/default"/>
    <dgm:cxn modelId="{DB7CA9A7-A5A9-4ACE-873B-6193E169F2F0}" type="presParOf" srcId="{6DB38166-F0CC-4B44-85C3-EB82B162ECC7}" destId="{AD00407C-797F-4426-8A4A-13CBE8DFDD1F}" srcOrd="3" destOrd="0" presId="urn:microsoft.com/office/officeart/2005/8/layout/default"/>
    <dgm:cxn modelId="{1500BFDC-8208-40A8-A145-2656AD92127C}" type="presParOf" srcId="{6DB38166-F0CC-4B44-85C3-EB82B162ECC7}" destId="{7AEF7041-313D-4104-95E6-E59A122409CC}" srcOrd="4" destOrd="0" presId="urn:microsoft.com/office/officeart/2005/8/layout/default"/>
    <dgm:cxn modelId="{1215B31C-26BF-4529-9F37-95358EA7BFDC}" type="presParOf" srcId="{6DB38166-F0CC-4B44-85C3-EB82B162ECC7}" destId="{FA192AF2-9D39-4AB7-A906-75F900FEF1F0}" srcOrd="5" destOrd="0" presId="urn:microsoft.com/office/officeart/2005/8/layout/default"/>
    <dgm:cxn modelId="{216284C8-1DCC-4318-8ED6-3CDD30C9A1A8}" type="presParOf" srcId="{6DB38166-F0CC-4B44-85C3-EB82B162ECC7}" destId="{2B747440-5FA4-4FAC-9F41-1BD13D98EF10}" srcOrd="6" destOrd="0" presId="urn:microsoft.com/office/officeart/2005/8/layout/default"/>
  </dgm:cxnLst>
  <dgm:bg>
    <a:no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1008B-A173-4A17-857B-5ED2333526E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94CFFED-9485-483D-B078-4359600C38A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dirty="0" smtClean="0"/>
            <a:t>Health care should be:</a:t>
          </a:r>
          <a:endParaRPr lang="en-US" sz="3600" dirty="0"/>
        </a:p>
      </dgm:t>
    </dgm:pt>
    <dgm:pt modelId="{B648AC62-B299-4B78-9305-6A185E384077}" type="parTrans" cxnId="{3C7A64EC-07D3-4DB5-B75D-FA8B3A2DD4A3}">
      <dgm:prSet/>
      <dgm:spPr/>
      <dgm:t>
        <a:bodyPr/>
        <a:lstStyle/>
        <a:p>
          <a:endParaRPr lang="en-US"/>
        </a:p>
      </dgm:t>
    </dgm:pt>
    <dgm:pt modelId="{0A9B3667-6B48-4120-AE6E-65579969D702}" type="sibTrans" cxnId="{3C7A64EC-07D3-4DB5-B75D-FA8B3A2DD4A3}">
      <dgm:prSet/>
      <dgm:spPr/>
      <dgm:t>
        <a:bodyPr/>
        <a:lstStyle/>
        <a:p>
          <a:endParaRPr lang="en-US"/>
        </a:p>
      </dgm:t>
    </dgm:pt>
    <dgm:pt modelId="{2BC51CA2-D780-495A-B4D5-3894474CA98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Safe</a:t>
          </a:r>
          <a:endParaRPr lang="en-US" sz="2400" dirty="0">
            <a:effectLst/>
          </a:endParaRPr>
        </a:p>
      </dgm:t>
    </dgm:pt>
    <dgm:pt modelId="{3526A887-6BE4-4698-BEEA-4388DF2A24F0}" type="parTrans" cxnId="{8FD1ABD6-0387-4472-9421-2889B3872BEA}">
      <dgm:prSet/>
      <dgm:spPr/>
      <dgm:t>
        <a:bodyPr/>
        <a:lstStyle/>
        <a:p>
          <a:endParaRPr lang="en-US"/>
        </a:p>
      </dgm:t>
    </dgm:pt>
    <dgm:pt modelId="{513AAD31-F292-4582-A4F0-295ACBAA28D6}" type="sibTrans" cxnId="{8FD1ABD6-0387-4472-9421-2889B3872BEA}">
      <dgm:prSet/>
      <dgm:spPr/>
      <dgm:t>
        <a:bodyPr/>
        <a:lstStyle/>
        <a:p>
          <a:endParaRPr lang="en-US"/>
        </a:p>
      </dgm:t>
    </dgm:pt>
    <dgm:pt modelId="{FD800F31-DE43-49B9-BE37-0B464A769B7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Patient-centered</a:t>
          </a:r>
          <a:endParaRPr lang="en-US" sz="2400" dirty="0">
            <a:effectLst/>
          </a:endParaRPr>
        </a:p>
      </dgm:t>
    </dgm:pt>
    <dgm:pt modelId="{59F9371F-72EA-4F18-9868-27D93824DEC5}" type="parTrans" cxnId="{BC8BAA13-0FD4-4380-A4F1-08424433853D}">
      <dgm:prSet/>
      <dgm:spPr/>
      <dgm:t>
        <a:bodyPr/>
        <a:lstStyle/>
        <a:p>
          <a:endParaRPr lang="en-US"/>
        </a:p>
      </dgm:t>
    </dgm:pt>
    <dgm:pt modelId="{9C5337D5-6CE6-45F9-B812-240C3EC687FC}" type="sibTrans" cxnId="{BC8BAA13-0FD4-4380-A4F1-08424433853D}">
      <dgm:prSet/>
      <dgm:spPr/>
      <dgm:t>
        <a:bodyPr/>
        <a:lstStyle/>
        <a:p>
          <a:endParaRPr lang="en-US"/>
        </a:p>
      </dgm:t>
    </dgm:pt>
    <dgm:pt modelId="{A5F81323-00C9-4450-B8DC-1FECFEF8B75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Effective</a:t>
          </a:r>
          <a:endParaRPr lang="en-US" sz="2400" dirty="0">
            <a:effectLst/>
          </a:endParaRPr>
        </a:p>
      </dgm:t>
    </dgm:pt>
    <dgm:pt modelId="{F80AB1B5-5A86-483C-AFEF-941A9A2AFB65}" type="parTrans" cxnId="{4DFF84B1-6DEF-4121-A0F5-E4BADD3C3A75}">
      <dgm:prSet/>
      <dgm:spPr/>
      <dgm:t>
        <a:bodyPr/>
        <a:lstStyle/>
        <a:p>
          <a:endParaRPr lang="en-US"/>
        </a:p>
      </dgm:t>
    </dgm:pt>
    <dgm:pt modelId="{6DD9F6F9-A977-4286-A5C6-37C3F6684891}" type="sibTrans" cxnId="{4DFF84B1-6DEF-4121-A0F5-E4BADD3C3A75}">
      <dgm:prSet/>
      <dgm:spPr/>
      <dgm:t>
        <a:bodyPr/>
        <a:lstStyle/>
        <a:p>
          <a:endParaRPr lang="en-US"/>
        </a:p>
      </dgm:t>
    </dgm:pt>
    <dgm:pt modelId="{9F4D9E0E-E4FB-44B0-BBED-754BF2C8A1C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Timely</a:t>
          </a:r>
          <a:endParaRPr lang="en-US" sz="2400" dirty="0">
            <a:effectLst/>
          </a:endParaRPr>
        </a:p>
      </dgm:t>
    </dgm:pt>
    <dgm:pt modelId="{28D989BD-A587-4BE2-8131-ABCB1031806C}" type="parTrans" cxnId="{74A6CA04-91E2-4FDD-87B1-B4B5BA70D50B}">
      <dgm:prSet/>
      <dgm:spPr/>
      <dgm:t>
        <a:bodyPr/>
        <a:lstStyle/>
        <a:p>
          <a:endParaRPr lang="en-US"/>
        </a:p>
      </dgm:t>
    </dgm:pt>
    <dgm:pt modelId="{230BE3F2-7595-4436-8115-AC7020C5DEE9}" type="sibTrans" cxnId="{74A6CA04-91E2-4FDD-87B1-B4B5BA70D50B}">
      <dgm:prSet/>
      <dgm:spPr/>
      <dgm:t>
        <a:bodyPr/>
        <a:lstStyle/>
        <a:p>
          <a:endParaRPr lang="en-US"/>
        </a:p>
      </dgm:t>
    </dgm:pt>
    <dgm:pt modelId="{3951E783-7198-42BF-BBCE-894A451FB09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Efficient</a:t>
          </a:r>
          <a:endParaRPr lang="en-US" sz="2400" dirty="0">
            <a:effectLst/>
          </a:endParaRPr>
        </a:p>
      </dgm:t>
    </dgm:pt>
    <dgm:pt modelId="{6F57EB53-A83A-4CB8-BC74-2CF899CD6F55}" type="parTrans" cxnId="{5D9775C7-EBCB-4B6F-8438-A5EA88A5835C}">
      <dgm:prSet/>
      <dgm:spPr/>
      <dgm:t>
        <a:bodyPr/>
        <a:lstStyle/>
        <a:p>
          <a:endParaRPr lang="en-US"/>
        </a:p>
      </dgm:t>
    </dgm:pt>
    <dgm:pt modelId="{674162E0-9F78-46D1-9167-819E699B5883}" type="sibTrans" cxnId="{5D9775C7-EBCB-4B6F-8438-A5EA88A5835C}">
      <dgm:prSet/>
      <dgm:spPr/>
      <dgm:t>
        <a:bodyPr/>
        <a:lstStyle/>
        <a:p>
          <a:endParaRPr lang="en-US"/>
        </a:p>
      </dgm:t>
    </dgm:pt>
    <dgm:pt modelId="{F4105D05-F1ED-4FC1-898B-1A73B068852D}">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effectLst/>
            </a:rPr>
            <a:t>Equitable</a:t>
          </a:r>
          <a:endParaRPr lang="en-US" sz="2400" dirty="0">
            <a:effectLst/>
          </a:endParaRPr>
        </a:p>
      </dgm:t>
    </dgm:pt>
    <dgm:pt modelId="{73D815FD-BF59-4258-BE55-776E0206424A}" type="parTrans" cxnId="{4E20B0D9-DFE7-4151-B701-64A256D8C966}">
      <dgm:prSet/>
      <dgm:spPr/>
      <dgm:t>
        <a:bodyPr/>
        <a:lstStyle/>
        <a:p>
          <a:endParaRPr lang="en-US"/>
        </a:p>
      </dgm:t>
    </dgm:pt>
    <dgm:pt modelId="{352B10F3-A9D5-4CD2-BB7E-57FDEF6756BE}" type="sibTrans" cxnId="{4E20B0D9-DFE7-4151-B701-64A256D8C966}">
      <dgm:prSet/>
      <dgm:spPr/>
      <dgm:t>
        <a:bodyPr/>
        <a:lstStyle/>
        <a:p>
          <a:endParaRPr lang="en-US"/>
        </a:p>
      </dgm:t>
    </dgm:pt>
    <dgm:pt modelId="{BD1ED5A5-C138-41F1-AD0C-59ADD22BAFD3}" type="pres">
      <dgm:prSet presAssocID="{E3A1008B-A173-4A17-857B-5ED2333526ED}" presName="Name0" presStyleCnt="0">
        <dgm:presLayoutVars>
          <dgm:dir/>
          <dgm:animLvl val="lvl"/>
          <dgm:resizeHandles/>
        </dgm:presLayoutVars>
      </dgm:prSet>
      <dgm:spPr/>
      <dgm:t>
        <a:bodyPr/>
        <a:lstStyle/>
        <a:p>
          <a:endParaRPr lang="en-US"/>
        </a:p>
      </dgm:t>
    </dgm:pt>
    <dgm:pt modelId="{75CE35AD-B137-4626-8D7E-4EEB8C600336}" type="pres">
      <dgm:prSet presAssocID="{894CFFED-9485-483D-B078-4359600C38AC}" presName="linNode" presStyleCnt="0"/>
      <dgm:spPr/>
    </dgm:pt>
    <dgm:pt modelId="{30BA9361-C2DE-4D92-B30E-308D8CC16EA5}" type="pres">
      <dgm:prSet presAssocID="{894CFFED-9485-483D-B078-4359600C38AC}" presName="parentShp" presStyleLbl="node1" presStyleIdx="0" presStyleCnt="1" custScaleY="33333">
        <dgm:presLayoutVars>
          <dgm:bulletEnabled val="1"/>
        </dgm:presLayoutVars>
      </dgm:prSet>
      <dgm:spPr/>
      <dgm:t>
        <a:bodyPr/>
        <a:lstStyle/>
        <a:p>
          <a:endParaRPr lang="en-US"/>
        </a:p>
      </dgm:t>
    </dgm:pt>
    <dgm:pt modelId="{BA8D84FE-EECD-44D5-A54F-AE39C3D2645D}" type="pres">
      <dgm:prSet presAssocID="{894CFFED-9485-483D-B078-4359600C38AC}" presName="childShp" presStyleLbl="bgAccFollowNode1" presStyleIdx="0" presStyleCnt="1">
        <dgm:presLayoutVars>
          <dgm:bulletEnabled val="1"/>
        </dgm:presLayoutVars>
      </dgm:prSet>
      <dgm:spPr/>
      <dgm:t>
        <a:bodyPr/>
        <a:lstStyle/>
        <a:p>
          <a:endParaRPr lang="en-US"/>
        </a:p>
      </dgm:t>
    </dgm:pt>
  </dgm:ptLst>
  <dgm:cxnLst>
    <dgm:cxn modelId="{A68B0DE7-C147-4A1D-9A0D-3D8540B9ED50}" type="presOf" srcId="{9F4D9E0E-E4FB-44B0-BBED-754BF2C8A1CB}" destId="{BA8D84FE-EECD-44D5-A54F-AE39C3D2645D}" srcOrd="0" destOrd="3" presId="urn:microsoft.com/office/officeart/2005/8/layout/vList6"/>
    <dgm:cxn modelId="{BC8BAA13-0FD4-4380-A4F1-08424433853D}" srcId="{894CFFED-9485-483D-B078-4359600C38AC}" destId="{FD800F31-DE43-49B9-BE37-0B464A769B7F}" srcOrd="2" destOrd="0" parTransId="{59F9371F-72EA-4F18-9868-27D93824DEC5}" sibTransId="{9C5337D5-6CE6-45F9-B812-240C3EC687FC}"/>
    <dgm:cxn modelId="{4DFF84B1-6DEF-4121-A0F5-E4BADD3C3A75}" srcId="{894CFFED-9485-483D-B078-4359600C38AC}" destId="{A5F81323-00C9-4450-B8DC-1FECFEF8B757}" srcOrd="1" destOrd="0" parTransId="{F80AB1B5-5A86-483C-AFEF-941A9A2AFB65}" sibTransId="{6DD9F6F9-A977-4286-A5C6-37C3F6684891}"/>
    <dgm:cxn modelId="{19026E82-58BF-4861-94A8-E0A00D0913DD}" type="presOf" srcId="{3951E783-7198-42BF-BBCE-894A451FB097}" destId="{BA8D84FE-EECD-44D5-A54F-AE39C3D2645D}" srcOrd="0" destOrd="4" presId="urn:microsoft.com/office/officeart/2005/8/layout/vList6"/>
    <dgm:cxn modelId="{5D9775C7-EBCB-4B6F-8438-A5EA88A5835C}" srcId="{894CFFED-9485-483D-B078-4359600C38AC}" destId="{3951E783-7198-42BF-BBCE-894A451FB097}" srcOrd="4" destOrd="0" parTransId="{6F57EB53-A83A-4CB8-BC74-2CF899CD6F55}" sibTransId="{674162E0-9F78-46D1-9167-819E699B5883}"/>
    <dgm:cxn modelId="{749D287B-1253-4B11-A8C4-5FD9F9174CC6}" type="presOf" srcId="{A5F81323-00C9-4450-B8DC-1FECFEF8B757}" destId="{BA8D84FE-EECD-44D5-A54F-AE39C3D2645D}" srcOrd="0" destOrd="1" presId="urn:microsoft.com/office/officeart/2005/8/layout/vList6"/>
    <dgm:cxn modelId="{AE143E74-7AEE-4139-A88B-57CE92F6E301}" type="presOf" srcId="{F4105D05-F1ED-4FC1-898B-1A73B068852D}" destId="{BA8D84FE-EECD-44D5-A54F-AE39C3D2645D}" srcOrd="0" destOrd="5" presId="urn:microsoft.com/office/officeart/2005/8/layout/vList6"/>
    <dgm:cxn modelId="{8FD1ABD6-0387-4472-9421-2889B3872BEA}" srcId="{894CFFED-9485-483D-B078-4359600C38AC}" destId="{2BC51CA2-D780-495A-B4D5-3894474CA989}" srcOrd="0" destOrd="0" parTransId="{3526A887-6BE4-4698-BEEA-4388DF2A24F0}" sibTransId="{513AAD31-F292-4582-A4F0-295ACBAA28D6}"/>
    <dgm:cxn modelId="{3C7A64EC-07D3-4DB5-B75D-FA8B3A2DD4A3}" srcId="{E3A1008B-A173-4A17-857B-5ED2333526ED}" destId="{894CFFED-9485-483D-B078-4359600C38AC}" srcOrd="0" destOrd="0" parTransId="{B648AC62-B299-4B78-9305-6A185E384077}" sibTransId="{0A9B3667-6B48-4120-AE6E-65579969D702}"/>
    <dgm:cxn modelId="{C2B0BF72-8777-480E-AABE-6E1BD7EEB476}" type="presOf" srcId="{E3A1008B-A173-4A17-857B-5ED2333526ED}" destId="{BD1ED5A5-C138-41F1-AD0C-59ADD22BAFD3}" srcOrd="0" destOrd="0" presId="urn:microsoft.com/office/officeart/2005/8/layout/vList6"/>
    <dgm:cxn modelId="{4E20B0D9-DFE7-4151-B701-64A256D8C966}" srcId="{894CFFED-9485-483D-B078-4359600C38AC}" destId="{F4105D05-F1ED-4FC1-898B-1A73B068852D}" srcOrd="5" destOrd="0" parTransId="{73D815FD-BF59-4258-BE55-776E0206424A}" sibTransId="{352B10F3-A9D5-4CD2-BB7E-57FDEF6756BE}"/>
    <dgm:cxn modelId="{389375A1-BC00-48DE-831E-3A6DCEED3F54}" type="presOf" srcId="{894CFFED-9485-483D-B078-4359600C38AC}" destId="{30BA9361-C2DE-4D92-B30E-308D8CC16EA5}" srcOrd="0" destOrd="0" presId="urn:microsoft.com/office/officeart/2005/8/layout/vList6"/>
    <dgm:cxn modelId="{A0E2C5DE-ADF2-4349-9A78-5DE45D4178AD}" type="presOf" srcId="{2BC51CA2-D780-495A-B4D5-3894474CA989}" destId="{BA8D84FE-EECD-44D5-A54F-AE39C3D2645D}" srcOrd="0" destOrd="0" presId="urn:microsoft.com/office/officeart/2005/8/layout/vList6"/>
    <dgm:cxn modelId="{74A6CA04-91E2-4FDD-87B1-B4B5BA70D50B}" srcId="{894CFFED-9485-483D-B078-4359600C38AC}" destId="{9F4D9E0E-E4FB-44B0-BBED-754BF2C8A1CB}" srcOrd="3" destOrd="0" parTransId="{28D989BD-A587-4BE2-8131-ABCB1031806C}" sibTransId="{230BE3F2-7595-4436-8115-AC7020C5DEE9}"/>
    <dgm:cxn modelId="{4575B483-9164-4247-B10C-6C9F9B431EEC}" type="presOf" srcId="{FD800F31-DE43-49B9-BE37-0B464A769B7F}" destId="{BA8D84FE-EECD-44D5-A54F-AE39C3D2645D}" srcOrd="0" destOrd="2" presId="urn:microsoft.com/office/officeart/2005/8/layout/vList6"/>
    <dgm:cxn modelId="{D15D1280-2CFE-45D1-8E9E-08ED02B13388}" type="presParOf" srcId="{BD1ED5A5-C138-41F1-AD0C-59ADD22BAFD3}" destId="{75CE35AD-B137-4626-8D7E-4EEB8C600336}" srcOrd="0" destOrd="0" presId="urn:microsoft.com/office/officeart/2005/8/layout/vList6"/>
    <dgm:cxn modelId="{C302B64F-CA1C-4103-AAA0-770922FE1BE2}" type="presParOf" srcId="{75CE35AD-B137-4626-8D7E-4EEB8C600336}" destId="{30BA9361-C2DE-4D92-B30E-308D8CC16EA5}" srcOrd="0" destOrd="0" presId="urn:microsoft.com/office/officeart/2005/8/layout/vList6"/>
    <dgm:cxn modelId="{614F2336-A0FF-429D-BFFF-FFEEA5A9F176}" type="presParOf" srcId="{75CE35AD-B137-4626-8D7E-4EEB8C600336}" destId="{BA8D84FE-EECD-44D5-A54F-AE39C3D2645D}"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F7F8A-8856-47E4-8D76-FFF77AADFE64}">
      <dsp:nvSpPr>
        <dsp:cNvPr id="0" name=""/>
        <dsp:cNvSpPr/>
      </dsp:nvSpPr>
      <dsp:spPr>
        <a:xfrm>
          <a:off x="1661160" y="51434"/>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The best care</a:t>
          </a:r>
          <a:endParaRPr lang="en-US" sz="2600" kern="1200" dirty="0"/>
        </a:p>
      </dsp:txBody>
      <dsp:txXfrm>
        <a:off x="1990344" y="483488"/>
        <a:ext cx="1810512" cy="1110996"/>
      </dsp:txXfrm>
    </dsp:sp>
    <dsp:sp modelId="{A554181B-BE12-405D-8250-39BB7AACF890}">
      <dsp:nvSpPr>
        <dsp:cNvPr id="0" name=""/>
        <dsp:cNvSpPr/>
      </dsp:nvSpPr>
      <dsp:spPr>
        <a:xfrm>
          <a:off x="2552014" y="1594485"/>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At the lowest cost</a:t>
          </a:r>
          <a:endParaRPr lang="en-US" sz="2600" kern="1200" dirty="0"/>
        </a:p>
      </dsp:txBody>
      <dsp:txXfrm>
        <a:off x="3307080" y="2232278"/>
        <a:ext cx="1481328" cy="1357884"/>
      </dsp:txXfrm>
    </dsp:sp>
    <dsp:sp modelId="{3910F8E5-A307-4E02-B71D-474226A74C61}">
      <dsp:nvSpPr>
        <dsp:cNvPr id="0" name=""/>
        <dsp:cNvSpPr/>
      </dsp:nvSpPr>
      <dsp:spPr>
        <a:xfrm>
          <a:off x="770305" y="1594485"/>
          <a:ext cx="2468880" cy="2468880"/>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For the whole population</a:t>
          </a:r>
          <a:endParaRPr lang="en-US" sz="2600" kern="1200" dirty="0"/>
        </a:p>
      </dsp:txBody>
      <dsp:txXfrm>
        <a:off x="1002792" y="2232278"/>
        <a:ext cx="1481328" cy="13578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F7F8A-8856-47E4-8D76-FFF77AADFE64}">
      <dsp:nvSpPr>
        <dsp:cNvPr id="0" name=""/>
        <dsp:cNvSpPr/>
      </dsp:nvSpPr>
      <dsp:spPr>
        <a:xfrm>
          <a:off x="617247" y="136258"/>
          <a:ext cx="1681858" cy="1681858"/>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The best care</a:t>
          </a:r>
          <a:endParaRPr lang="en-US" sz="1700" kern="1200" dirty="0"/>
        </a:p>
      </dsp:txBody>
      <dsp:txXfrm>
        <a:off x="841495" y="430584"/>
        <a:ext cx="1233363" cy="756836"/>
      </dsp:txXfrm>
    </dsp:sp>
    <dsp:sp modelId="{A554181B-BE12-405D-8250-39BB7AACF890}">
      <dsp:nvSpPr>
        <dsp:cNvPr id="0" name=""/>
        <dsp:cNvSpPr/>
      </dsp:nvSpPr>
      <dsp:spPr>
        <a:xfrm>
          <a:off x="1213741" y="1170551"/>
          <a:ext cx="1681858" cy="1681858"/>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At the lowest cost</a:t>
          </a:r>
          <a:endParaRPr lang="en-US" sz="1700" kern="1200" dirty="0"/>
        </a:p>
      </dsp:txBody>
      <dsp:txXfrm>
        <a:off x="1728109" y="1605031"/>
        <a:ext cx="1009115" cy="925022"/>
      </dsp:txXfrm>
    </dsp:sp>
    <dsp:sp modelId="{3910F8E5-A307-4E02-B71D-474226A74C61}">
      <dsp:nvSpPr>
        <dsp:cNvPr id="0" name=""/>
        <dsp:cNvSpPr/>
      </dsp:nvSpPr>
      <dsp:spPr>
        <a:xfrm>
          <a:off x="0" y="1170551"/>
          <a:ext cx="1681858" cy="1681858"/>
        </a:xfrm>
        <a:prstGeom prst="ellipse">
          <a:avLst/>
        </a:prstGeom>
        <a:solidFill>
          <a:srgbClr val="4A4CA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For the whole population</a:t>
          </a:r>
          <a:endParaRPr lang="en-US" sz="1700" kern="1200" dirty="0"/>
        </a:p>
      </dsp:txBody>
      <dsp:txXfrm>
        <a:off x="158375" y="1605031"/>
        <a:ext cx="1009115" cy="9250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47FA9-A904-4971-8EE9-80FB7D841895}">
      <dsp:nvSpPr>
        <dsp:cNvPr id="0" name=""/>
        <dsp:cNvSpPr/>
      </dsp:nvSpPr>
      <dsp:spPr>
        <a:xfrm>
          <a:off x="623" y="452142"/>
          <a:ext cx="2430549" cy="1458329"/>
        </a:xfrm>
        <a:prstGeom prst="rect">
          <a:avLst/>
        </a:prstGeom>
        <a:solidFill>
          <a:srgbClr val="4A4C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Introduce information tools into clinical practice</a:t>
          </a:r>
          <a:endParaRPr lang="en-US" sz="2000" kern="1200" dirty="0"/>
        </a:p>
      </dsp:txBody>
      <dsp:txXfrm>
        <a:off x="623" y="452142"/>
        <a:ext cx="2430549" cy="1458329"/>
      </dsp:txXfrm>
    </dsp:sp>
    <dsp:sp modelId="{41C319A4-C162-4001-9373-E1F19E63DBCB}">
      <dsp:nvSpPr>
        <dsp:cNvPr id="0" name=""/>
        <dsp:cNvSpPr/>
      </dsp:nvSpPr>
      <dsp:spPr>
        <a:xfrm>
          <a:off x="2674227" y="452142"/>
          <a:ext cx="2430549" cy="1458329"/>
        </a:xfrm>
        <a:prstGeom prst="rect">
          <a:avLst/>
        </a:prstGeom>
        <a:solidFill>
          <a:srgbClr val="4A4C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Electronically connect clinicians to other clinicians</a:t>
          </a:r>
          <a:endParaRPr lang="en-US" sz="2000" kern="1200" dirty="0"/>
        </a:p>
      </dsp:txBody>
      <dsp:txXfrm>
        <a:off x="2674227" y="452142"/>
        <a:ext cx="2430549" cy="1458329"/>
      </dsp:txXfrm>
    </dsp:sp>
    <dsp:sp modelId="{7AEF7041-313D-4104-95E6-E59A122409CC}">
      <dsp:nvSpPr>
        <dsp:cNvPr id="0" name=""/>
        <dsp:cNvSpPr/>
      </dsp:nvSpPr>
      <dsp:spPr>
        <a:xfrm>
          <a:off x="623" y="2153527"/>
          <a:ext cx="2430549" cy="1458329"/>
        </a:xfrm>
        <a:prstGeom prst="rect">
          <a:avLst/>
        </a:prstGeom>
        <a:solidFill>
          <a:srgbClr val="4A4C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Use information tools to personalize care delivery</a:t>
          </a:r>
        </a:p>
      </dsp:txBody>
      <dsp:txXfrm>
        <a:off x="623" y="2153527"/>
        <a:ext cx="2430549" cy="1458329"/>
      </dsp:txXfrm>
    </dsp:sp>
    <dsp:sp modelId="{2B747440-5FA4-4FAC-9F41-1BD13D98EF10}">
      <dsp:nvSpPr>
        <dsp:cNvPr id="0" name=""/>
        <dsp:cNvSpPr/>
      </dsp:nvSpPr>
      <dsp:spPr>
        <a:xfrm>
          <a:off x="2674227" y="2153527"/>
          <a:ext cx="2430549" cy="1458329"/>
        </a:xfrm>
        <a:prstGeom prst="rect">
          <a:avLst/>
        </a:prstGeom>
        <a:solidFill>
          <a:srgbClr val="4A4C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Advance surveillance &amp; reporting for population health improvement</a:t>
          </a:r>
        </a:p>
      </dsp:txBody>
      <dsp:txXfrm>
        <a:off x="2674227" y="2153527"/>
        <a:ext cx="2430549" cy="14583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D84FE-EECD-44D5-A54F-AE39C3D2645D}">
      <dsp:nvSpPr>
        <dsp:cNvPr id="0" name=""/>
        <dsp:cNvSpPr/>
      </dsp:nvSpPr>
      <dsp:spPr>
        <a:xfrm>
          <a:off x="2682239" y="1674"/>
          <a:ext cx="4023360" cy="3425651"/>
        </a:xfrm>
        <a:prstGeom prst="rightArrow">
          <a:avLst>
            <a:gd name="adj1" fmla="val 75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rPr>
            <a:t>Safe</a:t>
          </a:r>
          <a:endParaRPr lang="en-US" sz="2400" kern="1200" dirty="0">
            <a:effectLst/>
          </a:endParaRPr>
        </a:p>
        <a:p>
          <a:pPr marL="228600" lvl="1" indent="-228600" algn="l" defTabSz="1066800">
            <a:lnSpc>
              <a:spcPct val="90000"/>
            </a:lnSpc>
            <a:spcBef>
              <a:spcPct val="0"/>
            </a:spcBef>
            <a:spcAft>
              <a:spcPct val="15000"/>
            </a:spcAft>
            <a:buChar char="••"/>
          </a:pPr>
          <a:r>
            <a:rPr lang="en-US" sz="2400" kern="1200" dirty="0" smtClean="0">
              <a:effectLst/>
            </a:rPr>
            <a:t>Effective</a:t>
          </a:r>
          <a:endParaRPr lang="en-US" sz="2400" kern="1200" dirty="0">
            <a:effectLst/>
          </a:endParaRPr>
        </a:p>
        <a:p>
          <a:pPr marL="228600" lvl="1" indent="-228600" algn="l" defTabSz="1066800">
            <a:lnSpc>
              <a:spcPct val="90000"/>
            </a:lnSpc>
            <a:spcBef>
              <a:spcPct val="0"/>
            </a:spcBef>
            <a:spcAft>
              <a:spcPct val="15000"/>
            </a:spcAft>
            <a:buChar char="••"/>
          </a:pPr>
          <a:r>
            <a:rPr lang="en-US" sz="2400" kern="1200" dirty="0" smtClean="0">
              <a:effectLst/>
            </a:rPr>
            <a:t>Patient-centered</a:t>
          </a:r>
          <a:endParaRPr lang="en-US" sz="2400" kern="1200" dirty="0">
            <a:effectLst/>
          </a:endParaRPr>
        </a:p>
        <a:p>
          <a:pPr marL="228600" lvl="1" indent="-228600" algn="l" defTabSz="1066800">
            <a:lnSpc>
              <a:spcPct val="90000"/>
            </a:lnSpc>
            <a:spcBef>
              <a:spcPct val="0"/>
            </a:spcBef>
            <a:spcAft>
              <a:spcPct val="15000"/>
            </a:spcAft>
            <a:buChar char="••"/>
          </a:pPr>
          <a:r>
            <a:rPr lang="en-US" sz="2400" kern="1200" dirty="0" smtClean="0">
              <a:effectLst/>
            </a:rPr>
            <a:t>Timely</a:t>
          </a:r>
          <a:endParaRPr lang="en-US" sz="2400" kern="1200" dirty="0">
            <a:effectLst/>
          </a:endParaRPr>
        </a:p>
        <a:p>
          <a:pPr marL="228600" lvl="1" indent="-228600" algn="l" defTabSz="1066800">
            <a:lnSpc>
              <a:spcPct val="90000"/>
            </a:lnSpc>
            <a:spcBef>
              <a:spcPct val="0"/>
            </a:spcBef>
            <a:spcAft>
              <a:spcPct val="15000"/>
            </a:spcAft>
            <a:buChar char="••"/>
          </a:pPr>
          <a:r>
            <a:rPr lang="en-US" sz="2400" kern="1200" dirty="0" smtClean="0">
              <a:effectLst/>
            </a:rPr>
            <a:t>Efficient</a:t>
          </a:r>
          <a:endParaRPr lang="en-US" sz="2400" kern="1200" dirty="0">
            <a:effectLst/>
          </a:endParaRPr>
        </a:p>
        <a:p>
          <a:pPr marL="228600" lvl="1" indent="-228600" algn="l" defTabSz="1066800">
            <a:lnSpc>
              <a:spcPct val="90000"/>
            </a:lnSpc>
            <a:spcBef>
              <a:spcPct val="0"/>
            </a:spcBef>
            <a:spcAft>
              <a:spcPct val="15000"/>
            </a:spcAft>
            <a:buChar char="••"/>
          </a:pPr>
          <a:r>
            <a:rPr lang="en-US" sz="2400" kern="1200" dirty="0" smtClean="0">
              <a:effectLst/>
            </a:rPr>
            <a:t>Equitable</a:t>
          </a:r>
          <a:endParaRPr lang="en-US" sz="2400" kern="1200" dirty="0">
            <a:effectLst/>
          </a:endParaRPr>
        </a:p>
      </dsp:txBody>
      <dsp:txXfrm>
        <a:off x="2682239" y="1674"/>
        <a:ext cx="4023360" cy="3425651"/>
      </dsp:txXfrm>
    </dsp:sp>
    <dsp:sp modelId="{30BA9361-C2DE-4D92-B30E-308D8CC16EA5}">
      <dsp:nvSpPr>
        <dsp:cNvPr id="0" name=""/>
        <dsp:cNvSpPr/>
      </dsp:nvSpPr>
      <dsp:spPr>
        <a:xfrm>
          <a:off x="0" y="1143563"/>
          <a:ext cx="2682240" cy="1141872"/>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Health care should be:</a:t>
          </a:r>
          <a:endParaRPr lang="en-US" sz="3600" kern="1200" dirty="0"/>
        </a:p>
      </dsp:txBody>
      <dsp:txXfrm>
        <a:off x="0" y="1143563"/>
        <a:ext cx="2682240" cy="11418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6AAAB03-2F74-4359-BCA5-2A63DFAA6024}" type="datetimeFigureOut">
              <a:rPr lang="en-US"/>
              <a:pPr>
                <a:defRPr/>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4423405-CD33-40B3-B75E-E524DC6A19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c.vanderbilt.edu/root/vumc.php?site=mymediheal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unit 1.1, you were introduced to the concept of health care quality and the importance of meaningful use of health information technology in improving health care quality. The current unit looks more closely at the relationship between QI and HIT.</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35C29-D010-4D70-BD08-5195808B27E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Patient-centered care is supported by HIT as well. Patient-friendly web sites provide medical information and access to support groups; patient portals allow patient to access and manage their own health records; clinical decision support can tailor information according to patient characteristics; and customized health education and disease management messaging can enable patient self-management.</a:t>
            </a:r>
          </a:p>
          <a:p>
            <a:pPr>
              <a:spcBef>
                <a:spcPct val="0"/>
              </a:spcBef>
            </a:pPr>
            <a:endParaRPr lang="en-US" dirty="0" smtClean="0"/>
          </a:p>
          <a:p>
            <a:pPr>
              <a:spcBef>
                <a:spcPct val="0"/>
              </a:spcBef>
            </a:pPr>
            <a:r>
              <a:rPr lang="en-US" dirty="0" smtClean="0"/>
              <a:t>Additional Resource: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Video</a:t>
            </a:r>
            <a:r>
              <a:rPr lang="en-US" baseline="0" dirty="0" smtClean="0"/>
              <a:t>: </a:t>
            </a:r>
            <a:r>
              <a:rPr lang="en-US" dirty="0" smtClean="0">
                <a:hlinkClick r:id="rId3"/>
              </a:rPr>
              <a:t>http://www.mc.vanderbilt.edu/root/vumc.php?site=mymedihealth</a:t>
            </a:r>
            <a:r>
              <a:rPr lang="en-US" dirty="0" smtClean="0"/>
              <a:t> </a:t>
            </a:r>
          </a:p>
          <a:p>
            <a:pPr>
              <a:spcBef>
                <a:spcPct val="0"/>
              </a:spcBef>
            </a:pPr>
            <a:r>
              <a:rPr lang="en-US" dirty="0" smtClean="0"/>
              <a:t>If this site is available download Vanderbilt My </a:t>
            </a:r>
            <a:r>
              <a:rPr lang="en-US" dirty="0" err="1" smtClean="0"/>
              <a:t>MediHealth</a:t>
            </a:r>
            <a:r>
              <a:rPr lang="en-US" dirty="0" smtClean="0"/>
              <a:t> video after agree to terms of use (free, need to cite as specified in agreement). </a:t>
            </a:r>
          </a:p>
          <a:p>
            <a:pPr>
              <a:spcBef>
                <a:spcPct val="0"/>
              </a:spcBef>
            </a:pPr>
            <a:r>
              <a:rPr lang="en-US" dirty="0" smtClean="0"/>
              <a:t>http://www.projecthealthdesign.org/termsofuse </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B51F3-38BD-485A-8834-D63045F96E82}"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HIT can support timely care. Telemedicine provides immediate access to medical information through the internet. Task list schedules can remind nurses when treatments are due. Time-sensitive prompts, such as timed draw alerts, can remind nurse when a procedure is due; and patient reminders can let patients know when they need to return for follow-up visits or tests.</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4153F-6773-41C8-A10A-F76765973E0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HIT can enhance efficiency in many ways. Wireless mobile technology allows for vital sign capture and can eliminate the need to write or type vital signs. Character expansion allows for the ability to translate a few characters into phrases, sentences, or paragraphs and can decrease typing time. For example, the provider can type a few letters, such as WNL, which can be converted to within normal limits or an entire paragraph describing the normal assessment parameters. System integration allows for pulling forward of historical information and can reduce data collection time. Clinical decision rules can be written to prompt for duplicate labs to reduce redundant laboratory testing.</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EB2A98-8DED-4B0F-A92E-091A4A1623FA}"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Finally HIT can enhance equity of health care and services. Data capture can allow for monitoring by population characteristics I order to uncover health care disparities. The multi-modal functionality of systems can allow for various ways for patients to get health information in order to decrease health care disparities. Competency-based patient education can tailor information to the patients educational background and developmental status. Decision support can offer drug cost information to assist providers in selecting alternatives for low income patients.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FE70DA-412A-483A-9DA4-341F0AAAA82A}"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You’ve seen examples of how HIT can help to ensure quality. But HIT presents a double-edged sword. Poor design and resultant user work-arounds can actually result in unintended negative consequences.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6D947-DA9C-4CDB-A455-0DC5E73AE1B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Work-arounds are alternative processes that help workers avoid demands placed on them that they perceive to be unrealistic or harmful. These unanticipated behaviors can be directly or indirectly caused by the HER when the system impedes the provider’s work. For example, a nurse may take a verbal orders rather than the prescriber entering the order into POE due to workflow timing of the event, such as the surgeon being scrubbed on a case in the OR. Another example is the case where significant events are located in multiple locations in the electronic record due to lack of standardization of data entry screens.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6FFDBB-D54D-4307-AE20-D2507506DECF}"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Artifacts are man-made tools that help the worker to think. They are developed to meet the demands of a particular activity. For example, keeping references at the bedside so that the nurse can refer to them during the course of care. Patient locator boards that list names of patients and room assignments so that unit personnel can track where patients are housed. Report sheets that list important patient information for hand-off purposes. Even documenting on paper then transcribing into the electronic record is an aid for the provider to remember data that he or she wants to enter into the electronic record at a later time.</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62CA1-19F0-4D22-85C7-98422B5E7EED}"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let’s talk about workarounds. You will find that health care providers are expert at creating work-</a:t>
            </a:r>
            <a:r>
              <a:rPr lang="en-US" dirty="0" err="1" smtClean="0"/>
              <a:t>arounds</a:t>
            </a:r>
            <a:r>
              <a:rPr lang="en-US" dirty="0" smtClean="0"/>
              <a:t> when technology does not fit into their clinical workflow. Here’s an example. Dr. </a:t>
            </a:r>
            <a:r>
              <a:rPr lang="en-US" dirty="0" err="1" smtClean="0"/>
              <a:t>Foxwood</a:t>
            </a:r>
            <a:r>
              <a:rPr lang="en-US" dirty="0" smtClean="0"/>
              <a:t> creates a new order each time he wants to re-order a medication. The nurse enters a verbal order to discontinue the previous medication order, so that the previous medication will be removed form the electronic medical record. Dr. </a:t>
            </a:r>
            <a:r>
              <a:rPr lang="en-US" dirty="0" err="1" smtClean="0"/>
              <a:t>Foxwood</a:t>
            </a:r>
            <a:r>
              <a:rPr lang="en-US" dirty="0" smtClean="0"/>
              <a:t> fails to co-sign the discontinuation order because he sees this as an administrative task. Other examples include: drug orders written in a free text message screen causing delay or omission of medications because they are not seen by the pharmacist; data entered into multiple information systems due to lack of interfaces resulting in transcription error’ entering admission and discharges into the system in order to create lab test requisitions. Another example of a work-around would be frequent reviews of the electronic health record every 15 minutes to detect new orders. </a:t>
            </a:r>
          </a:p>
          <a:p>
            <a:pPr>
              <a:spcBef>
                <a:spcPct val="0"/>
              </a:spcBef>
            </a:pPr>
            <a:endParaRPr lang="en-US" dirty="0" smtClean="0"/>
          </a:p>
          <a:p>
            <a:pPr>
              <a:spcBef>
                <a:spcPct val="0"/>
              </a:spcBef>
            </a:pPr>
            <a:r>
              <a:rPr lang="en-US" dirty="0" smtClean="0"/>
              <a:t>Activity</a:t>
            </a:r>
          </a:p>
          <a:p>
            <a:pPr>
              <a:spcBef>
                <a:spcPct val="0"/>
              </a:spcBef>
            </a:pPr>
            <a:r>
              <a:rPr lang="en-US" dirty="0" smtClean="0"/>
              <a:t>Can you think of work </a:t>
            </a:r>
            <a:r>
              <a:rPr lang="en-US" dirty="0" err="1" smtClean="0"/>
              <a:t>arounds</a:t>
            </a:r>
            <a:r>
              <a:rPr lang="en-US" dirty="0" smtClean="0"/>
              <a:t> that you have seen in your current job? Why were these created?</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err="1" smtClean="0">
                <a:solidFill>
                  <a:schemeClr val="tx1"/>
                </a:solidFill>
                <a:latin typeface="+mn-lt"/>
                <a:ea typeface="+mn-ea"/>
                <a:cs typeface="+mn-cs"/>
              </a:rPr>
              <a:t>Schoville</a:t>
            </a:r>
            <a:r>
              <a:rPr lang="en-US" sz="1200" kern="1200" dirty="0" smtClean="0">
                <a:solidFill>
                  <a:schemeClr val="tx1"/>
                </a:solidFill>
                <a:latin typeface="+mn-lt"/>
                <a:ea typeface="+mn-ea"/>
                <a:cs typeface="+mn-cs"/>
              </a:rPr>
              <a:t>, 2009</a:t>
            </a:r>
          </a:p>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CAAC1-85A3-4126-B380-7654DCA169A4}"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Click on each of the image captions to learn more about work-arounds caused by poor HIT design.</a:t>
            </a:r>
          </a:p>
          <a:p>
            <a:pPr>
              <a:spcBef>
                <a:spcPct val="0"/>
              </a:spcBef>
            </a:pPr>
            <a:endParaRPr lang="en-US" smtClean="0"/>
          </a:p>
          <a:p>
            <a:pPr>
              <a:spcBef>
                <a:spcPct val="0"/>
              </a:spcBef>
            </a:pPr>
            <a:endParaRPr lang="en-US" smtClean="0"/>
          </a:p>
          <a:p>
            <a:pPr>
              <a:spcBef>
                <a:spcPct val="0"/>
              </a:spcBef>
            </a:pPr>
            <a:r>
              <a:rPr lang="en-US" smtClean="0"/>
              <a:t>http://www.nia.nih.gov/NR/rdonlyres/C5BB9FF9-39C4-414A-A0C3-1F825A3A746C/8808/ch3C.jpg</a:t>
            </a:r>
          </a:p>
          <a:p>
            <a:pPr>
              <a:spcBef>
                <a:spcPct val="0"/>
              </a:spcBef>
            </a:pPr>
            <a:endParaRPr lang="en-US" smtClean="0"/>
          </a:p>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0C7D6E-D39D-4764-8D7D-61601449C208}"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Doyle reported that when a </a:t>
            </a:r>
            <a:r>
              <a:rPr lang="en-US" dirty="0" err="1" smtClean="0"/>
              <a:t>barcoding</a:t>
            </a:r>
            <a:r>
              <a:rPr lang="en-US" dirty="0" smtClean="0"/>
              <a:t> medication system interfered with their workflow, nurses devised workarounds, such as removing the armband from the patient and attaching it to the bed because the barcode reader failed to interpret bar codes when the bracelet curved tightly around a small arm.</a:t>
            </a:r>
          </a:p>
          <a:p>
            <a:pPr>
              <a:spcBef>
                <a:spcPct val="0"/>
              </a:spcBef>
            </a:pPr>
            <a:endParaRPr lang="en-US" dirty="0" smtClean="0"/>
          </a:p>
          <a:p>
            <a:pPr>
              <a:spcBef>
                <a:spcPct val="0"/>
              </a:spcBef>
            </a:pPr>
            <a:endParaRPr lang="en-US" dirty="0" smtClean="0"/>
          </a:p>
          <a:p>
            <a:r>
              <a:rPr lang="en-US" dirty="0" smtClean="0"/>
              <a:t>Doyle, M. (2005). Impact of the Bar Code Medication Administration (BCMA) system on medication administration errors. Unpublished doctoral dissertation, University of Arizona, Tucson in Nursing Informatics and the Foundation of Knowledge Dee </a:t>
            </a:r>
            <a:r>
              <a:rPr lang="en-US" dirty="0" err="1" smtClean="0"/>
              <a:t>McGonigle</a:t>
            </a:r>
            <a:r>
              <a:rPr lang="en-US" dirty="0" smtClean="0"/>
              <a:t>, PhD, RN, FACCE, FAAN Kathleen </a:t>
            </a:r>
            <a:r>
              <a:rPr lang="en-US" dirty="0" err="1" smtClean="0"/>
              <a:t>Mastrian</a:t>
            </a:r>
            <a:r>
              <a:rPr lang="en-US" dirty="0" smtClean="0"/>
              <a:t>, PhD, RN JONES AND BARTLETT PUBLISHERS Sudbury, Massachusetts </a:t>
            </a:r>
          </a:p>
          <a:p>
            <a:pPr>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B4B5A-6A09-4BA2-8317-98D9B2F18BB0}"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r>
              <a:rPr lang="en-US" smtClean="0"/>
              <a:t>The objective of Unit 1.2 is to analyze the ways that HIT can either help or hinder quality.</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221C9-D034-48F5-91B9-4C8D587F05C4}"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 and colleagues reported increased deaths in children admitted to Children’s Hospital in Pittsburgh after CPOE implementation. Three reasons were cited for this unexpected outcome. First, CPOE changed the workflow in the emergency room. Before CPOE, orders were written for critical time-sensitive treatment based on radio communication with the incoming transport team before the child arrived. After CPOE implementation, orders could not be written until the patient arrived and was registered in the system (a policy that was later changed). Second, entering an order required as many as ten clicks and took as long as 2 minutes; moreover, computer screens sometimes froze or response time was slow. Finally, when the team changed its workflow to accommodate CPOE, face-to-face contact among team members diminished. Despite the problems with study methods identified by some of the informatics community, there certainly were serious human-technology interface problems. </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Han, Y. Y, </a:t>
            </a:r>
            <a:r>
              <a:rPr lang="en-US" dirty="0" err="1" smtClean="0"/>
              <a:t>Carcillo</a:t>
            </a:r>
            <a:r>
              <a:rPr lang="en-US" dirty="0" smtClean="0"/>
              <a:t>, J. A., </a:t>
            </a:r>
            <a:r>
              <a:rPr lang="en-US" dirty="0" err="1" smtClean="0"/>
              <a:t>Venkataraman</a:t>
            </a:r>
            <a:r>
              <a:rPr lang="en-US" dirty="0" smtClean="0"/>
              <a:t>, S. T., Clark, R. S. B., Watson, R. S., Nguyen, T. C, et al. (2005). Unexpected increased mortality after implementation of a commercially sold computerized physician order entry system. Pediatrics, 116, 1506-1512. </a:t>
            </a:r>
          </a:p>
          <a:p>
            <a:pPr>
              <a:spcBef>
                <a:spcPct val="0"/>
              </a:spcBef>
            </a:pPr>
            <a:endParaRPr lang="en-US" dirty="0" smtClean="0"/>
          </a:p>
          <a:p>
            <a:pPr>
              <a:spcBef>
                <a:spcPct val="0"/>
              </a:spcBef>
            </a:pPr>
            <a:r>
              <a:rPr lang="en-US" dirty="0" smtClean="0"/>
              <a:t>http://healthit.ahrq.gov/images/jun09cdsworkflow/09_0054_EF_files/image004.jpg</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44B75C-464D-4884-9968-B92CD1B0B4AB}"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2005, a Washington Post article reported that Cedars-Sinai Medical Center in LOS Angeles had shut down a $34 million system after 3 months due to the medical staff’s rebellion. Reasons for the rebellion included the additional time it took to complete the structured information forms, failure of the system to recognize misspellings (as nurses had previously done), and intrusive and interruptive automated alerts. Even though physicians actually responded appropriately to the alerts, modifying or cancelling 35% of the orders that triggered them, designers had not found the right balance of helpful-to-interruptive alerts. The system simply did not fit the clinicians’ workflow. </a:t>
            </a:r>
          </a:p>
          <a:p>
            <a:pPr>
              <a:spcBef>
                <a:spcPct val="0"/>
              </a:spcBef>
            </a:pPr>
            <a:endParaRPr lang="en-US" dirty="0" smtClean="0"/>
          </a:p>
          <a:p>
            <a:r>
              <a:rPr lang="en-US" dirty="0" smtClean="0"/>
              <a:t>Connolly, C. (2005, March 21). Cedars-Sinai doctors cling to pen and paper. Washington Post, p. A01. </a:t>
            </a:r>
          </a:p>
          <a:p>
            <a:pPr>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05D43-AE0E-43EB-8A96-CD4A81C440A4}"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summary, when well designed and used as intended, HIT can improve all of the aims of quality and can work to accomplish the best care for the whole population at the lowest cost. When designed poorly and subject to work-arounds, HIT can result in unintended adverse consequences.</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247A36-7921-4222-9038-34F8FC1951B1}" type="slidenum">
              <a:rPr lang="en-US"/>
              <a:pPr fontAlgn="base">
                <a:spcBef>
                  <a:spcPct val="0"/>
                </a:spcBef>
                <a:spcAft>
                  <a:spcPct val="0"/>
                </a:spcAft>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learned about the institute of Healthcare Improvement’s triple aim, which directs all improvement activity toward providing the best care for the whole population at the lowest cost.  What exactly is the relationship between HIT and the triple aim?</a:t>
            </a:r>
          </a:p>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2BB686-E3B7-4406-8635-DEB13F2AF82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Clearly there are ways in which HIT can be used to support the improvement of the individual’s health care experience and the health care outcomes of populations, while controlling health care costs. Four ways in which HIT can help to achieve the triple aim include introducing information tools into clinical practice, using information tools to personalize care delivery, electronically connecting clinicians, and advancing surveillance and population health reporting.</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pitchFamily="34" charset="0"/>
              </a:rPr>
              <a:t>D. Berwick, Institute of Healthcare Improvement, 2007</a:t>
            </a:r>
          </a:p>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89703-0A3B-4369-90F6-2E0CDE383F2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Institute of Medicine has set forth 6 aims of quality improvement as part of its national agenda. HIT can both help and hinder the achievement of these aims. Let’s begin with the benefits of HIT.</a:t>
            </a:r>
          </a:p>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615D0-2F11-43CC-BBD7-EFA88DC1571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HIT can lead to improvement in each of the 6 aims.</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3E8EB-BAEE-409D-9D2D-CCA60DF948F9}"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Safety is defined as freedom from the occurrence or risk of injury, danger, or loss. When applying the term to patients, we are speaking of protecting our patients from unintentional harm from the care that is intended to help them. HIT has the potential to protect patients from unintentional harm. Computerized provider order entry can reduce errors in drug prescribing and dosing by triggering alerts when does exceed acceptable limits, for example. Medical device interfaces allow for automated capture of vital signs, such as heart rate and blood pressure. This reduces the possibility of error on the part of the human who collects this information by eliminating the transcription step. The electronic medication administration record can reduce errors in drug administration by displaying a record of drugs that have already been administered, and those that are scheduled to be administered. An electronic allergy list can reduce errors by preventing adverse drug eventss caused by administering drugs to which the patient is allergic.</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EE84E-94C4-404E-97E2-F989598C055F}"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Knowledge links can reduce errors by providing links to reference materials when there is a lack of knowledge on the part of the prescriber or the patient. Quality metric reporting can identify opportunities for improvement. Reminder prompts and flags can reduce errors in omission by reminding providers of interventions that are scheduled, and structured notes use standardized observations that can reduce errors related to failure to detect subtle chances in status.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02C45-69C2-4F86-893D-2F3CA50722A1}"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Clinical effectiveness can be enhanced by HIT by providing knowledge links to clinical practice guidelines in order to increase use of best practices; quality measure reporting to identify gaps in practice; reminders in the form of practice alerts and flags; and structured notes to guide provider through standardized observations to enhance assessment and diagnosis.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E06BA-57E6-45EC-9BD4-3DE28596B3B6}"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Unit1.2</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B3F5233B-4B79-4A4E-BDB3-A4F0928DC1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Unit1.2</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84CE7787-F814-441A-9EEA-0B97FD945E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Unit1.2</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1CA36A49-7F0C-421A-B0AE-440A19D3F0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20FD1-197A-44B5-ABBD-B445D98ACF4F}"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0FD1-197A-44B5-ABBD-B445D98ACF4F}"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20FD1-197A-44B5-ABBD-B445D98ACF4F}"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20FD1-197A-44B5-ABBD-B445D98ACF4F}"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20FD1-197A-44B5-ABBD-B445D98ACF4F}" type="datetimeFigureOut">
              <a:rPr lang="en-US" smtClean="0"/>
              <a:pPr/>
              <a:t>8/3/2010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20FD1-197A-44B5-ABBD-B445D98ACF4F}" type="datetimeFigureOut">
              <a:rPr lang="en-US" smtClean="0"/>
              <a:pPr/>
              <a:t>8/3/2010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20FD1-197A-44B5-ABBD-B445D98ACF4F}" type="datetimeFigureOut">
              <a:rPr lang="en-US" smtClean="0"/>
              <a:pPr/>
              <a:t>8/3/2010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0FD1-197A-44B5-ABBD-B445D98ACF4F}"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Unit1.2</a:t>
            </a:r>
          </a:p>
        </p:txBody>
      </p:sp>
      <p:sp>
        <p:nvSpPr>
          <p:cNvPr id="5"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6" name="Slide Number Placeholder 5"/>
          <p:cNvSpPr>
            <a:spLocks noGrp="1"/>
          </p:cNvSpPr>
          <p:nvPr>
            <p:ph type="sldNum" sz="quarter" idx="12"/>
          </p:nvPr>
        </p:nvSpPr>
        <p:spPr/>
        <p:txBody>
          <a:bodyPr/>
          <a:lstStyle>
            <a:lvl1pPr>
              <a:defRPr/>
            </a:lvl1pPr>
          </a:lstStyle>
          <a:p>
            <a:pPr>
              <a:defRPr/>
            </a:pPr>
            <a:fld id="{8D1A9E79-8EA3-4C9D-91A6-01EC697CB8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0FD1-197A-44B5-ABBD-B445D98ACF4F}" type="datetimeFigureOut">
              <a:rPr lang="en-US" smtClean="0"/>
              <a:pPr/>
              <a:t>8/3/2010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0FD1-197A-44B5-ABBD-B445D98ACF4F}"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0FD1-197A-44B5-ABBD-B445D98ACF4F}" type="datetimeFigureOut">
              <a:rPr lang="en-US" smtClean="0"/>
              <a:pPr/>
              <a:t>8/3/2010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AEF22-1D9A-4720-9639-BC75168404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smtClean="0"/>
              <a:t>Component 12 Unit1.2</a:t>
            </a:r>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smtClean="0"/>
              <a:t>Health IT Workforce Curriculum</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D5806241-0B13-4F37-A9A9-5D9CAB49B5B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Component 12 Unit1.2</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2B9240DF-32B2-419C-B345-511F7CD700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Component 12 Unit1.2</a:t>
            </a:r>
          </a:p>
        </p:txBody>
      </p:sp>
      <p:sp>
        <p:nvSpPr>
          <p:cNvPr id="8"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9" name="Slide Number Placeholder 5"/>
          <p:cNvSpPr>
            <a:spLocks noGrp="1"/>
          </p:cNvSpPr>
          <p:nvPr>
            <p:ph type="sldNum" sz="quarter" idx="12"/>
          </p:nvPr>
        </p:nvSpPr>
        <p:spPr/>
        <p:txBody>
          <a:bodyPr/>
          <a:lstStyle>
            <a:lvl1pPr>
              <a:defRPr/>
            </a:lvl1pPr>
          </a:lstStyle>
          <a:p>
            <a:pPr>
              <a:defRPr/>
            </a:pPr>
            <a:fld id="{DF3DFCB6-C8DA-47AA-9E14-2399A5C6D8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Component 12 Unit1.2</a:t>
            </a:r>
          </a:p>
        </p:txBody>
      </p:sp>
      <p:sp>
        <p:nvSpPr>
          <p:cNvPr id="4"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5" name="Slide Number Placeholder 5"/>
          <p:cNvSpPr>
            <a:spLocks noGrp="1"/>
          </p:cNvSpPr>
          <p:nvPr>
            <p:ph type="sldNum" sz="quarter" idx="12"/>
          </p:nvPr>
        </p:nvSpPr>
        <p:spPr/>
        <p:txBody>
          <a:bodyPr/>
          <a:lstStyle>
            <a:lvl1pPr>
              <a:defRPr/>
            </a:lvl1pPr>
          </a:lstStyle>
          <a:p>
            <a:pPr>
              <a:defRPr/>
            </a:pPr>
            <a:fld id="{A4810251-EB99-42DE-B4F0-805764D28B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Component 12 Unit1.2</a:t>
            </a:r>
          </a:p>
        </p:txBody>
      </p:sp>
      <p:sp>
        <p:nvSpPr>
          <p:cNvPr id="3"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4" name="Slide Number Placeholder 5"/>
          <p:cNvSpPr>
            <a:spLocks noGrp="1"/>
          </p:cNvSpPr>
          <p:nvPr>
            <p:ph type="sldNum" sz="quarter" idx="12"/>
          </p:nvPr>
        </p:nvSpPr>
        <p:spPr/>
        <p:txBody>
          <a:bodyPr/>
          <a:lstStyle>
            <a:lvl1pPr>
              <a:defRPr/>
            </a:lvl1pPr>
          </a:lstStyle>
          <a:p>
            <a:pPr>
              <a:defRPr/>
            </a:pPr>
            <a:fld id="{163AC6B5-652B-4FF4-9461-13756D9DB4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Unit1.2</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64AAA933-8ED8-4838-B4C6-0868F65FB9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Unit1.2</a:t>
            </a:r>
          </a:p>
        </p:txBody>
      </p:sp>
      <p:sp>
        <p:nvSpPr>
          <p:cNvPr id="6" name="Footer Placeholder 4"/>
          <p:cNvSpPr>
            <a:spLocks noGrp="1"/>
          </p:cNvSpPr>
          <p:nvPr>
            <p:ph type="ftr" sz="quarter" idx="11"/>
          </p:nvPr>
        </p:nvSpPr>
        <p:spPr/>
        <p:txBody>
          <a:bodyPr/>
          <a:lstStyle>
            <a:lvl1pPr>
              <a:defRPr/>
            </a:lvl1pPr>
          </a:lstStyle>
          <a:p>
            <a:pPr>
              <a:defRPr/>
            </a:pPr>
            <a:r>
              <a:rPr lang="en-US"/>
              <a:t>Health IT Workforce Curriculum</a:t>
            </a:r>
          </a:p>
        </p:txBody>
      </p:sp>
      <p:sp>
        <p:nvSpPr>
          <p:cNvPr id="7" name="Slide Number Placeholder 5"/>
          <p:cNvSpPr>
            <a:spLocks noGrp="1"/>
          </p:cNvSpPr>
          <p:nvPr>
            <p:ph type="sldNum" sz="quarter" idx="12"/>
          </p:nvPr>
        </p:nvSpPr>
        <p:spPr/>
        <p:txBody>
          <a:bodyPr/>
          <a:lstStyle>
            <a:lvl1pPr>
              <a:defRPr/>
            </a:lvl1pPr>
          </a:lstStyle>
          <a:p>
            <a:pPr>
              <a:defRPr/>
            </a:pPr>
            <a:fld id="{22AE853E-31DD-457D-A47B-A4F2AD8C8D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t>Component 12 Unit1.2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Health IT Workforce Curriculum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A91612-A080-4830-8F72-D74EAE698E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20FD1-197A-44B5-ABBD-B445D98ACF4F}" type="datetimeFigureOut">
              <a:rPr lang="en-US" smtClean="0"/>
              <a:pPr/>
              <a:t>8/3/2010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AEF22-1D9A-4720-9639-BC75168404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slideLayout" Target="../slideLayouts/slideLayout5.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notesSlide" Target="../notesSlides/notesSlide4.xml"/><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latin typeface="Tahoma" pitchFamily="34" charset="0"/>
                <a:ea typeface="Tahoma" pitchFamily="34" charset="0"/>
                <a:cs typeface="Tahoma" pitchFamily="34" charset="0"/>
              </a:rPr>
              <a:t>Unit1.2: Relationship of QI and HIT</a:t>
            </a:r>
            <a:endParaRPr lang="en-US" dirty="0">
              <a:latin typeface="Tahoma" pitchFamily="34" charset="0"/>
              <a:ea typeface="Tahoma" pitchFamily="34" charset="0"/>
              <a:cs typeface="Tahoma" pitchFamily="34" charset="0"/>
            </a:endParaRPr>
          </a:p>
        </p:txBody>
      </p:sp>
      <p:sp>
        <p:nvSpPr>
          <p:cNvPr id="2051" name="Title 1"/>
          <p:cNvSpPr>
            <a:spLocks noGrp="1"/>
          </p:cNvSpPr>
          <p:nvPr>
            <p:ph type="ctrTitle"/>
          </p:nvPr>
        </p:nvSpPr>
        <p:spPr/>
        <p:txBody>
          <a:bodyPr/>
          <a:lstStyle/>
          <a:p>
            <a:r>
              <a:rPr lang="en-US" dirty="0" smtClean="0">
                <a:latin typeface="Tahoma" pitchFamily="34" charset="0"/>
                <a:ea typeface="Tahoma" pitchFamily="34" charset="0"/>
                <a:cs typeface="Tahoma" pitchFamily="34" charset="0"/>
              </a:rPr>
              <a:t>Introduction to QI and HIT</a:t>
            </a:r>
          </a:p>
        </p:txBody>
      </p:sp>
      <p:sp>
        <p:nvSpPr>
          <p:cNvPr id="5" name="Date Placeholder 4"/>
          <p:cNvSpPr>
            <a:spLocks noGrp="1"/>
          </p:cNvSpPr>
          <p:nvPr>
            <p:ph type="dt" sz="quarter" idx="10"/>
          </p:nvPr>
        </p:nvSpPr>
        <p:spPr/>
        <p:txBody>
          <a:bodyPr/>
          <a:lstStyle/>
          <a:p>
            <a:pPr>
              <a:defRPr/>
            </a:pPr>
            <a:r>
              <a:rPr lang="en-US"/>
              <a:t>Component 12 Unit1.2</a:t>
            </a:r>
          </a:p>
        </p:txBody>
      </p:sp>
      <p:sp>
        <p:nvSpPr>
          <p:cNvPr id="6" name="Slide Number Placeholder 5"/>
          <p:cNvSpPr>
            <a:spLocks noGrp="1"/>
          </p:cNvSpPr>
          <p:nvPr>
            <p:ph type="sldNum" sz="quarter" idx="12"/>
          </p:nvPr>
        </p:nvSpPr>
        <p:spPr/>
        <p:txBody>
          <a:bodyPr/>
          <a:lstStyle/>
          <a:p>
            <a:pPr>
              <a:defRPr/>
            </a:pPr>
            <a:fld id="{9B0C7774-A511-478E-87CF-A91543A0A058}" type="slidenum">
              <a:rPr lang="en-US"/>
              <a:pPr>
                <a:defRPr/>
              </a:pPr>
              <a:t>1</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spTree>
  </p:cSld>
  <p:clrMapOvr>
    <a:masterClrMapping/>
  </p:clrMapOvr>
  <p:transition advTm="2284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ahoma" pitchFamily="34" charset="0"/>
                <a:ea typeface="Tahoma" pitchFamily="34" charset="0"/>
                <a:cs typeface="Tahoma" pitchFamily="34" charset="0"/>
              </a:rPr>
              <a:t>Enhancing </a:t>
            </a:r>
            <a:r>
              <a:rPr lang="en-US" dirty="0" smtClean="0">
                <a:solidFill>
                  <a:schemeClr val="tx1">
                    <a:lumMod val="50000"/>
                    <a:lumOff val="50000"/>
                  </a:schemeClr>
                </a:solidFill>
                <a:latin typeface="Tahoma" pitchFamily="34" charset="0"/>
                <a:ea typeface="Tahoma" pitchFamily="34" charset="0"/>
                <a:cs typeface="Tahoma" pitchFamily="34" charset="0"/>
              </a:rPr>
              <a:t>Patient Centeredness </a:t>
            </a:r>
            <a:r>
              <a:rPr lang="en-US" dirty="0" smtClean="0">
                <a:latin typeface="Tahoma" pitchFamily="34" charset="0"/>
                <a:ea typeface="Tahoma" pitchFamily="34" charset="0"/>
                <a:cs typeface="Tahoma" pitchFamily="34" charset="0"/>
              </a:rPr>
              <a:t>with HIT</a:t>
            </a:r>
            <a:endParaRPr lang="en-US" dirty="0">
              <a:latin typeface="Tahoma" pitchFamily="34" charset="0"/>
              <a:ea typeface="Tahoma" pitchFamily="34" charset="0"/>
              <a:cs typeface="Tahoma" pitchFamily="34" charset="0"/>
            </a:endParaRPr>
          </a:p>
        </p:txBody>
      </p:sp>
      <p:sp>
        <p:nvSpPr>
          <p:cNvPr id="11267" name="Text Placeholder 3"/>
          <p:cNvSpPr>
            <a:spLocks noGrp="1"/>
          </p:cNvSpPr>
          <p:nvPr>
            <p:ph type="body" idx="1"/>
          </p:nvPr>
        </p:nvSpPr>
        <p:spPr/>
        <p:txBody>
          <a:bodyPr/>
          <a:lstStyle/>
          <a:p>
            <a:r>
              <a:rPr lang="en-US" dirty="0" smtClean="0">
                <a:latin typeface="Arial" pitchFamily="34" charset="0"/>
                <a:cs typeface="Arial" pitchFamily="34" charset="0"/>
              </a:rPr>
              <a:t>Knowledge access</a:t>
            </a:r>
          </a:p>
        </p:txBody>
      </p:sp>
      <p:sp>
        <p:nvSpPr>
          <p:cNvPr id="11268" name="Text Placeholder 4"/>
          <p:cNvSpPr>
            <a:spLocks noGrp="1"/>
          </p:cNvSpPr>
          <p:nvPr>
            <p:ph type="body" sz="half" idx="3"/>
          </p:nvPr>
        </p:nvSpPr>
        <p:spPr/>
        <p:txBody>
          <a:bodyPr/>
          <a:lstStyle/>
          <a:p>
            <a:r>
              <a:rPr lang="en-US" smtClean="0">
                <a:latin typeface="Arial" pitchFamily="34" charset="0"/>
                <a:cs typeface="Arial" pitchFamily="34" charset="0"/>
              </a:rPr>
              <a:t>Patient portal</a:t>
            </a:r>
          </a:p>
        </p:txBody>
      </p:sp>
      <p:sp>
        <p:nvSpPr>
          <p:cNvPr id="11269" name="Content Placeholder 2"/>
          <p:cNvSpPr>
            <a:spLocks noGrp="1"/>
          </p:cNvSpPr>
          <p:nvPr>
            <p:ph sz="half" idx="2"/>
          </p:nvPr>
        </p:nvSpPr>
        <p:spPr>
          <a:xfrm>
            <a:off x="914400" y="2247900"/>
            <a:ext cx="3733800" cy="1714500"/>
          </a:xfrm>
        </p:spPr>
        <p:txBody>
          <a:bodyPr/>
          <a:lstStyle/>
          <a:p>
            <a:r>
              <a:rPr lang="en-US" sz="2200" dirty="0" smtClean="0">
                <a:latin typeface="Arial" pitchFamily="34" charset="0"/>
                <a:cs typeface="Arial" pitchFamily="34" charset="0"/>
              </a:rPr>
              <a:t>Patient-friendly web sites </a:t>
            </a:r>
          </a:p>
          <a:p>
            <a:r>
              <a:rPr lang="en-US" sz="2200" dirty="0" smtClean="0">
                <a:latin typeface="Arial" pitchFamily="34" charset="0"/>
                <a:cs typeface="Arial" pitchFamily="34" charset="0"/>
              </a:rPr>
              <a:t>Can provide medical information and access to support groups</a:t>
            </a:r>
          </a:p>
        </p:txBody>
      </p:sp>
      <p:sp>
        <p:nvSpPr>
          <p:cNvPr id="6" name="Content Placeholder 5"/>
          <p:cNvSpPr>
            <a:spLocks noGrp="1"/>
          </p:cNvSpPr>
          <p:nvPr>
            <p:ph sz="half" idx="4"/>
          </p:nvPr>
        </p:nvSpPr>
        <p:spPr>
          <a:xfrm>
            <a:off x="4953000" y="2247900"/>
            <a:ext cx="3733800" cy="1638300"/>
          </a:xfrm>
        </p:spPr>
        <p:txBody>
          <a:bodyPr rtlCol="0">
            <a:normAutofit fontScale="92500" lnSpcReduction="20000"/>
          </a:bodyPr>
          <a:lstStyle/>
          <a:p>
            <a:pPr fontAlgn="auto">
              <a:spcAft>
                <a:spcPts val="0"/>
              </a:spcAft>
              <a:buFont typeface="Arial" pitchFamily="34" charset="0"/>
              <a:buChar char="•"/>
              <a:defRPr/>
            </a:pPr>
            <a:r>
              <a:rPr lang="en-US" dirty="0" smtClean="0">
                <a:latin typeface="Arial" pitchFamily="34" charset="0"/>
                <a:cs typeface="Arial" pitchFamily="34" charset="0"/>
              </a:rPr>
              <a:t>Patient access and manage  own health record</a:t>
            </a:r>
          </a:p>
          <a:p>
            <a:pPr fontAlgn="auto">
              <a:spcAft>
                <a:spcPts val="0"/>
              </a:spcAft>
              <a:buFont typeface="Arial" pitchFamily="34" charset="0"/>
              <a:buChar char="•"/>
              <a:defRPr/>
            </a:pPr>
            <a:r>
              <a:rPr lang="en-US" dirty="0" smtClean="0">
                <a:latin typeface="Arial" pitchFamily="34" charset="0"/>
                <a:cs typeface="Arial" pitchFamily="34" charset="0"/>
              </a:rPr>
              <a:t>Can enable self-management</a:t>
            </a:r>
            <a:endParaRPr lang="en-US" dirty="0">
              <a:latin typeface="Arial" pitchFamily="34" charset="0"/>
              <a:cs typeface="Arial" pitchFamily="34" charset="0"/>
            </a:endParaRPr>
          </a:p>
        </p:txBody>
      </p:sp>
      <p:sp>
        <p:nvSpPr>
          <p:cNvPr id="7" name="Text Placeholder 3"/>
          <p:cNvSpPr txBox="1">
            <a:spLocks/>
          </p:cNvSpPr>
          <p:nvPr/>
        </p:nvSpPr>
        <p:spPr>
          <a:xfrm>
            <a:off x="9144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Tailor to Patient Needs</a:t>
            </a:r>
          </a:p>
        </p:txBody>
      </p:sp>
      <p:sp>
        <p:nvSpPr>
          <p:cNvPr id="8" name="Text Placeholder 4"/>
          <p:cNvSpPr txBox="1">
            <a:spLocks/>
          </p:cNvSpPr>
          <p:nvPr/>
        </p:nvSpPr>
        <p:spPr>
          <a:xfrm>
            <a:off x="49530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Disease management</a:t>
            </a:r>
          </a:p>
        </p:txBody>
      </p:sp>
      <p:sp>
        <p:nvSpPr>
          <p:cNvPr id="9" name="Content Placeholder 2"/>
          <p:cNvSpPr txBox="1">
            <a:spLocks/>
          </p:cNvSpPr>
          <p:nvPr/>
        </p:nvSpPr>
        <p:spPr>
          <a:xfrm>
            <a:off x="914400" y="4610100"/>
            <a:ext cx="3733800" cy="1714500"/>
          </a:xfrm>
          <a:prstGeom prst="rect">
            <a:avLst/>
          </a:prstGeom>
        </p:spPr>
        <p:txBody>
          <a:bodyPr>
            <a:normAutofit fontScale="85000" lnSpcReduction="10000"/>
          </a:bodyPr>
          <a:lstStyle/>
          <a:p>
            <a:pPr marL="274320" indent="-274320" fontAlgn="auto">
              <a:spcBef>
                <a:spcPts val="580"/>
              </a:spcBef>
              <a:spcAft>
                <a:spcPts val="0"/>
              </a:spcAft>
              <a:buClr>
                <a:schemeClr val="tx1"/>
              </a:buClr>
              <a:buSzPct val="85000"/>
              <a:buFont typeface="Arial" pitchFamily="34" charset="0"/>
              <a:buChar char="•"/>
              <a:defRPr/>
            </a:pPr>
            <a:r>
              <a:rPr lang="en-US" sz="2600" dirty="0">
                <a:latin typeface="Arial" pitchFamily="34" charset="0"/>
                <a:cs typeface="Arial" pitchFamily="34" charset="0"/>
              </a:rPr>
              <a:t>Clinical decision support</a:t>
            </a:r>
          </a:p>
          <a:p>
            <a:pPr marL="274320" indent="-274320" fontAlgn="auto">
              <a:spcBef>
                <a:spcPts val="580"/>
              </a:spcBef>
              <a:spcAft>
                <a:spcPts val="0"/>
              </a:spcAft>
              <a:buClr>
                <a:schemeClr val="tx1"/>
              </a:buClr>
              <a:buSzPct val="85000"/>
              <a:buFont typeface="Arial" pitchFamily="34" charset="0"/>
              <a:buChar char="•"/>
              <a:defRPr/>
            </a:pPr>
            <a:r>
              <a:rPr lang="en-US" sz="2600" dirty="0">
                <a:latin typeface="Arial" pitchFamily="34" charset="0"/>
                <a:cs typeface="Arial" pitchFamily="34" charset="0"/>
              </a:rPr>
              <a:t>Can tailor information according to patient characteristics and condition</a:t>
            </a:r>
          </a:p>
        </p:txBody>
      </p:sp>
      <p:sp>
        <p:nvSpPr>
          <p:cNvPr id="10" name="Content Placeholder 5"/>
          <p:cNvSpPr txBox="1">
            <a:spLocks/>
          </p:cNvSpPr>
          <p:nvPr/>
        </p:nvSpPr>
        <p:spPr>
          <a:xfrm>
            <a:off x="4953000" y="4610100"/>
            <a:ext cx="3733800" cy="1638300"/>
          </a:xfrm>
          <a:prstGeom prst="rect">
            <a:avLst/>
          </a:prstGeom>
        </p:spPr>
        <p:txBody>
          <a:bodyPr>
            <a:normAutofit fontScale="85000" lnSpcReduction="2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Customized health education and disease management messaging</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enable self-management</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3" name="Slide Number Placeholder 12"/>
          <p:cNvSpPr>
            <a:spLocks noGrp="1"/>
          </p:cNvSpPr>
          <p:nvPr>
            <p:ph type="sldNum" sz="quarter" idx="12"/>
          </p:nvPr>
        </p:nvSpPr>
        <p:spPr/>
        <p:txBody>
          <a:bodyPr/>
          <a:lstStyle/>
          <a:p>
            <a:pPr>
              <a:defRPr/>
            </a:pPr>
            <a:fld id="{6C5813C3-5C09-45AA-BF4E-ADFC54CA2D01}" type="slidenum">
              <a:rPr lang="en-US"/>
              <a:pPr>
                <a:defRPr/>
              </a:pPr>
              <a:t>10</a:t>
            </a:fld>
            <a:endParaRPr lang="en-US"/>
          </a:p>
        </p:txBody>
      </p:sp>
      <p:sp>
        <p:nvSpPr>
          <p:cNvPr id="14" name="Footer Placeholder 13"/>
          <p:cNvSpPr>
            <a:spLocks noGrp="1"/>
          </p:cNvSpPr>
          <p:nvPr>
            <p:ph type="ftr" sz="quarter" idx="11"/>
          </p:nvPr>
        </p:nvSpPr>
        <p:spPr/>
        <p:txBody>
          <a:bodyPr/>
          <a:lstStyle/>
          <a:p>
            <a:pPr>
              <a:defRPr/>
            </a:pPr>
            <a:r>
              <a:rPr lang="en-US"/>
              <a:t>Health IT Workforce Curriculum</a:t>
            </a:r>
          </a:p>
        </p:txBody>
      </p:sp>
    </p:spTree>
  </p:cSld>
  <p:clrMapOvr>
    <a:masterClrMapping/>
  </p:clrMapOvr>
  <p:transition advTm="363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Enhancing </a:t>
            </a:r>
            <a:r>
              <a:rPr lang="en-US" dirty="0" smtClean="0">
                <a:solidFill>
                  <a:schemeClr val="tx1">
                    <a:lumMod val="50000"/>
                    <a:lumOff val="50000"/>
                  </a:schemeClr>
                </a:solidFill>
                <a:latin typeface="Tahoma" pitchFamily="34" charset="0"/>
                <a:ea typeface="Tahoma" pitchFamily="34" charset="0"/>
                <a:cs typeface="Tahoma" pitchFamily="34" charset="0"/>
              </a:rPr>
              <a:t>Timeliness</a:t>
            </a:r>
            <a:r>
              <a:rPr lang="en-US" dirty="0" smtClean="0">
                <a:latin typeface="Tahoma" pitchFamily="34" charset="0"/>
                <a:ea typeface="Tahoma" pitchFamily="34" charset="0"/>
                <a:cs typeface="Tahoma" pitchFamily="34" charset="0"/>
              </a:rPr>
              <a:t> with HIT</a:t>
            </a:r>
          </a:p>
        </p:txBody>
      </p:sp>
      <p:sp>
        <p:nvSpPr>
          <p:cNvPr id="13315" name="Text Placeholder 3"/>
          <p:cNvSpPr>
            <a:spLocks noGrp="1"/>
          </p:cNvSpPr>
          <p:nvPr>
            <p:ph type="body" idx="1"/>
          </p:nvPr>
        </p:nvSpPr>
        <p:spPr/>
        <p:txBody>
          <a:bodyPr/>
          <a:lstStyle/>
          <a:p>
            <a:r>
              <a:rPr lang="en-US" dirty="0" smtClean="0">
                <a:latin typeface="Arial" pitchFamily="34" charset="0"/>
                <a:cs typeface="Arial" pitchFamily="34" charset="0"/>
              </a:rPr>
              <a:t>Telemedicine</a:t>
            </a:r>
          </a:p>
        </p:txBody>
      </p:sp>
      <p:sp>
        <p:nvSpPr>
          <p:cNvPr id="13316" name="Text Placeholder 4"/>
          <p:cNvSpPr>
            <a:spLocks noGrp="1"/>
          </p:cNvSpPr>
          <p:nvPr>
            <p:ph type="body" sz="half" idx="3"/>
          </p:nvPr>
        </p:nvSpPr>
        <p:spPr/>
        <p:txBody>
          <a:bodyPr/>
          <a:lstStyle/>
          <a:p>
            <a:r>
              <a:rPr lang="en-US" smtClean="0">
                <a:latin typeface="Arial" pitchFamily="34" charset="0"/>
                <a:cs typeface="Arial" pitchFamily="34" charset="0"/>
              </a:rPr>
              <a:t>Clinicians Reminders</a:t>
            </a:r>
          </a:p>
        </p:txBody>
      </p:sp>
      <p:sp>
        <p:nvSpPr>
          <p:cNvPr id="13317" name="Content Placeholder 2"/>
          <p:cNvSpPr>
            <a:spLocks noGrp="1"/>
          </p:cNvSpPr>
          <p:nvPr>
            <p:ph sz="half" idx="2"/>
          </p:nvPr>
        </p:nvSpPr>
        <p:spPr>
          <a:xfrm>
            <a:off x="914400" y="2247900"/>
            <a:ext cx="3733800" cy="1714500"/>
          </a:xfrm>
        </p:spPr>
        <p:txBody>
          <a:bodyPr/>
          <a:lstStyle/>
          <a:p>
            <a:r>
              <a:rPr lang="en-US" smtClean="0">
                <a:latin typeface="Arial" pitchFamily="34" charset="0"/>
                <a:cs typeface="Arial" pitchFamily="34" charset="0"/>
              </a:rPr>
              <a:t>Internet-based access</a:t>
            </a:r>
          </a:p>
          <a:p>
            <a:r>
              <a:rPr lang="en-US" smtClean="0">
                <a:latin typeface="Arial" pitchFamily="34" charset="0"/>
                <a:cs typeface="Arial" pitchFamily="34" charset="0"/>
              </a:rPr>
              <a:t>Can provide immediate access to medical information</a:t>
            </a:r>
          </a:p>
        </p:txBody>
      </p:sp>
      <p:sp>
        <p:nvSpPr>
          <p:cNvPr id="13318" name="Content Placeholder 5"/>
          <p:cNvSpPr>
            <a:spLocks noGrp="1"/>
          </p:cNvSpPr>
          <p:nvPr>
            <p:ph sz="half" idx="4"/>
          </p:nvPr>
        </p:nvSpPr>
        <p:spPr>
          <a:xfrm>
            <a:off x="4953000" y="2247900"/>
            <a:ext cx="3733800" cy="1638300"/>
          </a:xfrm>
        </p:spPr>
        <p:txBody>
          <a:bodyPr/>
          <a:lstStyle/>
          <a:p>
            <a:r>
              <a:rPr lang="en-US" smtClean="0">
                <a:latin typeface="Arial" pitchFamily="34" charset="0"/>
                <a:cs typeface="Arial" pitchFamily="34" charset="0"/>
              </a:rPr>
              <a:t>Task list schedules</a:t>
            </a:r>
          </a:p>
          <a:p>
            <a:r>
              <a:rPr lang="en-US" smtClean="0">
                <a:latin typeface="Arial" pitchFamily="34" charset="0"/>
                <a:cs typeface="Arial" pitchFamily="34" charset="0"/>
              </a:rPr>
              <a:t>Can remind nurses when treatments are due</a:t>
            </a:r>
          </a:p>
        </p:txBody>
      </p:sp>
      <p:sp>
        <p:nvSpPr>
          <p:cNvPr id="7" name="Text Placeholder 3"/>
          <p:cNvSpPr txBox="1">
            <a:spLocks/>
          </p:cNvSpPr>
          <p:nvPr/>
        </p:nvSpPr>
        <p:spPr>
          <a:xfrm>
            <a:off x="9144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Time-sensitive Prompts</a:t>
            </a:r>
          </a:p>
        </p:txBody>
      </p:sp>
      <p:sp>
        <p:nvSpPr>
          <p:cNvPr id="8" name="Text Placeholder 4"/>
          <p:cNvSpPr txBox="1">
            <a:spLocks/>
          </p:cNvSpPr>
          <p:nvPr/>
        </p:nvSpPr>
        <p:spPr>
          <a:xfrm>
            <a:off x="49530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Patient Reminders </a:t>
            </a:r>
          </a:p>
        </p:txBody>
      </p:sp>
      <p:sp>
        <p:nvSpPr>
          <p:cNvPr id="9" name="Content Placeholder 2"/>
          <p:cNvSpPr txBox="1">
            <a:spLocks/>
          </p:cNvSpPr>
          <p:nvPr/>
        </p:nvSpPr>
        <p:spPr>
          <a:xfrm>
            <a:off x="914400" y="4610100"/>
            <a:ext cx="3733800" cy="1714500"/>
          </a:xfrm>
          <a:prstGeom prst="rect">
            <a:avLst/>
          </a:prstGeom>
        </p:spPr>
        <p:txBody>
          <a:bodyPr>
            <a:normAutofit fontScale="92500" lnSpcReduction="2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Timed draw alerts</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remind nurse when to draw blood based on a medication intervention </a:t>
            </a:r>
          </a:p>
        </p:txBody>
      </p:sp>
      <p:sp>
        <p:nvSpPr>
          <p:cNvPr id="10" name="Content Placeholder 5"/>
          <p:cNvSpPr txBox="1">
            <a:spLocks/>
          </p:cNvSpPr>
          <p:nvPr/>
        </p:nvSpPr>
        <p:spPr>
          <a:xfrm>
            <a:off x="4953000" y="4610100"/>
            <a:ext cx="3733800" cy="1638300"/>
          </a:xfrm>
          <a:prstGeom prst="rect">
            <a:avLst/>
          </a:prstGeom>
        </p:spPr>
        <p:txBody>
          <a:bodyPr>
            <a:normAutofit fontScale="92500" lnSpcReduction="20000"/>
          </a:bodyPr>
          <a:lstStyle/>
          <a:p>
            <a:pPr marL="274320" indent="-274320" fontAlgn="auto">
              <a:spcBef>
                <a:spcPts val="580"/>
              </a:spcBef>
              <a:spcAft>
                <a:spcPts val="0"/>
              </a:spcAft>
              <a:buClr>
                <a:schemeClr val="tx1"/>
              </a:buClr>
              <a:buSzPct val="85000"/>
              <a:buFont typeface="Arial" pitchFamily="34" charset="0"/>
              <a:buChar char="•"/>
              <a:defRPr/>
            </a:pPr>
            <a:r>
              <a:rPr lang="en-US" sz="2600" dirty="0">
                <a:latin typeface="Arial" pitchFamily="34" charset="0"/>
                <a:cs typeface="Arial" pitchFamily="34" charset="0"/>
              </a:rPr>
              <a:t>Appointment scheduling</a:t>
            </a:r>
          </a:p>
          <a:p>
            <a:pPr marL="274320" indent="-274320" fontAlgn="auto">
              <a:spcBef>
                <a:spcPts val="580"/>
              </a:spcBef>
              <a:spcAft>
                <a:spcPts val="0"/>
              </a:spcAft>
              <a:buClr>
                <a:schemeClr val="tx1"/>
              </a:buClr>
              <a:buSzPct val="85000"/>
              <a:buFont typeface="Arial" pitchFamily="34" charset="0"/>
              <a:buChar char="•"/>
              <a:defRPr/>
            </a:pPr>
            <a:r>
              <a:rPr lang="en-US" sz="2600" dirty="0">
                <a:latin typeface="Arial" pitchFamily="34" charset="0"/>
                <a:cs typeface="Arial" pitchFamily="34" charset="0"/>
              </a:rPr>
              <a:t>Can remind patients when they need to return for follow-up visits</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3" name="Slide Number Placeholder 12"/>
          <p:cNvSpPr>
            <a:spLocks noGrp="1"/>
          </p:cNvSpPr>
          <p:nvPr>
            <p:ph type="sldNum" sz="quarter" idx="12"/>
          </p:nvPr>
        </p:nvSpPr>
        <p:spPr/>
        <p:txBody>
          <a:bodyPr/>
          <a:lstStyle/>
          <a:p>
            <a:pPr>
              <a:defRPr/>
            </a:pPr>
            <a:fld id="{43579E36-E43B-4F13-955C-4E836BA9EE26}" type="slidenum">
              <a:rPr lang="en-US"/>
              <a:pPr>
                <a:defRPr/>
              </a:pPr>
              <a:t>11</a:t>
            </a:fld>
            <a:endParaRPr lang="en-US"/>
          </a:p>
        </p:txBody>
      </p:sp>
      <p:sp>
        <p:nvSpPr>
          <p:cNvPr id="14" name="Footer Placeholder 13"/>
          <p:cNvSpPr>
            <a:spLocks noGrp="1"/>
          </p:cNvSpPr>
          <p:nvPr>
            <p:ph type="ftr" sz="quarter" idx="11"/>
          </p:nvPr>
        </p:nvSpPr>
        <p:spPr/>
        <p:txBody>
          <a:bodyPr/>
          <a:lstStyle/>
          <a:p>
            <a:pPr>
              <a:defRPr/>
            </a:pPr>
            <a:r>
              <a:rPr lang="en-US"/>
              <a:t>Health IT Workforce Curriculum</a:t>
            </a:r>
          </a:p>
        </p:txBody>
      </p:sp>
    </p:spTree>
  </p:cSld>
  <p:clrMapOvr>
    <a:masterClrMapping/>
  </p:clrMapOvr>
  <p:transition advTm="363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Enhancing </a:t>
            </a:r>
            <a:r>
              <a:rPr lang="en-US" sz="4000" dirty="0" smtClean="0">
                <a:solidFill>
                  <a:schemeClr val="tx1">
                    <a:lumMod val="50000"/>
                    <a:lumOff val="50000"/>
                  </a:schemeClr>
                </a:solidFill>
                <a:latin typeface="Tahoma" pitchFamily="34" charset="0"/>
                <a:ea typeface="Tahoma" pitchFamily="34" charset="0"/>
                <a:cs typeface="Tahoma" pitchFamily="34" charset="0"/>
              </a:rPr>
              <a:t>Efficiency</a:t>
            </a:r>
            <a:r>
              <a:rPr lang="en-US" sz="4000" dirty="0" smtClean="0">
                <a:latin typeface="Tahoma" pitchFamily="34" charset="0"/>
                <a:ea typeface="Tahoma" pitchFamily="34" charset="0"/>
                <a:cs typeface="Tahoma" pitchFamily="34" charset="0"/>
              </a:rPr>
              <a:t> with HIT</a:t>
            </a:r>
          </a:p>
        </p:txBody>
      </p:sp>
      <p:sp>
        <p:nvSpPr>
          <p:cNvPr id="14339" name="Text Placeholder 3"/>
          <p:cNvSpPr>
            <a:spLocks noGrp="1"/>
          </p:cNvSpPr>
          <p:nvPr>
            <p:ph type="body" idx="1"/>
          </p:nvPr>
        </p:nvSpPr>
        <p:spPr>
          <a:xfrm>
            <a:off x="457200" y="1535113"/>
            <a:ext cx="4343400" cy="639762"/>
          </a:xfrm>
        </p:spPr>
        <p:txBody>
          <a:bodyPr/>
          <a:lstStyle/>
          <a:p>
            <a:r>
              <a:rPr lang="en-US" dirty="0" smtClean="0">
                <a:latin typeface="Arial" pitchFamily="34" charset="0"/>
                <a:cs typeface="Arial" pitchFamily="34" charset="0"/>
              </a:rPr>
              <a:t>Wireless mobile technology</a:t>
            </a:r>
          </a:p>
        </p:txBody>
      </p:sp>
      <p:sp>
        <p:nvSpPr>
          <p:cNvPr id="14340" name="Text Placeholder 4"/>
          <p:cNvSpPr>
            <a:spLocks noGrp="1"/>
          </p:cNvSpPr>
          <p:nvPr>
            <p:ph type="body" sz="half" idx="3"/>
          </p:nvPr>
        </p:nvSpPr>
        <p:spPr>
          <a:xfrm>
            <a:off x="4724400" y="1524000"/>
            <a:ext cx="4041775" cy="639762"/>
          </a:xfrm>
        </p:spPr>
        <p:txBody>
          <a:bodyPr/>
          <a:lstStyle/>
          <a:p>
            <a:r>
              <a:rPr lang="en-US" dirty="0" smtClean="0">
                <a:latin typeface="Arial" pitchFamily="34" charset="0"/>
                <a:cs typeface="Arial" pitchFamily="34" charset="0"/>
              </a:rPr>
              <a:t>Character expansion</a:t>
            </a:r>
          </a:p>
        </p:txBody>
      </p:sp>
      <p:sp>
        <p:nvSpPr>
          <p:cNvPr id="14341" name="Content Placeholder 2"/>
          <p:cNvSpPr>
            <a:spLocks noGrp="1"/>
          </p:cNvSpPr>
          <p:nvPr>
            <p:ph sz="half" idx="2"/>
          </p:nvPr>
        </p:nvSpPr>
        <p:spPr>
          <a:xfrm>
            <a:off x="914400" y="2209800"/>
            <a:ext cx="3733800" cy="1714500"/>
          </a:xfrm>
        </p:spPr>
        <p:txBody>
          <a:bodyPr/>
          <a:lstStyle/>
          <a:p>
            <a:r>
              <a:rPr lang="en-US" dirty="0" smtClean="0">
                <a:latin typeface="Arial" pitchFamily="34" charset="0"/>
                <a:cs typeface="Arial" pitchFamily="34" charset="0"/>
              </a:rPr>
              <a:t>Vital Sign Capture</a:t>
            </a:r>
          </a:p>
          <a:p>
            <a:r>
              <a:rPr lang="en-US" dirty="0" smtClean="0">
                <a:latin typeface="Arial" pitchFamily="34" charset="0"/>
                <a:cs typeface="Arial" pitchFamily="34" charset="0"/>
              </a:rPr>
              <a:t>Can eliminate need to write or type vital signs</a:t>
            </a:r>
          </a:p>
        </p:txBody>
      </p:sp>
      <p:sp>
        <p:nvSpPr>
          <p:cNvPr id="14342" name="Content Placeholder 5"/>
          <p:cNvSpPr>
            <a:spLocks noGrp="1"/>
          </p:cNvSpPr>
          <p:nvPr>
            <p:ph sz="half" idx="4"/>
          </p:nvPr>
        </p:nvSpPr>
        <p:spPr>
          <a:xfrm>
            <a:off x="5029200" y="2133600"/>
            <a:ext cx="3733800" cy="1638300"/>
          </a:xfrm>
        </p:spPr>
        <p:txBody>
          <a:bodyPr/>
          <a:lstStyle/>
          <a:p>
            <a:r>
              <a:rPr lang="en-US" sz="2200" dirty="0" smtClean="0">
                <a:latin typeface="Arial" pitchFamily="34" charset="0"/>
                <a:cs typeface="Arial" pitchFamily="34" charset="0"/>
              </a:rPr>
              <a:t>Ability to translate a few characters into phrases, sentences or paragraphs</a:t>
            </a:r>
          </a:p>
          <a:p>
            <a:r>
              <a:rPr lang="en-US" sz="2200" dirty="0" smtClean="0">
                <a:latin typeface="Arial" pitchFamily="34" charset="0"/>
                <a:cs typeface="Arial" pitchFamily="34" charset="0"/>
              </a:rPr>
              <a:t>Can decrease typing time</a:t>
            </a:r>
          </a:p>
        </p:txBody>
      </p:sp>
      <p:sp>
        <p:nvSpPr>
          <p:cNvPr id="7" name="Text Placeholder 3"/>
          <p:cNvSpPr txBox="1">
            <a:spLocks/>
          </p:cNvSpPr>
          <p:nvPr/>
        </p:nvSpPr>
        <p:spPr>
          <a:xfrm>
            <a:off x="9144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System integration</a:t>
            </a:r>
          </a:p>
        </p:txBody>
      </p:sp>
      <p:sp>
        <p:nvSpPr>
          <p:cNvPr id="8" name="Text Placeholder 4"/>
          <p:cNvSpPr txBox="1">
            <a:spLocks/>
          </p:cNvSpPr>
          <p:nvPr/>
        </p:nvSpPr>
        <p:spPr>
          <a:xfrm>
            <a:off x="4953000" y="3810000"/>
            <a:ext cx="40386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Clinical decision support</a:t>
            </a:r>
          </a:p>
        </p:txBody>
      </p:sp>
      <p:sp>
        <p:nvSpPr>
          <p:cNvPr id="9" name="Content Placeholder 2"/>
          <p:cNvSpPr txBox="1">
            <a:spLocks/>
          </p:cNvSpPr>
          <p:nvPr/>
        </p:nvSpPr>
        <p:spPr>
          <a:xfrm>
            <a:off x="914400" y="4610100"/>
            <a:ext cx="3733800" cy="1714500"/>
          </a:xfrm>
          <a:prstGeom prst="rect">
            <a:avLst/>
          </a:prstGeom>
        </p:spPr>
        <p:txBody>
          <a:bodyPr>
            <a:normAutofit/>
          </a:bodyPr>
          <a:lstStyle/>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Pull forward historical information</a:t>
            </a:r>
          </a:p>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Can reduce data collection time</a:t>
            </a:r>
          </a:p>
        </p:txBody>
      </p:sp>
      <p:sp>
        <p:nvSpPr>
          <p:cNvPr id="10" name="Content Placeholder 5"/>
          <p:cNvSpPr txBox="1">
            <a:spLocks/>
          </p:cNvSpPr>
          <p:nvPr/>
        </p:nvSpPr>
        <p:spPr>
          <a:xfrm>
            <a:off x="4953000" y="4610100"/>
            <a:ext cx="3733800" cy="1638300"/>
          </a:xfrm>
          <a:prstGeom prst="rect">
            <a:avLst/>
          </a:prstGeom>
        </p:spPr>
        <p:txBody>
          <a:bodyPr>
            <a:normAutofit/>
          </a:bodyPr>
          <a:lstStyle/>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Prompt for duplicate labs</a:t>
            </a:r>
          </a:p>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Can reduce redundant laboratory testing</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3" name="Slide Number Placeholder 12"/>
          <p:cNvSpPr>
            <a:spLocks noGrp="1"/>
          </p:cNvSpPr>
          <p:nvPr>
            <p:ph type="sldNum" sz="quarter" idx="12"/>
          </p:nvPr>
        </p:nvSpPr>
        <p:spPr/>
        <p:txBody>
          <a:bodyPr/>
          <a:lstStyle/>
          <a:p>
            <a:pPr>
              <a:defRPr/>
            </a:pPr>
            <a:fld id="{6797FF65-6659-4FD4-A915-52FC6E5F3B19}" type="slidenum">
              <a:rPr lang="en-US"/>
              <a:pPr>
                <a:defRPr/>
              </a:pPr>
              <a:t>12</a:t>
            </a:fld>
            <a:endParaRPr lang="en-US"/>
          </a:p>
        </p:txBody>
      </p:sp>
      <p:sp>
        <p:nvSpPr>
          <p:cNvPr id="14" name="Footer Placeholder 13"/>
          <p:cNvSpPr>
            <a:spLocks noGrp="1"/>
          </p:cNvSpPr>
          <p:nvPr>
            <p:ph type="ftr" sz="quarter" idx="11"/>
          </p:nvPr>
        </p:nvSpPr>
        <p:spPr/>
        <p:txBody>
          <a:bodyPr/>
          <a:lstStyle/>
          <a:p>
            <a:pPr>
              <a:defRPr/>
            </a:pPr>
            <a:r>
              <a:rPr lang="en-US"/>
              <a:t>Health IT Workforce Curriculum</a:t>
            </a:r>
          </a:p>
        </p:txBody>
      </p:sp>
    </p:spTree>
  </p:cSld>
  <p:clrMapOvr>
    <a:masterClrMapping/>
  </p:clrMapOvr>
  <p:transition advTm="6656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Enhancing </a:t>
            </a:r>
            <a:r>
              <a:rPr lang="en-US" sz="4000" dirty="0" smtClean="0">
                <a:solidFill>
                  <a:schemeClr val="tx1">
                    <a:lumMod val="50000"/>
                    <a:lumOff val="50000"/>
                  </a:schemeClr>
                </a:solidFill>
                <a:latin typeface="Tahoma" pitchFamily="34" charset="0"/>
                <a:ea typeface="Tahoma" pitchFamily="34" charset="0"/>
                <a:cs typeface="Tahoma" pitchFamily="34" charset="0"/>
              </a:rPr>
              <a:t>Equity</a:t>
            </a:r>
            <a:r>
              <a:rPr lang="en-US" sz="4000" dirty="0" smtClean="0">
                <a:latin typeface="Tahoma" pitchFamily="34" charset="0"/>
                <a:ea typeface="Tahoma" pitchFamily="34" charset="0"/>
                <a:cs typeface="Tahoma" pitchFamily="34" charset="0"/>
              </a:rPr>
              <a:t> with HIT</a:t>
            </a:r>
          </a:p>
        </p:txBody>
      </p:sp>
      <p:sp>
        <p:nvSpPr>
          <p:cNvPr id="15363" name="Text Placeholder 3"/>
          <p:cNvSpPr>
            <a:spLocks noGrp="1"/>
          </p:cNvSpPr>
          <p:nvPr>
            <p:ph type="body" idx="1"/>
          </p:nvPr>
        </p:nvSpPr>
        <p:spPr/>
        <p:txBody>
          <a:bodyPr/>
          <a:lstStyle/>
          <a:p>
            <a:r>
              <a:rPr lang="en-US" dirty="0" smtClean="0">
                <a:latin typeface="Arial" pitchFamily="34" charset="0"/>
                <a:cs typeface="Arial" pitchFamily="34" charset="0"/>
              </a:rPr>
              <a:t>Data capture</a:t>
            </a:r>
          </a:p>
        </p:txBody>
      </p:sp>
      <p:sp>
        <p:nvSpPr>
          <p:cNvPr id="15364" name="Text Placeholder 4"/>
          <p:cNvSpPr>
            <a:spLocks noGrp="1"/>
          </p:cNvSpPr>
          <p:nvPr>
            <p:ph type="body" sz="half" idx="3"/>
          </p:nvPr>
        </p:nvSpPr>
        <p:spPr/>
        <p:txBody>
          <a:bodyPr/>
          <a:lstStyle/>
          <a:p>
            <a:r>
              <a:rPr lang="en-US" smtClean="0">
                <a:latin typeface="Arial" pitchFamily="34" charset="0"/>
                <a:cs typeface="Arial" pitchFamily="34" charset="0"/>
              </a:rPr>
              <a:t>Multi-Modal functionality</a:t>
            </a:r>
          </a:p>
        </p:txBody>
      </p:sp>
      <p:sp>
        <p:nvSpPr>
          <p:cNvPr id="15365" name="Content Placeholder 2"/>
          <p:cNvSpPr>
            <a:spLocks noGrp="1"/>
          </p:cNvSpPr>
          <p:nvPr>
            <p:ph sz="half" idx="2"/>
          </p:nvPr>
        </p:nvSpPr>
        <p:spPr>
          <a:xfrm>
            <a:off x="914400" y="2247900"/>
            <a:ext cx="3733800" cy="1714500"/>
          </a:xfrm>
        </p:spPr>
        <p:txBody>
          <a:bodyPr/>
          <a:lstStyle/>
          <a:p>
            <a:r>
              <a:rPr lang="en-US" dirty="0" smtClean="0">
                <a:latin typeface="Arial" pitchFamily="34" charset="0"/>
                <a:cs typeface="Arial" pitchFamily="34" charset="0"/>
              </a:rPr>
              <a:t>Monitoring by population characteristics</a:t>
            </a:r>
          </a:p>
          <a:p>
            <a:r>
              <a:rPr lang="en-US" dirty="0" smtClean="0">
                <a:latin typeface="Arial" pitchFamily="34" charset="0"/>
                <a:cs typeface="Arial" pitchFamily="34" charset="0"/>
              </a:rPr>
              <a:t>Can uncover health care disparities</a:t>
            </a:r>
          </a:p>
        </p:txBody>
      </p:sp>
      <p:sp>
        <p:nvSpPr>
          <p:cNvPr id="15366" name="Content Placeholder 5"/>
          <p:cNvSpPr>
            <a:spLocks noGrp="1"/>
          </p:cNvSpPr>
          <p:nvPr>
            <p:ph sz="half" idx="4"/>
          </p:nvPr>
        </p:nvSpPr>
        <p:spPr>
          <a:xfrm>
            <a:off x="4953000" y="2247900"/>
            <a:ext cx="3733800" cy="1638300"/>
          </a:xfrm>
        </p:spPr>
        <p:txBody>
          <a:bodyPr/>
          <a:lstStyle/>
          <a:p>
            <a:r>
              <a:rPr lang="en-US" sz="2200" dirty="0" smtClean="0">
                <a:latin typeface="Arial" pitchFamily="34" charset="0"/>
                <a:cs typeface="Arial" pitchFamily="34" charset="0"/>
              </a:rPr>
              <a:t>Various ways for patients to get health information</a:t>
            </a:r>
          </a:p>
          <a:p>
            <a:r>
              <a:rPr lang="en-US" sz="2200" dirty="0" smtClean="0">
                <a:latin typeface="Arial" pitchFamily="34" charset="0"/>
                <a:cs typeface="Arial" pitchFamily="34" charset="0"/>
              </a:rPr>
              <a:t>Can decrease health care disparity</a:t>
            </a:r>
          </a:p>
        </p:txBody>
      </p:sp>
      <p:sp>
        <p:nvSpPr>
          <p:cNvPr id="7" name="Text Placeholder 3"/>
          <p:cNvSpPr txBox="1">
            <a:spLocks/>
          </p:cNvSpPr>
          <p:nvPr/>
        </p:nvSpPr>
        <p:spPr>
          <a:xfrm>
            <a:off x="914400" y="4191000"/>
            <a:ext cx="3733800" cy="4572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Tailor to Patient Needs</a:t>
            </a:r>
          </a:p>
        </p:txBody>
      </p:sp>
      <p:sp>
        <p:nvSpPr>
          <p:cNvPr id="8" name="Text Placeholder 4"/>
          <p:cNvSpPr txBox="1">
            <a:spLocks/>
          </p:cNvSpPr>
          <p:nvPr/>
        </p:nvSpPr>
        <p:spPr>
          <a:xfrm>
            <a:off x="4953000" y="4267200"/>
            <a:ext cx="3733800" cy="381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Decision support</a:t>
            </a:r>
          </a:p>
        </p:txBody>
      </p:sp>
      <p:sp>
        <p:nvSpPr>
          <p:cNvPr id="9" name="Content Placeholder 2"/>
          <p:cNvSpPr txBox="1">
            <a:spLocks/>
          </p:cNvSpPr>
          <p:nvPr/>
        </p:nvSpPr>
        <p:spPr>
          <a:xfrm>
            <a:off x="914400" y="4610100"/>
            <a:ext cx="3733800" cy="1714500"/>
          </a:xfrm>
          <a:prstGeom prst="rect">
            <a:avLst/>
          </a:prstGeom>
        </p:spPr>
        <p:txBody>
          <a:bodyPr>
            <a:noAutofit/>
          </a:bodyPr>
          <a:lstStyle/>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Competency-based patient education</a:t>
            </a:r>
          </a:p>
          <a:p>
            <a:pPr marL="274320" indent="-274320" fontAlgn="auto">
              <a:spcBef>
                <a:spcPts val="580"/>
              </a:spcBef>
              <a:spcAft>
                <a:spcPts val="0"/>
              </a:spcAft>
              <a:buSzPct val="85000"/>
              <a:buFont typeface="Arial" pitchFamily="34" charset="0"/>
              <a:buChar char="•"/>
              <a:defRPr/>
            </a:pPr>
            <a:r>
              <a:rPr lang="en-US" sz="2200" dirty="0">
                <a:latin typeface="Arial" pitchFamily="34" charset="0"/>
                <a:cs typeface="Arial" pitchFamily="34" charset="0"/>
              </a:rPr>
              <a:t>Can tailor information to educational background and development status</a:t>
            </a:r>
          </a:p>
        </p:txBody>
      </p:sp>
      <p:sp>
        <p:nvSpPr>
          <p:cNvPr id="10" name="Content Placeholder 5"/>
          <p:cNvSpPr txBox="1">
            <a:spLocks/>
          </p:cNvSpPr>
          <p:nvPr/>
        </p:nvSpPr>
        <p:spPr>
          <a:xfrm>
            <a:off x="4953000" y="4610100"/>
            <a:ext cx="3733800" cy="1638300"/>
          </a:xfrm>
          <a:prstGeom prst="rect">
            <a:avLst/>
          </a:prstGeom>
        </p:spPr>
        <p:txBody>
          <a:bodyPr>
            <a:normAutofit fontScale="925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Drug cost information</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assist providers in selecting alternatives for low income patients</a:t>
            </a:r>
          </a:p>
        </p:txBody>
      </p:sp>
      <p:sp>
        <p:nvSpPr>
          <p:cNvPr id="13" name="Date Placeholder 12"/>
          <p:cNvSpPr>
            <a:spLocks noGrp="1"/>
          </p:cNvSpPr>
          <p:nvPr>
            <p:ph type="dt" sz="quarter" idx="10"/>
          </p:nvPr>
        </p:nvSpPr>
        <p:spPr/>
        <p:txBody>
          <a:bodyPr/>
          <a:lstStyle/>
          <a:p>
            <a:pPr>
              <a:defRPr/>
            </a:pPr>
            <a:r>
              <a:rPr lang="en-US"/>
              <a:t>Component 12 Unit1.2</a:t>
            </a:r>
          </a:p>
        </p:txBody>
      </p:sp>
      <p:sp>
        <p:nvSpPr>
          <p:cNvPr id="14" name="Slide Number Placeholder 13"/>
          <p:cNvSpPr>
            <a:spLocks noGrp="1"/>
          </p:cNvSpPr>
          <p:nvPr>
            <p:ph type="sldNum" sz="quarter" idx="12"/>
          </p:nvPr>
        </p:nvSpPr>
        <p:spPr/>
        <p:txBody>
          <a:bodyPr/>
          <a:lstStyle/>
          <a:p>
            <a:pPr>
              <a:defRPr/>
            </a:pPr>
            <a:fld id="{9C938079-2236-475D-B2AE-3D0F504CFCF8}" type="slidenum">
              <a:rPr lang="en-US"/>
              <a:pPr>
                <a:defRPr/>
              </a:pPr>
              <a:t>13</a:t>
            </a:fld>
            <a:endParaRPr lang="en-US"/>
          </a:p>
        </p:txBody>
      </p:sp>
      <p:sp>
        <p:nvSpPr>
          <p:cNvPr id="15" name="Footer Placeholder 14"/>
          <p:cNvSpPr>
            <a:spLocks noGrp="1"/>
          </p:cNvSpPr>
          <p:nvPr>
            <p:ph type="ftr" sz="quarter" idx="11"/>
          </p:nvPr>
        </p:nvSpPr>
        <p:spPr/>
        <p:txBody>
          <a:bodyPr/>
          <a:lstStyle/>
          <a:p>
            <a:pPr>
              <a:defRPr/>
            </a:pPr>
            <a:r>
              <a:rPr lang="en-US"/>
              <a:t>Health IT Workforce Curriculum</a:t>
            </a:r>
          </a:p>
        </p:txBody>
      </p:sp>
    </p:spTree>
  </p:cSld>
  <p:clrMapOvr>
    <a:masterClrMapping/>
  </p:clrMapOvr>
  <p:transition advTm="5129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1"/>
            <a:ext cx="7772400" cy="838200"/>
          </a:xfrm>
        </p:spPr>
        <p:txBody>
          <a:bodyPr rtlCol="0">
            <a:normAutofit/>
          </a:bodyPr>
          <a:lstStyle/>
          <a:p>
            <a:pPr algn="ctr" fontAlgn="auto">
              <a:spcAft>
                <a:spcPts val="0"/>
              </a:spcAft>
              <a:defRPr/>
            </a:pPr>
            <a:r>
              <a:rPr lang="en-US" b="0" cap="none" dirty="0" smtClean="0">
                <a:latin typeface="Tahoma" pitchFamily="34" charset="0"/>
                <a:ea typeface="Tahoma" pitchFamily="34" charset="0"/>
                <a:cs typeface="Tahoma" pitchFamily="34" charset="0"/>
              </a:rPr>
              <a:t>Unintended Consequences of HIT</a:t>
            </a:r>
            <a:endParaRPr lang="en-US" b="0" cap="none" dirty="0">
              <a:latin typeface="Tahoma" pitchFamily="34" charset="0"/>
              <a:ea typeface="Tahoma" pitchFamily="34" charset="0"/>
              <a:cs typeface="Tahoma" pitchFamily="34" charset="0"/>
            </a:endParaRPr>
          </a:p>
        </p:txBody>
      </p:sp>
      <p:sp>
        <p:nvSpPr>
          <p:cNvPr id="5" name="Text Placeholder 4"/>
          <p:cNvSpPr>
            <a:spLocks noGrp="1"/>
          </p:cNvSpPr>
          <p:nvPr>
            <p:ph type="body" idx="1"/>
          </p:nvPr>
        </p:nvSpPr>
        <p:spPr>
          <a:xfrm>
            <a:off x="914400" y="1676400"/>
            <a:ext cx="7772400" cy="457200"/>
          </a:xfrm>
        </p:spPr>
        <p:txBody>
          <a:bodyPr rtlCol="0">
            <a:normAutofit/>
          </a:bodyPr>
          <a:lstStyle/>
          <a:p>
            <a:pPr fontAlgn="auto">
              <a:spcAft>
                <a:spcPts val="0"/>
              </a:spcAft>
              <a:buFont typeface="Arial" pitchFamily="34" charset="0"/>
              <a:buNone/>
              <a:defRPr/>
            </a:pPr>
            <a:r>
              <a:rPr lang="en-US" dirty="0" smtClean="0">
                <a:solidFill>
                  <a:schemeClr val="tx1"/>
                </a:solidFill>
                <a:latin typeface="Arial" pitchFamily="34" charset="0"/>
                <a:cs typeface="Arial" pitchFamily="34" charset="0"/>
              </a:rPr>
              <a:t>Work-</a:t>
            </a:r>
            <a:r>
              <a:rPr lang="en-US" dirty="0" err="1" smtClean="0">
                <a:solidFill>
                  <a:schemeClr val="tx1"/>
                </a:solidFill>
                <a:latin typeface="Arial" pitchFamily="34" charset="0"/>
                <a:cs typeface="Arial" pitchFamily="34" charset="0"/>
              </a:rPr>
              <a:t>arounds</a:t>
            </a:r>
            <a:r>
              <a:rPr lang="en-US" dirty="0" smtClean="0">
                <a:solidFill>
                  <a:schemeClr val="tx1"/>
                </a:solidFill>
                <a:latin typeface="Arial" pitchFamily="34" charset="0"/>
                <a:cs typeface="Arial" pitchFamily="34" charset="0"/>
              </a:rPr>
              <a:t> and artifacts can lead to unintended consequences</a:t>
            </a:r>
            <a:endParaRPr lang="en-US" dirty="0">
              <a:solidFill>
                <a:schemeClr val="tx1"/>
              </a:solidFill>
              <a:latin typeface="Arial" pitchFamily="34" charset="0"/>
              <a:cs typeface="Arial" pitchFamily="34" charset="0"/>
            </a:endParaRPr>
          </a:p>
        </p:txBody>
      </p:sp>
      <p:sp>
        <p:nvSpPr>
          <p:cNvPr id="7" name="Date Placeholder 6"/>
          <p:cNvSpPr>
            <a:spLocks noGrp="1"/>
          </p:cNvSpPr>
          <p:nvPr>
            <p:ph type="dt" sz="quarter" idx="10"/>
          </p:nvPr>
        </p:nvSpPr>
        <p:spPr/>
        <p:txBody>
          <a:bodyPr/>
          <a:lstStyle/>
          <a:p>
            <a:pPr>
              <a:defRPr/>
            </a:pPr>
            <a:r>
              <a:rPr lang="en-US"/>
              <a:t>Component 12 Unit1.2</a:t>
            </a:r>
          </a:p>
        </p:txBody>
      </p:sp>
      <p:sp>
        <p:nvSpPr>
          <p:cNvPr id="8" name="Slide Number Placeholder 7"/>
          <p:cNvSpPr>
            <a:spLocks noGrp="1"/>
          </p:cNvSpPr>
          <p:nvPr>
            <p:ph type="sldNum" sz="quarter" idx="12"/>
          </p:nvPr>
        </p:nvSpPr>
        <p:spPr/>
        <p:txBody>
          <a:bodyPr/>
          <a:lstStyle/>
          <a:p>
            <a:pPr>
              <a:defRPr/>
            </a:pPr>
            <a:fld id="{6490B0A8-BA14-432E-A446-3F0F52719D9A}" type="slidenum">
              <a:rPr lang="en-US"/>
              <a:pPr>
                <a:defRPr/>
              </a:pPr>
              <a:t>14</a:t>
            </a:fld>
            <a:endParaRPr lang="en-US"/>
          </a:p>
        </p:txBody>
      </p:sp>
      <p:sp>
        <p:nvSpPr>
          <p:cNvPr id="9" name="Footer Placeholder 8"/>
          <p:cNvSpPr>
            <a:spLocks noGrp="1"/>
          </p:cNvSpPr>
          <p:nvPr>
            <p:ph type="ftr" sz="quarter" idx="11"/>
          </p:nvPr>
        </p:nvSpPr>
        <p:spPr/>
        <p:txBody>
          <a:bodyPr/>
          <a:lstStyle/>
          <a:p>
            <a:pPr>
              <a:defRPr/>
            </a:pPr>
            <a:r>
              <a:rPr lang="en-US"/>
              <a:t>Health IT Workforce Curriculum</a:t>
            </a:r>
          </a:p>
        </p:txBody>
      </p:sp>
      <p:pic>
        <p:nvPicPr>
          <p:cNvPr id="16392" name="Picture 9" descr="hi_CIT63084321.jpg"/>
          <p:cNvPicPr>
            <a:picLocks noChangeAspect="1"/>
          </p:cNvPicPr>
          <p:nvPr/>
        </p:nvPicPr>
        <p:blipFill>
          <a:blip r:embed="rId3" cstate="print"/>
          <a:srcRect/>
          <a:stretch>
            <a:fillRect/>
          </a:stretch>
        </p:blipFill>
        <p:spPr bwMode="auto">
          <a:xfrm>
            <a:off x="2590800" y="2286000"/>
            <a:ext cx="3973513" cy="3713163"/>
          </a:xfrm>
          <a:prstGeom prst="rect">
            <a:avLst/>
          </a:prstGeom>
          <a:noFill/>
          <a:ln w="9525">
            <a:noFill/>
            <a:miter lim="800000"/>
            <a:headEnd/>
            <a:tailEnd/>
          </a:ln>
        </p:spPr>
      </p:pic>
    </p:spTree>
  </p:cSld>
  <p:clrMapOvr>
    <a:masterClrMapping/>
  </p:clrMapOvr>
  <p:transition advTm="210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Work-</a:t>
            </a:r>
            <a:r>
              <a:rPr lang="en-US" dirty="0" err="1" smtClean="0">
                <a:latin typeface="Tahoma" pitchFamily="34" charset="0"/>
                <a:ea typeface="Tahoma" pitchFamily="34" charset="0"/>
                <a:cs typeface="Tahoma" pitchFamily="34" charset="0"/>
              </a:rPr>
              <a:t>arounds</a:t>
            </a:r>
            <a:endParaRPr lang="en-US" dirty="0" smtClean="0">
              <a:latin typeface="Tahoma" pitchFamily="34" charset="0"/>
              <a:ea typeface="Tahoma" pitchFamily="34" charset="0"/>
              <a:cs typeface="Tahoma" pitchFamily="34" charset="0"/>
            </a:endParaRPr>
          </a:p>
        </p:txBody>
      </p:sp>
      <p:sp>
        <p:nvSpPr>
          <p:cNvPr id="17411" name="Text Placeholder 4"/>
          <p:cNvSpPr>
            <a:spLocks noGrp="1"/>
          </p:cNvSpPr>
          <p:nvPr>
            <p:ph type="body" idx="1"/>
          </p:nvPr>
        </p:nvSpPr>
        <p:spPr/>
        <p:txBody>
          <a:bodyPr/>
          <a:lstStyle/>
          <a:p>
            <a:r>
              <a:rPr lang="en-US" dirty="0" smtClean="0">
                <a:latin typeface="Arial" pitchFamily="34" charset="0"/>
                <a:cs typeface="Arial" pitchFamily="34" charset="0"/>
              </a:rPr>
              <a:t>Defined</a:t>
            </a:r>
            <a:endParaRPr lang="en-US" sz="1800" dirty="0" smtClean="0">
              <a:latin typeface="Arial" pitchFamily="34" charset="0"/>
              <a:cs typeface="Arial" pitchFamily="34" charset="0"/>
            </a:endParaRPr>
          </a:p>
        </p:txBody>
      </p:sp>
      <p:sp>
        <p:nvSpPr>
          <p:cNvPr id="17412" name="Text Placeholder 5"/>
          <p:cNvSpPr>
            <a:spLocks noGrp="1"/>
          </p:cNvSpPr>
          <p:nvPr>
            <p:ph type="body" sz="half" idx="3"/>
          </p:nvPr>
        </p:nvSpPr>
        <p:spPr/>
        <p:txBody>
          <a:bodyPr/>
          <a:lstStyle/>
          <a:p>
            <a:r>
              <a:rPr lang="en-US" smtClean="0">
                <a:latin typeface="Arial" pitchFamily="34" charset="0"/>
                <a:cs typeface="Arial" pitchFamily="34" charset="0"/>
              </a:rPr>
              <a:t>Examples</a:t>
            </a:r>
          </a:p>
        </p:txBody>
      </p:sp>
      <p:sp>
        <p:nvSpPr>
          <p:cNvPr id="17413" name="Content Placeholder 2"/>
          <p:cNvSpPr>
            <a:spLocks noGrp="1"/>
          </p:cNvSpPr>
          <p:nvPr>
            <p:ph sz="half" idx="2"/>
          </p:nvPr>
        </p:nvSpPr>
        <p:spPr/>
        <p:txBody>
          <a:bodyPr/>
          <a:lstStyle/>
          <a:p>
            <a:r>
              <a:rPr lang="en-US" smtClean="0">
                <a:latin typeface="Arial" pitchFamily="34" charset="0"/>
                <a:cs typeface="Arial" pitchFamily="34" charset="0"/>
              </a:rPr>
              <a:t>Alternative processes that help workers avoid demands placed on them that they perceive to be unrealistic or harmful</a:t>
            </a:r>
          </a:p>
          <a:p>
            <a:r>
              <a:rPr lang="en-US" smtClean="0">
                <a:latin typeface="Arial" pitchFamily="34" charset="0"/>
                <a:cs typeface="Arial" pitchFamily="34" charset="0"/>
              </a:rPr>
              <a:t>Unanticipated behaviors directly or indirectly caused by the EHR when the system impedes one’s work</a:t>
            </a:r>
          </a:p>
        </p:txBody>
      </p:sp>
      <p:sp>
        <p:nvSpPr>
          <p:cNvPr id="17414" name="Content Placeholder 6"/>
          <p:cNvSpPr>
            <a:spLocks noGrp="1"/>
          </p:cNvSpPr>
          <p:nvPr>
            <p:ph sz="half" idx="4"/>
          </p:nvPr>
        </p:nvSpPr>
        <p:spPr/>
        <p:txBody>
          <a:bodyPr/>
          <a:lstStyle/>
          <a:p>
            <a:r>
              <a:rPr lang="en-US" smtClean="0">
                <a:latin typeface="Arial" pitchFamily="34" charset="0"/>
                <a:cs typeface="Arial" pitchFamily="34" charset="0"/>
              </a:rPr>
              <a:t>Nurses taking verbal orders rather than prescribers entering the order into POE due to workflow timing of event</a:t>
            </a:r>
          </a:p>
          <a:p>
            <a:r>
              <a:rPr lang="en-US" smtClean="0">
                <a:latin typeface="Arial" pitchFamily="34" charset="0"/>
                <a:cs typeface="Arial" pitchFamily="34" charset="0"/>
              </a:rPr>
              <a:t>Significant events located in multiple locations in the EHR due to lack of standardization of data entry screens</a:t>
            </a:r>
          </a:p>
        </p:txBody>
      </p:sp>
      <p:sp>
        <p:nvSpPr>
          <p:cNvPr id="10" name="Date Placeholder 9"/>
          <p:cNvSpPr>
            <a:spLocks noGrp="1"/>
          </p:cNvSpPr>
          <p:nvPr>
            <p:ph type="dt" sz="quarter" idx="10"/>
          </p:nvPr>
        </p:nvSpPr>
        <p:spPr/>
        <p:txBody>
          <a:bodyPr/>
          <a:lstStyle/>
          <a:p>
            <a:pPr>
              <a:defRPr/>
            </a:pPr>
            <a:r>
              <a:rPr lang="en-US"/>
              <a:t>Component 12 Unit1.2</a:t>
            </a:r>
          </a:p>
        </p:txBody>
      </p:sp>
      <p:sp>
        <p:nvSpPr>
          <p:cNvPr id="11" name="Slide Number Placeholder 10"/>
          <p:cNvSpPr>
            <a:spLocks noGrp="1"/>
          </p:cNvSpPr>
          <p:nvPr>
            <p:ph type="sldNum" sz="quarter" idx="12"/>
          </p:nvPr>
        </p:nvSpPr>
        <p:spPr/>
        <p:txBody>
          <a:bodyPr/>
          <a:lstStyle/>
          <a:p>
            <a:pPr>
              <a:defRPr/>
            </a:pPr>
            <a:fld id="{50BC1EB0-1789-4815-BBEB-4456046C3D56}" type="slidenum">
              <a:rPr lang="en-US"/>
              <a:pPr>
                <a:defRPr/>
              </a:pPr>
              <a:t>15</a:t>
            </a:fld>
            <a:endParaRPr lang="en-US"/>
          </a:p>
        </p:txBody>
      </p:sp>
      <p:sp>
        <p:nvSpPr>
          <p:cNvPr id="12" name="Footer Placeholder 11"/>
          <p:cNvSpPr>
            <a:spLocks noGrp="1"/>
          </p:cNvSpPr>
          <p:nvPr>
            <p:ph type="ftr" sz="quarter" idx="11"/>
          </p:nvPr>
        </p:nvSpPr>
        <p:spPr/>
        <p:txBody>
          <a:bodyPr/>
          <a:lstStyle/>
          <a:p>
            <a:pPr>
              <a:defRPr/>
            </a:pPr>
            <a:r>
              <a:rPr lang="en-US"/>
              <a:t>Health IT Workforce Curriculum</a:t>
            </a:r>
          </a:p>
        </p:txBody>
      </p:sp>
    </p:spTree>
  </p:cSld>
  <p:clrMapOvr>
    <a:masterClrMapping/>
  </p:clrMapOvr>
  <p:transition advTm="593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Artifacts</a:t>
            </a:r>
          </a:p>
        </p:txBody>
      </p:sp>
      <p:sp>
        <p:nvSpPr>
          <p:cNvPr id="18435" name="Text Placeholder 4"/>
          <p:cNvSpPr>
            <a:spLocks noGrp="1"/>
          </p:cNvSpPr>
          <p:nvPr>
            <p:ph type="body" idx="1"/>
          </p:nvPr>
        </p:nvSpPr>
        <p:spPr/>
        <p:txBody>
          <a:bodyPr/>
          <a:lstStyle/>
          <a:p>
            <a:r>
              <a:rPr lang="en-US" dirty="0" smtClean="0">
                <a:latin typeface="Arial" pitchFamily="34" charset="0"/>
                <a:cs typeface="Arial" pitchFamily="34" charset="0"/>
              </a:rPr>
              <a:t>Defined </a:t>
            </a:r>
            <a:endParaRPr lang="en-US" sz="1800" dirty="0" smtClean="0">
              <a:latin typeface="Arial" pitchFamily="34" charset="0"/>
              <a:cs typeface="Arial" pitchFamily="34" charset="0"/>
            </a:endParaRPr>
          </a:p>
        </p:txBody>
      </p:sp>
      <p:sp>
        <p:nvSpPr>
          <p:cNvPr id="18436" name="Text Placeholder 5"/>
          <p:cNvSpPr>
            <a:spLocks noGrp="1"/>
          </p:cNvSpPr>
          <p:nvPr>
            <p:ph type="body" sz="half" idx="3"/>
          </p:nvPr>
        </p:nvSpPr>
        <p:spPr/>
        <p:txBody>
          <a:bodyPr/>
          <a:lstStyle/>
          <a:p>
            <a:r>
              <a:rPr lang="en-US" smtClean="0">
                <a:latin typeface="Arial" pitchFamily="34" charset="0"/>
                <a:cs typeface="Arial" pitchFamily="34" charset="0"/>
              </a:rPr>
              <a:t>Examples</a:t>
            </a:r>
          </a:p>
        </p:txBody>
      </p:sp>
      <p:sp>
        <p:nvSpPr>
          <p:cNvPr id="18437" name="Content Placeholder 2"/>
          <p:cNvSpPr>
            <a:spLocks noGrp="1"/>
          </p:cNvSpPr>
          <p:nvPr>
            <p:ph sz="half" idx="2"/>
          </p:nvPr>
        </p:nvSpPr>
        <p:spPr/>
        <p:txBody>
          <a:bodyPr/>
          <a:lstStyle/>
          <a:p>
            <a:r>
              <a:rPr lang="en-US" smtClean="0">
                <a:latin typeface="Arial" pitchFamily="34" charset="0"/>
                <a:cs typeface="Arial" pitchFamily="34" charset="0"/>
              </a:rPr>
              <a:t>Man-made tools that aid or enhance the worker’s thinking abilities</a:t>
            </a:r>
          </a:p>
          <a:p>
            <a:r>
              <a:rPr lang="en-US" smtClean="0">
                <a:latin typeface="Arial" pitchFamily="34" charset="0"/>
                <a:cs typeface="Arial" pitchFamily="34" charset="0"/>
              </a:rPr>
              <a:t>Developed to meet the demands of an activity</a:t>
            </a:r>
          </a:p>
        </p:txBody>
      </p:sp>
      <p:sp>
        <p:nvSpPr>
          <p:cNvPr id="18438" name="Content Placeholder 6"/>
          <p:cNvSpPr>
            <a:spLocks noGrp="1"/>
          </p:cNvSpPr>
          <p:nvPr>
            <p:ph sz="half" idx="4"/>
          </p:nvPr>
        </p:nvSpPr>
        <p:spPr/>
        <p:txBody>
          <a:bodyPr/>
          <a:lstStyle/>
          <a:p>
            <a:r>
              <a:rPr lang="en-US" smtClean="0">
                <a:latin typeface="Arial" pitchFamily="34" charset="0"/>
                <a:cs typeface="Arial" pitchFamily="34" charset="0"/>
              </a:rPr>
              <a:t>Bedside references</a:t>
            </a:r>
          </a:p>
          <a:p>
            <a:r>
              <a:rPr lang="en-US" smtClean="0">
                <a:latin typeface="Arial" pitchFamily="34" charset="0"/>
                <a:cs typeface="Arial" pitchFamily="34" charset="0"/>
              </a:rPr>
              <a:t>Patient locator boards</a:t>
            </a:r>
          </a:p>
          <a:p>
            <a:r>
              <a:rPr lang="en-US" smtClean="0">
                <a:latin typeface="Arial" pitchFamily="34" charset="0"/>
                <a:cs typeface="Arial" pitchFamily="34" charset="0"/>
              </a:rPr>
              <a:t>Report sheets</a:t>
            </a:r>
          </a:p>
          <a:p>
            <a:r>
              <a:rPr lang="en-US" smtClean="0">
                <a:latin typeface="Arial" pitchFamily="34" charset="0"/>
                <a:cs typeface="Arial" pitchFamily="34" charset="0"/>
              </a:rPr>
              <a:t>Documenting on paper then transcribing into electronic record</a:t>
            </a:r>
          </a:p>
        </p:txBody>
      </p:sp>
      <p:sp>
        <p:nvSpPr>
          <p:cNvPr id="10" name="Date Placeholder 9"/>
          <p:cNvSpPr>
            <a:spLocks noGrp="1"/>
          </p:cNvSpPr>
          <p:nvPr>
            <p:ph type="dt" sz="quarter" idx="10"/>
          </p:nvPr>
        </p:nvSpPr>
        <p:spPr/>
        <p:txBody>
          <a:bodyPr/>
          <a:lstStyle/>
          <a:p>
            <a:pPr>
              <a:defRPr/>
            </a:pPr>
            <a:r>
              <a:rPr lang="en-US" dirty="0"/>
              <a:t>Component 12 Unit1.2</a:t>
            </a:r>
          </a:p>
        </p:txBody>
      </p:sp>
      <p:sp>
        <p:nvSpPr>
          <p:cNvPr id="11" name="Slide Number Placeholder 10"/>
          <p:cNvSpPr>
            <a:spLocks noGrp="1"/>
          </p:cNvSpPr>
          <p:nvPr>
            <p:ph type="sldNum" sz="quarter" idx="12"/>
          </p:nvPr>
        </p:nvSpPr>
        <p:spPr/>
        <p:txBody>
          <a:bodyPr/>
          <a:lstStyle/>
          <a:p>
            <a:pPr>
              <a:defRPr/>
            </a:pPr>
            <a:fld id="{4272E54E-0BC2-49B2-92CB-57E8D2160C1B}" type="slidenum">
              <a:rPr lang="en-US"/>
              <a:pPr>
                <a:defRPr/>
              </a:pPr>
              <a:t>16</a:t>
            </a:fld>
            <a:endParaRPr lang="en-US"/>
          </a:p>
        </p:txBody>
      </p:sp>
      <p:sp>
        <p:nvSpPr>
          <p:cNvPr id="12" name="Footer Placeholder 11"/>
          <p:cNvSpPr>
            <a:spLocks noGrp="1"/>
          </p:cNvSpPr>
          <p:nvPr>
            <p:ph type="ftr" sz="quarter" idx="11"/>
          </p:nvPr>
        </p:nvSpPr>
        <p:spPr/>
        <p:txBody>
          <a:bodyPr/>
          <a:lstStyle/>
          <a:p>
            <a:pPr>
              <a:defRPr/>
            </a:pPr>
            <a:r>
              <a:rPr lang="en-US"/>
              <a:t>Health IT Workforce Curriculum</a:t>
            </a:r>
          </a:p>
        </p:txBody>
      </p:sp>
    </p:spTree>
  </p:cSld>
  <p:clrMapOvr>
    <a:masterClrMapping/>
  </p:clrMapOvr>
  <p:transition advTm="4875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304800"/>
            <a:ext cx="7315200" cy="869950"/>
          </a:xfrm>
        </p:spPr>
        <p:txBody>
          <a:bodyPr/>
          <a:lstStyle/>
          <a:p>
            <a:pPr algn="ctr"/>
            <a:r>
              <a:rPr lang="en-US" sz="4000" b="0" dirty="0" smtClean="0">
                <a:latin typeface="Tahoma" pitchFamily="34" charset="0"/>
                <a:ea typeface="Tahoma" pitchFamily="34" charset="0"/>
                <a:cs typeface="Tahoma" pitchFamily="34" charset="0"/>
              </a:rPr>
              <a:t>HIT &amp; Workarounds</a:t>
            </a:r>
          </a:p>
        </p:txBody>
      </p:sp>
      <p:sp>
        <p:nvSpPr>
          <p:cNvPr id="19459" name="Text Placeholder 2"/>
          <p:cNvSpPr>
            <a:spLocks noGrp="1"/>
          </p:cNvSpPr>
          <p:nvPr>
            <p:ph type="body" idx="2"/>
          </p:nvPr>
        </p:nvSpPr>
        <p:spPr>
          <a:xfrm>
            <a:off x="533400" y="1600200"/>
            <a:ext cx="4038600" cy="4495800"/>
          </a:xfrm>
        </p:spPr>
        <p:txBody>
          <a:bodyPr/>
          <a:lstStyle/>
          <a:p>
            <a:r>
              <a:rPr lang="en-US" sz="2200" dirty="0" smtClean="0">
                <a:latin typeface="Arial" pitchFamily="34" charset="0"/>
                <a:cs typeface="Arial" pitchFamily="34" charset="0"/>
              </a:rPr>
              <a:t>Dr. </a:t>
            </a:r>
            <a:r>
              <a:rPr lang="en-US" sz="2200" dirty="0" err="1" smtClean="0">
                <a:latin typeface="Arial" pitchFamily="34" charset="0"/>
                <a:cs typeface="Arial" pitchFamily="34" charset="0"/>
              </a:rPr>
              <a:t>Foxwood</a:t>
            </a:r>
            <a:r>
              <a:rPr lang="en-US" sz="2200" dirty="0" smtClean="0">
                <a:latin typeface="Arial" pitchFamily="34" charset="0"/>
                <a:cs typeface="Arial" pitchFamily="34" charset="0"/>
              </a:rPr>
              <a:t> creates a new order each time he wants to re-order a medication. The nurse enters a verbal order to discontinue the previous medication order, so that the medication will be removed from the electronic medication record. Dr. </a:t>
            </a:r>
            <a:r>
              <a:rPr lang="en-US" sz="2200" dirty="0" err="1" smtClean="0">
                <a:latin typeface="Arial" pitchFamily="34" charset="0"/>
                <a:cs typeface="Arial" pitchFamily="34" charset="0"/>
              </a:rPr>
              <a:t>Foxwood</a:t>
            </a:r>
            <a:r>
              <a:rPr lang="en-US" sz="2200" dirty="0" smtClean="0">
                <a:latin typeface="Arial" pitchFamily="34" charset="0"/>
                <a:cs typeface="Arial" pitchFamily="34" charset="0"/>
              </a:rPr>
              <a:t> fails to co-sign the discontinuation order because he sees this as an administrative task.</a:t>
            </a:r>
          </a:p>
          <a:p>
            <a:endParaRPr lang="en-US" sz="2200" dirty="0" smtClean="0"/>
          </a:p>
        </p:txBody>
      </p:sp>
      <p:sp>
        <p:nvSpPr>
          <p:cNvPr id="19460" name="AutoShape 4"/>
          <p:cNvSpPr>
            <a:spLocks noChangeAspect="1" noChangeArrowheads="1" noTextEdit="1"/>
          </p:cNvSpPr>
          <p:nvPr/>
        </p:nvSpPr>
        <p:spPr bwMode="auto">
          <a:xfrm>
            <a:off x="5715000" y="4503738"/>
            <a:ext cx="2057400" cy="1935162"/>
          </a:xfrm>
          <a:prstGeom prst="rect">
            <a:avLst/>
          </a:prstGeom>
          <a:noFill/>
          <a:ln w="9525">
            <a:noFill/>
            <a:miter lim="800000"/>
            <a:headEnd/>
            <a:tailEnd/>
          </a:ln>
        </p:spPr>
        <p:txBody>
          <a:bodyPr/>
          <a:lstStyle/>
          <a:p>
            <a:endParaRPr lang="en-US"/>
          </a:p>
        </p:txBody>
      </p:sp>
      <p:pic>
        <p:nvPicPr>
          <p:cNvPr id="19462" name="Picture 2" descr="C:\Users\jhornya1\AppData\Local\Temp\lo_CC89-11.jpg"/>
          <p:cNvPicPr>
            <a:picLocks noGrp="1" noChangeAspect="1" noChangeArrowheads="1"/>
          </p:cNvPicPr>
          <p:nvPr>
            <p:ph sz="quarter" idx="1"/>
          </p:nvPr>
        </p:nvPicPr>
        <p:blipFill>
          <a:blip r:embed="rId3" cstate="print"/>
          <a:srcRect/>
          <a:stretch>
            <a:fillRect/>
          </a:stretch>
        </p:blipFill>
        <p:spPr>
          <a:xfrm>
            <a:off x="4868863" y="1600200"/>
            <a:ext cx="3063875" cy="4495800"/>
          </a:xfrm>
        </p:spPr>
      </p:pic>
      <p:sp>
        <p:nvSpPr>
          <p:cNvPr id="8" name="Date Placeholder 7"/>
          <p:cNvSpPr>
            <a:spLocks noGrp="1"/>
          </p:cNvSpPr>
          <p:nvPr>
            <p:ph type="dt" sz="quarter" idx="10"/>
          </p:nvPr>
        </p:nvSpPr>
        <p:spPr/>
        <p:txBody>
          <a:bodyPr/>
          <a:lstStyle/>
          <a:p>
            <a:pPr>
              <a:defRPr/>
            </a:pPr>
            <a:r>
              <a:rPr lang="en-US"/>
              <a:t>Component 12 Unit1.2</a:t>
            </a:r>
          </a:p>
        </p:txBody>
      </p:sp>
      <p:sp>
        <p:nvSpPr>
          <p:cNvPr id="10" name="Slide Number Placeholder 9"/>
          <p:cNvSpPr>
            <a:spLocks noGrp="1"/>
          </p:cNvSpPr>
          <p:nvPr>
            <p:ph type="sldNum" sz="quarter" idx="12"/>
          </p:nvPr>
        </p:nvSpPr>
        <p:spPr/>
        <p:txBody>
          <a:bodyPr/>
          <a:lstStyle/>
          <a:p>
            <a:pPr>
              <a:defRPr/>
            </a:pPr>
            <a:fld id="{150D2B8B-1D76-41E7-9E5A-BE5C5A73CF27}" type="slidenum">
              <a:rPr lang="en-US"/>
              <a:pPr>
                <a:defRPr/>
              </a:pPr>
              <a:t>17</a:t>
            </a:fld>
            <a:endParaRPr lang="en-US"/>
          </a:p>
        </p:txBody>
      </p:sp>
      <p:sp>
        <p:nvSpPr>
          <p:cNvPr id="12" name="Footer Placeholder 11"/>
          <p:cNvSpPr>
            <a:spLocks noGrp="1"/>
          </p:cNvSpPr>
          <p:nvPr>
            <p:ph type="ftr" sz="quarter" idx="11"/>
          </p:nvPr>
        </p:nvSpPr>
        <p:spPr/>
        <p:txBody>
          <a:bodyPr/>
          <a:lstStyle/>
          <a:p>
            <a:pPr>
              <a:defRPr/>
            </a:pPr>
            <a:r>
              <a:rPr lang="en-US"/>
              <a:t>Health IT Workforce Curriculum</a:t>
            </a:r>
          </a:p>
        </p:txBody>
      </p:sp>
    </p:spTree>
  </p:cSld>
  <p:clrMapOvr>
    <a:masterClrMapping/>
  </p:clrMapOvr>
  <p:transition advTm="8819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12150" cy="1098550"/>
          </a:xfrm>
        </p:spPr>
        <p:txBody>
          <a:bodyPr rtlCol="0">
            <a:normAutofit/>
          </a:bodyPr>
          <a:lstStyle/>
          <a:p>
            <a:pPr indent="-3175" fontAlgn="auto">
              <a:spcAft>
                <a:spcPts val="0"/>
              </a:spcAft>
              <a:buNone/>
              <a:defRPr/>
            </a:pPr>
            <a:r>
              <a:rPr lang="en-US" sz="2800" dirty="0" smtClean="0"/>
              <a:t>The next three slides describe work-</a:t>
            </a:r>
            <a:r>
              <a:rPr lang="en-US" sz="2800" dirty="0" err="1" smtClean="0"/>
              <a:t>arounds</a:t>
            </a:r>
            <a:r>
              <a:rPr lang="en-US" sz="2800" dirty="0" smtClean="0"/>
              <a:t> caused by poor HIT design.</a:t>
            </a:r>
            <a:endParaRPr lang="en-US" sz="2800" dirty="0"/>
          </a:p>
        </p:txBody>
      </p:sp>
      <p:pic>
        <p:nvPicPr>
          <p:cNvPr id="20483" name="Picture 4" descr="armband.png"/>
          <p:cNvPicPr>
            <a:picLocks noChangeAspect="1"/>
          </p:cNvPicPr>
          <p:nvPr/>
        </p:nvPicPr>
        <p:blipFill>
          <a:blip r:embed="rId3" cstate="print"/>
          <a:srcRect/>
          <a:stretch>
            <a:fillRect/>
          </a:stretch>
        </p:blipFill>
        <p:spPr bwMode="auto">
          <a:xfrm>
            <a:off x="685800" y="1828800"/>
            <a:ext cx="3810000" cy="1255402"/>
          </a:xfrm>
          <a:prstGeom prst="rect">
            <a:avLst/>
          </a:prstGeom>
          <a:noFill/>
          <a:ln w="9525">
            <a:noFill/>
            <a:miter lim="800000"/>
            <a:headEnd/>
            <a:tailEnd/>
          </a:ln>
        </p:spPr>
      </p:pic>
      <p:pic>
        <p:nvPicPr>
          <p:cNvPr id="20484" name="Picture 2"/>
          <p:cNvPicPr>
            <a:picLocks noChangeAspect="1" noChangeArrowheads="1"/>
          </p:cNvPicPr>
          <p:nvPr/>
        </p:nvPicPr>
        <p:blipFill>
          <a:blip r:embed="rId4" cstate="print"/>
          <a:srcRect/>
          <a:stretch>
            <a:fillRect/>
          </a:stretch>
        </p:blipFill>
        <p:spPr bwMode="auto">
          <a:xfrm>
            <a:off x="5791200" y="1752600"/>
            <a:ext cx="1981200" cy="2338173"/>
          </a:xfrm>
          <a:prstGeom prst="rect">
            <a:avLst/>
          </a:prstGeom>
          <a:noFill/>
          <a:ln w="9525">
            <a:noFill/>
            <a:miter lim="800000"/>
            <a:headEnd/>
            <a:tailEnd/>
          </a:ln>
        </p:spPr>
      </p:pic>
      <p:pic>
        <p:nvPicPr>
          <p:cNvPr id="20485" name="Picture 3"/>
          <p:cNvPicPr>
            <a:picLocks noChangeAspect="1" noChangeArrowheads="1"/>
          </p:cNvPicPr>
          <p:nvPr/>
        </p:nvPicPr>
        <p:blipFill>
          <a:blip r:embed="rId5" cstate="print"/>
          <a:srcRect/>
          <a:stretch>
            <a:fillRect/>
          </a:stretch>
        </p:blipFill>
        <p:spPr bwMode="auto">
          <a:xfrm>
            <a:off x="838200" y="3810000"/>
            <a:ext cx="3429000" cy="1839264"/>
          </a:xfrm>
          <a:prstGeom prst="rect">
            <a:avLst/>
          </a:prstGeom>
          <a:noFill/>
          <a:ln w="9525">
            <a:noFill/>
            <a:miter lim="800000"/>
            <a:headEnd/>
            <a:tailEnd/>
          </a:ln>
        </p:spPr>
      </p:pic>
      <p:sp>
        <p:nvSpPr>
          <p:cNvPr id="20487" name="TextBox 7"/>
          <p:cNvSpPr txBox="1">
            <a:spLocks noChangeArrowheads="1"/>
          </p:cNvSpPr>
          <p:nvPr/>
        </p:nvSpPr>
        <p:spPr bwMode="auto">
          <a:xfrm>
            <a:off x="1371600" y="3276600"/>
            <a:ext cx="2052638" cy="369887"/>
          </a:xfrm>
          <a:prstGeom prst="rect">
            <a:avLst/>
          </a:prstGeom>
          <a:noFill/>
          <a:ln w="9525">
            <a:noFill/>
            <a:miter lim="800000"/>
            <a:headEnd/>
            <a:tailEnd/>
          </a:ln>
        </p:spPr>
        <p:txBody>
          <a:bodyPr wrap="none">
            <a:spAutoFit/>
          </a:bodyPr>
          <a:lstStyle/>
          <a:p>
            <a:r>
              <a:rPr lang="en-US" dirty="0">
                <a:latin typeface="Calibri" pitchFamily="34" charset="0"/>
              </a:rPr>
              <a:t>1)Patient Armbands</a:t>
            </a:r>
          </a:p>
        </p:txBody>
      </p:sp>
      <p:sp>
        <p:nvSpPr>
          <p:cNvPr id="20488" name="TextBox 8"/>
          <p:cNvSpPr txBox="1">
            <a:spLocks noChangeArrowheads="1"/>
          </p:cNvSpPr>
          <p:nvPr/>
        </p:nvSpPr>
        <p:spPr bwMode="auto">
          <a:xfrm>
            <a:off x="762000" y="5638800"/>
            <a:ext cx="3703638" cy="369887"/>
          </a:xfrm>
          <a:prstGeom prst="rect">
            <a:avLst/>
          </a:prstGeom>
          <a:noFill/>
          <a:ln w="9525">
            <a:noFill/>
            <a:miter lim="800000"/>
            <a:headEnd/>
            <a:tailEnd/>
          </a:ln>
        </p:spPr>
        <p:txBody>
          <a:bodyPr wrap="none">
            <a:spAutoFit/>
          </a:bodyPr>
          <a:lstStyle/>
          <a:p>
            <a:r>
              <a:rPr lang="en-US" dirty="0">
                <a:latin typeface="Calibri" pitchFamily="34" charset="0"/>
              </a:rPr>
              <a:t>2)Children’s Hospital – Pittsburgh, PA.</a:t>
            </a:r>
          </a:p>
        </p:txBody>
      </p:sp>
      <p:sp>
        <p:nvSpPr>
          <p:cNvPr id="20489" name="TextBox 9"/>
          <p:cNvSpPr txBox="1">
            <a:spLocks noChangeArrowheads="1"/>
          </p:cNvSpPr>
          <p:nvPr/>
        </p:nvSpPr>
        <p:spPr bwMode="auto">
          <a:xfrm>
            <a:off x="5334000" y="4267200"/>
            <a:ext cx="3044825" cy="369888"/>
          </a:xfrm>
          <a:prstGeom prst="rect">
            <a:avLst/>
          </a:prstGeom>
          <a:noFill/>
          <a:ln w="9525">
            <a:noFill/>
            <a:miter lim="800000"/>
            <a:headEnd/>
            <a:tailEnd/>
          </a:ln>
        </p:spPr>
        <p:txBody>
          <a:bodyPr wrap="none">
            <a:spAutoFit/>
          </a:bodyPr>
          <a:lstStyle/>
          <a:p>
            <a:r>
              <a:rPr lang="en-US" dirty="0">
                <a:latin typeface="Calibri" pitchFamily="34" charset="0"/>
              </a:rPr>
              <a:t>3)Cedar’s Sinai Medical Center</a:t>
            </a:r>
          </a:p>
        </p:txBody>
      </p:sp>
      <p:sp>
        <p:nvSpPr>
          <p:cNvPr id="11" name="Date Placeholder 10"/>
          <p:cNvSpPr>
            <a:spLocks noGrp="1"/>
          </p:cNvSpPr>
          <p:nvPr>
            <p:ph type="dt" sz="quarter" idx="10"/>
          </p:nvPr>
        </p:nvSpPr>
        <p:spPr/>
        <p:txBody>
          <a:bodyPr/>
          <a:lstStyle/>
          <a:p>
            <a:pPr>
              <a:defRPr/>
            </a:pPr>
            <a:r>
              <a:rPr lang="en-US"/>
              <a:t>Component 12 Unit1.2</a:t>
            </a:r>
          </a:p>
        </p:txBody>
      </p:sp>
      <p:sp>
        <p:nvSpPr>
          <p:cNvPr id="12" name="Slide Number Placeholder 11"/>
          <p:cNvSpPr>
            <a:spLocks noGrp="1"/>
          </p:cNvSpPr>
          <p:nvPr>
            <p:ph type="sldNum" sz="quarter" idx="12"/>
          </p:nvPr>
        </p:nvSpPr>
        <p:spPr/>
        <p:txBody>
          <a:bodyPr/>
          <a:lstStyle/>
          <a:p>
            <a:pPr>
              <a:defRPr/>
            </a:pPr>
            <a:fld id="{6C42E4CA-F0ED-43CE-AB00-7B88D9851C91}" type="slidenum">
              <a:rPr lang="en-US"/>
              <a:pPr>
                <a:defRPr/>
              </a:pPr>
              <a:t>18</a:t>
            </a:fld>
            <a:endParaRPr lang="en-US" dirty="0"/>
          </a:p>
        </p:txBody>
      </p:sp>
      <p:sp>
        <p:nvSpPr>
          <p:cNvPr id="13" name="Footer Placeholder 12"/>
          <p:cNvSpPr>
            <a:spLocks noGrp="1"/>
          </p:cNvSpPr>
          <p:nvPr>
            <p:ph type="ftr" sz="quarter" idx="11"/>
          </p:nvPr>
        </p:nvSpPr>
        <p:spPr/>
        <p:txBody>
          <a:bodyPr/>
          <a:lstStyle/>
          <a:p>
            <a:pPr>
              <a:defRPr/>
            </a:pPr>
            <a:r>
              <a:rPr lang="en-US"/>
              <a:t>Health IT Workforce Curriculum</a:t>
            </a:r>
          </a:p>
        </p:txBody>
      </p:sp>
    </p:spTree>
  </p:cSld>
  <p:clrMapOvr>
    <a:masterClrMapping/>
  </p:clrMapOvr>
  <p:transition advTm="1185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3"/>
          <p:cNvSpPr>
            <a:spLocks noGrp="1"/>
          </p:cNvSpPr>
          <p:nvPr>
            <p:ph type="body" sz="half" idx="2"/>
          </p:nvPr>
        </p:nvSpPr>
        <p:spPr>
          <a:xfrm>
            <a:off x="609600" y="2743200"/>
            <a:ext cx="7620000" cy="3306763"/>
          </a:xfrm>
        </p:spPr>
        <p:txBody>
          <a:bodyPr/>
          <a:lstStyle/>
          <a:p>
            <a:r>
              <a:rPr lang="en-US" sz="2800" dirty="0" smtClean="0">
                <a:latin typeface="Arial" pitchFamily="34" charset="0"/>
                <a:cs typeface="Arial" pitchFamily="34" charset="0"/>
              </a:rPr>
              <a:t>When a bar-coding medication system interfered with their workflow, nurses devised workarounds, such as removing the armband from the patient and attaching it to the bed because the barcode reader failed to interpret bar codes when the bracelet curved tightly around a small arm. </a:t>
            </a:r>
          </a:p>
          <a:p>
            <a:endParaRPr lang="en-US" sz="2800" dirty="0" smtClean="0"/>
          </a:p>
          <a:p>
            <a:endParaRPr lang="en-US" sz="2800" dirty="0" smtClean="0"/>
          </a:p>
          <a:p>
            <a:endParaRPr lang="en-US" sz="2000" dirty="0" smtClean="0"/>
          </a:p>
        </p:txBody>
      </p:sp>
      <p:pic>
        <p:nvPicPr>
          <p:cNvPr id="21507" name="Picture 4" descr="armband.png"/>
          <p:cNvPicPr>
            <a:picLocks noChangeAspect="1"/>
          </p:cNvPicPr>
          <p:nvPr/>
        </p:nvPicPr>
        <p:blipFill>
          <a:blip r:embed="rId3" cstate="print"/>
          <a:srcRect/>
          <a:stretch>
            <a:fillRect/>
          </a:stretch>
        </p:blipFill>
        <p:spPr bwMode="auto">
          <a:xfrm>
            <a:off x="2057400" y="609600"/>
            <a:ext cx="4972050" cy="16383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Unit1.2</a:t>
            </a:r>
          </a:p>
        </p:txBody>
      </p:sp>
      <p:sp>
        <p:nvSpPr>
          <p:cNvPr id="7" name="Slide Number Placeholder 6"/>
          <p:cNvSpPr>
            <a:spLocks noGrp="1"/>
          </p:cNvSpPr>
          <p:nvPr>
            <p:ph type="sldNum" sz="quarter" idx="12"/>
          </p:nvPr>
        </p:nvSpPr>
        <p:spPr>
          <a:xfrm>
            <a:off x="6553200" y="6324600"/>
            <a:ext cx="2133600" cy="365125"/>
          </a:xfrm>
        </p:spPr>
        <p:txBody>
          <a:bodyPr/>
          <a:lstStyle/>
          <a:p>
            <a:pPr>
              <a:defRPr/>
            </a:pPr>
            <a:fld id="{B0DA434D-4FB0-442A-A1CA-2BEB87559F12}" type="slidenum">
              <a:rPr lang="en-US"/>
              <a:pPr>
                <a:defRPr/>
              </a:pPr>
              <a:t>19</a:t>
            </a:fld>
            <a:endParaRPr lang="en-US" dirty="0"/>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273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Objective</a:t>
            </a:r>
          </a:p>
        </p:txBody>
      </p:sp>
      <p:sp>
        <p:nvSpPr>
          <p:cNvPr id="3075" name="Content Placeholder 2"/>
          <p:cNvSpPr>
            <a:spLocks noGrp="1"/>
          </p:cNvSpPr>
          <p:nvPr>
            <p:ph sz="quarter" idx="1"/>
          </p:nvPr>
        </p:nvSpPr>
        <p:spPr>
          <a:xfrm>
            <a:off x="533400" y="1600200"/>
            <a:ext cx="8153400" cy="4525963"/>
          </a:xfrm>
        </p:spPr>
        <p:txBody>
          <a:bodyPr/>
          <a:lstStyle/>
          <a:p>
            <a:r>
              <a:rPr lang="en-US" dirty="0" smtClean="0">
                <a:latin typeface="Arial" pitchFamily="34" charset="0"/>
                <a:cs typeface="Arial" pitchFamily="34" charset="0"/>
              </a:rPr>
              <a:t>Analyze the ways that HIT can either help or hinder quality improvement</a:t>
            </a:r>
          </a:p>
          <a:p>
            <a:pPr>
              <a:buFont typeface="Arial" charset="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5" name="Date Placeholder 4"/>
          <p:cNvSpPr>
            <a:spLocks noGrp="1"/>
          </p:cNvSpPr>
          <p:nvPr>
            <p:ph type="dt" sz="quarter" idx="10"/>
          </p:nvPr>
        </p:nvSpPr>
        <p:spPr/>
        <p:txBody>
          <a:bodyPr/>
          <a:lstStyle/>
          <a:p>
            <a:pPr>
              <a:defRPr/>
            </a:pPr>
            <a:r>
              <a:rPr lang="en-US"/>
              <a:t>Component 12 Unit1.2</a:t>
            </a:r>
          </a:p>
        </p:txBody>
      </p:sp>
      <p:sp>
        <p:nvSpPr>
          <p:cNvPr id="6" name="Slide Number Placeholder 5"/>
          <p:cNvSpPr>
            <a:spLocks noGrp="1"/>
          </p:cNvSpPr>
          <p:nvPr>
            <p:ph type="sldNum" sz="quarter" idx="12"/>
          </p:nvPr>
        </p:nvSpPr>
        <p:spPr/>
        <p:txBody>
          <a:bodyPr/>
          <a:lstStyle/>
          <a:p>
            <a:pPr>
              <a:defRPr/>
            </a:pPr>
            <a:fld id="{5DD8C017-4EB3-439B-B739-E0B29DE2709F}" type="slidenum">
              <a:rPr lang="en-US"/>
              <a:pPr>
                <a:defRPr/>
              </a:pPr>
              <a:t>2</a:t>
            </a:fld>
            <a:endParaRPr lang="en-US"/>
          </a:p>
        </p:txBody>
      </p:sp>
      <p:sp>
        <p:nvSpPr>
          <p:cNvPr id="7" name="Footer Placeholder 6"/>
          <p:cNvSpPr>
            <a:spLocks noGrp="1"/>
          </p:cNvSpPr>
          <p:nvPr>
            <p:ph type="ftr" sz="quarter" idx="11"/>
          </p:nvPr>
        </p:nvSpPr>
        <p:spPr/>
        <p:txBody>
          <a:bodyPr/>
          <a:lstStyle/>
          <a:p>
            <a:pPr>
              <a:defRPr/>
            </a:pPr>
            <a:r>
              <a:rPr lang="en-US"/>
              <a:t>Health IT Workforce Curriculum</a:t>
            </a:r>
          </a:p>
        </p:txBody>
      </p:sp>
      <p:pic>
        <p:nvPicPr>
          <p:cNvPr id="3080" name="Picture 7" descr="800px-Radiology_01204_Nevit.jpg"/>
          <p:cNvPicPr>
            <a:picLocks noChangeAspect="1"/>
          </p:cNvPicPr>
          <p:nvPr/>
        </p:nvPicPr>
        <p:blipFill>
          <a:blip r:embed="rId3" cstate="print"/>
          <a:srcRect/>
          <a:stretch>
            <a:fillRect/>
          </a:stretch>
        </p:blipFill>
        <p:spPr bwMode="auto">
          <a:xfrm>
            <a:off x="2362200" y="2819400"/>
            <a:ext cx="4267200" cy="3200400"/>
          </a:xfrm>
          <a:prstGeom prst="rect">
            <a:avLst/>
          </a:prstGeom>
          <a:noFill/>
          <a:ln w="9525">
            <a:noFill/>
            <a:miter lim="800000"/>
            <a:headEnd/>
            <a:tailEnd/>
          </a:ln>
        </p:spPr>
      </p:pic>
    </p:spTree>
  </p:cSld>
  <p:clrMapOvr>
    <a:masterClrMapping/>
  </p:clrMapOvr>
  <p:transition advTm="122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3581400"/>
            <a:ext cx="8077200" cy="2849563"/>
          </a:xfrm>
        </p:spPr>
        <p:txBody>
          <a:bodyPr rtlCol="0">
            <a:noAutofit/>
          </a:bodyPr>
          <a:lstStyle/>
          <a:p>
            <a:pPr fontAlgn="auto">
              <a:spcAft>
                <a:spcPts val="0"/>
              </a:spcAft>
              <a:buFont typeface="Arial" pitchFamily="34" charset="0"/>
              <a:buNone/>
              <a:defRPr/>
            </a:pPr>
            <a:r>
              <a:rPr lang="en-US" sz="2000" dirty="0" smtClean="0">
                <a:latin typeface="Arial" pitchFamily="34" charset="0"/>
                <a:cs typeface="Arial" pitchFamily="34" charset="0"/>
              </a:rPr>
              <a:t>Investigators found increased mortality among children admitted to Children’s Hospital in Pittsburgh after CPOE implementation. </a:t>
            </a:r>
          </a:p>
          <a:p>
            <a:pPr fontAlgn="auto">
              <a:spcAft>
                <a:spcPts val="0"/>
              </a:spcAft>
              <a:buFont typeface="Arial" pitchFamily="34" charset="0"/>
              <a:buNone/>
              <a:defRPr/>
            </a:pPr>
            <a:r>
              <a:rPr lang="en-US" sz="2000" dirty="0" smtClean="0">
                <a:latin typeface="Arial" pitchFamily="34" charset="0"/>
                <a:cs typeface="Arial" pitchFamily="34" charset="0"/>
              </a:rPr>
              <a:t>Three reasons were cited for this unexpected outcome:</a:t>
            </a:r>
          </a:p>
          <a:p>
            <a:pPr fontAlgn="auto">
              <a:spcAft>
                <a:spcPts val="0"/>
              </a:spcAft>
              <a:buFont typeface="Arial" pitchFamily="34" charset="0"/>
              <a:buChar char="•"/>
              <a:defRPr/>
            </a:pPr>
            <a:r>
              <a:rPr lang="en-US" sz="2000" dirty="0" smtClean="0">
                <a:latin typeface="Arial" pitchFamily="34" charset="0"/>
                <a:cs typeface="Arial" pitchFamily="34" charset="0"/>
              </a:rPr>
              <a:t> CPOE changed the workflow </a:t>
            </a:r>
          </a:p>
          <a:p>
            <a:pPr marL="120650" indent="-120650" fontAlgn="auto">
              <a:spcAft>
                <a:spcPts val="0"/>
              </a:spcAft>
              <a:buFont typeface="Arial" pitchFamily="34" charset="0"/>
              <a:buChar char="•"/>
              <a:defRPr/>
            </a:pPr>
            <a:r>
              <a:rPr lang="en-US" sz="2000" dirty="0" smtClean="0">
                <a:latin typeface="Arial" pitchFamily="34" charset="0"/>
                <a:cs typeface="Arial" pitchFamily="34" charset="0"/>
              </a:rPr>
              <a:t>Order entry required as many as 10 clicks &amp; took as long as 2 minutes </a:t>
            </a:r>
          </a:p>
          <a:p>
            <a:pPr marL="120650" indent="-120650" fontAlgn="auto">
              <a:spcAft>
                <a:spcPts val="0"/>
              </a:spcAft>
              <a:buFont typeface="Arial" pitchFamily="34" charset="0"/>
              <a:buChar char="•"/>
              <a:defRPr/>
            </a:pPr>
            <a:r>
              <a:rPr lang="en-US" sz="2000" dirty="0" smtClean="0">
                <a:latin typeface="Arial" pitchFamily="34" charset="0"/>
                <a:cs typeface="Arial" pitchFamily="34" charset="0"/>
              </a:rPr>
              <a:t>When the team changed its workflow to accommodate CPOE, face-to-face contact among team members diminished. </a:t>
            </a:r>
            <a:endParaRPr lang="en-US" sz="2000" dirty="0">
              <a:latin typeface="Arial" pitchFamily="34" charset="0"/>
              <a:cs typeface="Arial" pitchFamily="34" charset="0"/>
            </a:endParaRPr>
          </a:p>
        </p:txBody>
      </p:sp>
      <p:pic>
        <p:nvPicPr>
          <p:cNvPr id="22531" name="Picture 3"/>
          <p:cNvPicPr>
            <a:picLocks noChangeAspect="1" noChangeArrowheads="1"/>
          </p:cNvPicPr>
          <p:nvPr/>
        </p:nvPicPr>
        <p:blipFill>
          <a:blip r:embed="rId3" cstate="print"/>
          <a:srcRect/>
          <a:stretch>
            <a:fillRect/>
          </a:stretch>
        </p:blipFill>
        <p:spPr bwMode="auto">
          <a:xfrm>
            <a:off x="1447800" y="304800"/>
            <a:ext cx="6705600" cy="321627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Unit1.2</a:t>
            </a:r>
          </a:p>
        </p:txBody>
      </p:sp>
      <p:sp>
        <p:nvSpPr>
          <p:cNvPr id="7" name="Slide Number Placeholder 6"/>
          <p:cNvSpPr>
            <a:spLocks noGrp="1"/>
          </p:cNvSpPr>
          <p:nvPr>
            <p:ph type="sldNum" sz="quarter" idx="12"/>
          </p:nvPr>
        </p:nvSpPr>
        <p:spPr>
          <a:xfrm>
            <a:off x="6629400" y="6096000"/>
            <a:ext cx="2133600" cy="365125"/>
          </a:xfrm>
        </p:spPr>
        <p:txBody>
          <a:bodyPr/>
          <a:lstStyle/>
          <a:p>
            <a:pPr>
              <a:defRPr/>
            </a:pPr>
            <a:fld id="{87B83F7F-813E-4008-9517-342195A2A354}" type="slidenum">
              <a:rPr lang="en-US"/>
              <a:pPr>
                <a:defRPr/>
              </a:pPr>
              <a:t>20</a:t>
            </a:fld>
            <a:endParaRPr lang="en-US" dirty="0"/>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859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3"/>
          <p:cNvSpPr>
            <a:spLocks noGrp="1"/>
          </p:cNvSpPr>
          <p:nvPr>
            <p:ph type="body" sz="half" idx="2"/>
          </p:nvPr>
        </p:nvSpPr>
        <p:spPr>
          <a:xfrm>
            <a:off x="533400" y="762000"/>
            <a:ext cx="4419600" cy="4876800"/>
          </a:xfrm>
        </p:spPr>
        <p:txBody>
          <a:bodyPr/>
          <a:lstStyle/>
          <a:p>
            <a:r>
              <a:rPr lang="en-US" sz="2400" dirty="0" smtClean="0">
                <a:latin typeface="Arial" pitchFamily="34" charset="0"/>
                <a:cs typeface="Arial" pitchFamily="34" charset="0"/>
              </a:rPr>
              <a:t>A Washington Post article reported that Cedars-Sinai Medical Center in Los Angeles had shut down a $34 million system after 3 months due to the medical staff’s rebellion. Reasons for the rebellion included the additional time it took to complete the structured information forms, failure of the system to recognize misspellings, and intrusive and interruptive automated alerts the clinicians’ workflow. </a:t>
            </a:r>
          </a:p>
        </p:txBody>
      </p:sp>
      <p:pic>
        <p:nvPicPr>
          <p:cNvPr id="23555" name="Picture 2"/>
          <p:cNvPicPr>
            <a:picLocks noChangeAspect="1" noChangeArrowheads="1"/>
          </p:cNvPicPr>
          <p:nvPr/>
        </p:nvPicPr>
        <p:blipFill>
          <a:blip r:embed="rId3" cstate="print"/>
          <a:srcRect/>
          <a:stretch>
            <a:fillRect/>
          </a:stretch>
        </p:blipFill>
        <p:spPr bwMode="auto">
          <a:xfrm>
            <a:off x="5410200" y="914400"/>
            <a:ext cx="3163888" cy="37338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Unit1.2</a:t>
            </a:r>
          </a:p>
        </p:txBody>
      </p:sp>
      <p:sp>
        <p:nvSpPr>
          <p:cNvPr id="7" name="Slide Number Placeholder 6"/>
          <p:cNvSpPr>
            <a:spLocks noGrp="1"/>
          </p:cNvSpPr>
          <p:nvPr>
            <p:ph type="sldNum" sz="quarter" idx="12"/>
          </p:nvPr>
        </p:nvSpPr>
        <p:spPr/>
        <p:txBody>
          <a:bodyPr/>
          <a:lstStyle/>
          <a:p>
            <a:pPr>
              <a:defRPr/>
            </a:pPr>
            <a:fld id="{571530B8-B40D-46C5-A057-971773D466DF}" type="slidenum">
              <a:rPr lang="en-US"/>
              <a:pPr>
                <a:defRPr/>
              </a:pPr>
              <a:t>21</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6086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Summary:</a:t>
            </a:r>
          </a:p>
        </p:txBody>
      </p:sp>
      <p:sp>
        <p:nvSpPr>
          <p:cNvPr id="24579" name="Content Placeholder 3"/>
          <p:cNvSpPr>
            <a:spLocks noGrp="1"/>
          </p:cNvSpPr>
          <p:nvPr>
            <p:ph sz="quarter" idx="1"/>
          </p:nvPr>
        </p:nvSpPr>
        <p:spPr/>
        <p:txBody>
          <a:bodyPr/>
          <a:lstStyle/>
          <a:p>
            <a:r>
              <a:rPr lang="en-US" sz="2800" dirty="0" smtClean="0">
                <a:latin typeface="Arial" pitchFamily="34" charset="0"/>
                <a:cs typeface="Arial" pitchFamily="34" charset="0"/>
              </a:rPr>
              <a:t>When designed well and used as intended, HIT can</a:t>
            </a:r>
          </a:p>
          <a:p>
            <a:pPr lvl="1"/>
            <a:r>
              <a:rPr lang="en-US" sz="2400" dirty="0" smtClean="0">
                <a:latin typeface="Arial" pitchFamily="34" charset="0"/>
                <a:cs typeface="Arial" pitchFamily="34" charset="0"/>
              </a:rPr>
              <a:t>Improve safety, effectiveness, efficiency, equity, timeliness, and patient-centeredness of care</a:t>
            </a:r>
          </a:p>
          <a:p>
            <a:pPr lvl="1"/>
            <a:r>
              <a:rPr lang="en-US" sz="2400" dirty="0" smtClean="0">
                <a:latin typeface="Arial" pitchFamily="34" charset="0"/>
                <a:cs typeface="Arial" pitchFamily="34" charset="0"/>
              </a:rPr>
              <a:t>Work to accomplish the best care for the whole population at the lowest cost</a:t>
            </a:r>
          </a:p>
          <a:p>
            <a:r>
              <a:rPr lang="en-US" sz="2800" dirty="0" smtClean="0">
                <a:latin typeface="Arial" pitchFamily="34" charset="0"/>
                <a:cs typeface="Arial" pitchFamily="34" charset="0"/>
              </a:rPr>
              <a:t>When designed poorly and subject to work-</a:t>
            </a:r>
            <a:r>
              <a:rPr lang="en-US" sz="2800" dirty="0" err="1" smtClean="0">
                <a:latin typeface="Arial" pitchFamily="34" charset="0"/>
                <a:cs typeface="Arial" pitchFamily="34" charset="0"/>
              </a:rPr>
              <a:t>arounds</a:t>
            </a:r>
            <a:r>
              <a:rPr lang="en-US" sz="2800" dirty="0" smtClean="0">
                <a:latin typeface="Arial" pitchFamily="34" charset="0"/>
                <a:cs typeface="Arial" pitchFamily="34" charset="0"/>
              </a:rPr>
              <a:t>, HIT can result in unintended adverse consequences</a:t>
            </a:r>
          </a:p>
          <a:p>
            <a:endParaRPr lang="en-US" dirty="0" smtClean="0"/>
          </a:p>
          <a:p>
            <a:endParaRPr lang="en-US" dirty="0" smtClean="0"/>
          </a:p>
        </p:txBody>
      </p:sp>
      <p:sp>
        <p:nvSpPr>
          <p:cNvPr id="6" name="Date Placeholder 5"/>
          <p:cNvSpPr>
            <a:spLocks noGrp="1"/>
          </p:cNvSpPr>
          <p:nvPr>
            <p:ph type="dt" sz="quarter" idx="10"/>
          </p:nvPr>
        </p:nvSpPr>
        <p:spPr/>
        <p:txBody>
          <a:bodyPr/>
          <a:lstStyle/>
          <a:p>
            <a:pPr>
              <a:defRPr/>
            </a:pPr>
            <a:r>
              <a:rPr lang="en-US"/>
              <a:t>Component 12 Unit1.2</a:t>
            </a:r>
          </a:p>
        </p:txBody>
      </p:sp>
      <p:sp>
        <p:nvSpPr>
          <p:cNvPr id="7" name="Slide Number Placeholder 6"/>
          <p:cNvSpPr>
            <a:spLocks noGrp="1"/>
          </p:cNvSpPr>
          <p:nvPr>
            <p:ph type="sldNum" sz="quarter" idx="12"/>
          </p:nvPr>
        </p:nvSpPr>
        <p:spPr/>
        <p:txBody>
          <a:bodyPr/>
          <a:lstStyle/>
          <a:p>
            <a:pPr>
              <a:defRPr/>
            </a:pPr>
            <a:fld id="{E2FA0054-1297-4991-A7F1-16947089BAD8}" type="slidenum">
              <a:rPr lang="en-US"/>
              <a:pPr>
                <a:defRPr/>
              </a:pPr>
              <a:t>22</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spTree>
  </p:cSld>
  <p:clrMapOvr>
    <a:masterClrMapping/>
  </p:clrMapOvr>
  <p:transition advTm="264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nvPr>
        </p:nvGraphicFramePr>
        <p:xfrm>
          <a:off x="1828800" y="1676400"/>
          <a:ext cx="5791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Line Callout 2 8"/>
          <p:cNvSpPr/>
          <p:nvPr/>
        </p:nvSpPr>
        <p:spPr>
          <a:xfrm>
            <a:off x="6781800" y="762000"/>
            <a:ext cx="1676400" cy="1295400"/>
          </a:xfrm>
          <a:prstGeom prst="borderCallout2">
            <a:avLst>
              <a:gd name="adj1" fmla="val 18750"/>
              <a:gd name="adj2" fmla="val -8333"/>
              <a:gd name="adj3" fmla="val 19456"/>
              <a:gd name="adj4" fmla="val -39031"/>
              <a:gd name="adj5" fmla="val 114618"/>
              <a:gd name="adj6" fmla="val -88122"/>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Improve individual experience </a:t>
            </a:r>
          </a:p>
        </p:txBody>
      </p:sp>
      <p:sp>
        <p:nvSpPr>
          <p:cNvPr id="10" name="Line Callout 2 9"/>
          <p:cNvSpPr/>
          <p:nvPr/>
        </p:nvSpPr>
        <p:spPr>
          <a:xfrm>
            <a:off x="914400" y="2971800"/>
            <a:ext cx="1676400" cy="1219200"/>
          </a:xfrm>
          <a:prstGeom prst="borderCallout2">
            <a:avLst>
              <a:gd name="adj1" fmla="val 20250"/>
              <a:gd name="adj2" fmla="val 103485"/>
              <a:gd name="adj3" fmla="val 21000"/>
              <a:gd name="adj4" fmla="val 122969"/>
              <a:gd name="adj5" fmla="val 77250"/>
              <a:gd name="adj6" fmla="val 136060"/>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Improve population health</a:t>
            </a:r>
          </a:p>
        </p:txBody>
      </p:sp>
      <p:sp>
        <p:nvSpPr>
          <p:cNvPr id="11" name="Line Callout 2 10"/>
          <p:cNvSpPr/>
          <p:nvPr/>
        </p:nvSpPr>
        <p:spPr>
          <a:xfrm>
            <a:off x="7239000" y="4648200"/>
            <a:ext cx="1600200" cy="1828800"/>
          </a:xfrm>
          <a:prstGeom prst="borderCallout2">
            <a:avLst>
              <a:gd name="adj1" fmla="val 18250"/>
              <a:gd name="adj2" fmla="val -4904"/>
              <a:gd name="adj3" fmla="val 18750"/>
              <a:gd name="adj4" fmla="val -16667"/>
              <a:gd name="adj5" fmla="val -10500"/>
              <a:gd name="adj6" fmla="val -41524"/>
            </a:avLst>
          </a:prstGeom>
          <a:solidFill>
            <a:srgbClr val="4A4CA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Control inflation of per capita costs</a:t>
            </a:r>
          </a:p>
        </p:txBody>
      </p:sp>
      <p:sp>
        <p:nvSpPr>
          <p:cNvPr id="4102" name="TextBox 11"/>
          <p:cNvSpPr txBox="1">
            <a:spLocks noChangeArrowheads="1"/>
          </p:cNvSpPr>
          <p:nvPr/>
        </p:nvSpPr>
        <p:spPr bwMode="auto">
          <a:xfrm>
            <a:off x="533400" y="5943600"/>
            <a:ext cx="2971800" cy="415498"/>
          </a:xfrm>
          <a:prstGeom prst="rect">
            <a:avLst/>
          </a:prstGeom>
          <a:noFill/>
          <a:ln w="9525">
            <a:noFill/>
            <a:miter lim="800000"/>
            <a:headEnd/>
            <a:tailEnd/>
          </a:ln>
        </p:spPr>
        <p:txBody>
          <a:bodyPr>
            <a:spAutoFit/>
          </a:bodyPr>
          <a:lstStyle/>
          <a:p>
            <a:r>
              <a:rPr lang="en-US" sz="1050" dirty="0">
                <a:latin typeface="Calibri" pitchFamily="34" charset="0"/>
              </a:rPr>
              <a:t>D. Berwick, Institute of Healthcare Improvement, 2007</a:t>
            </a:r>
          </a:p>
        </p:txBody>
      </p:sp>
      <p:pic>
        <p:nvPicPr>
          <p:cNvPr id="4103" name="Picture 12" descr="ihi_logo2.jpg"/>
          <p:cNvPicPr>
            <a:picLocks noChangeAspect="1"/>
          </p:cNvPicPr>
          <p:nvPr/>
        </p:nvPicPr>
        <p:blipFill>
          <a:blip r:embed="rId9" cstate="print"/>
          <a:srcRect/>
          <a:stretch>
            <a:fillRect/>
          </a:stretch>
        </p:blipFill>
        <p:spPr bwMode="auto">
          <a:xfrm>
            <a:off x="762000" y="304800"/>
            <a:ext cx="1905000" cy="868947"/>
          </a:xfrm>
          <a:prstGeom prst="rect">
            <a:avLst/>
          </a:prstGeom>
          <a:noFill/>
          <a:ln w="9525">
            <a:noFill/>
            <a:miter lim="800000"/>
            <a:headEnd/>
            <a:tailEnd/>
          </a:ln>
        </p:spPr>
      </p:pic>
      <p:pic>
        <p:nvPicPr>
          <p:cNvPr id="4104" name="Picture 13" descr="3AIMfinal.gif"/>
          <p:cNvPicPr>
            <a:picLocks noChangeAspect="1"/>
          </p:cNvPicPr>
          <p:nvPr/>
        </p:nvPicPr>
        <p:blipFill>
          <a:blip r:embed="rId10" cstate="print"/>
          <a:srcRect/>
          <a:stretch>
            <a:fillRect/>
          </a:stretch>
        </p:blipFill>
        <p:spPr bwMode="auto">
          <a:xfrm>
            <a:off x="409575" y="1295400"/>
            <a:ext cx="2943225" cy="825500"/>
          </a:xfrm>
          <a:prstGeom prst="rect">
            <a:avLst/>
          </a:prstGeom>
          <a:noFill/>
          <a:ln w="9525">
            <a:noFill/>
            <a:miter lim="800000"/>
            <a:headEnd/>
            <a:tailEnd/>
          </a:ln>
        </p:spPr>
      </p:pic>
      <p:sp>
        <p:nvSpPr>
          <p:cNvPr id="16" name="Date Placeholder 15"/>
          <p:cNvSpPr>
            <a:spLocks noGrp="1"/>
          </p:cNvSpPr>
          <p:nvPr>
            <p:ph type="dt" sz="quarter" idx="10"/>
          </p:nvPr>
        </p:nvSpPr>
        <p:spPr/>
        <p:txBody>
          <a:bodyPr/>
          <a:lstStyle/>
          <a:p>
            <a:pPr>
              <a:defRPr/>
            </a:pPr>
            <a:r>
              <a:rPr lang="en-US" dirty="0"/>
              <a:t>Component 12 Unit1.2</a:t>
            </a:r>
          </a:p>
        </p:txBody>
      </p:sp>
      <p:sp>
        <p:nvSpPr>
          <p:cNvPr id="17" name="Slide Number Placeholder 16"/>
          <p:cNvSpPr>
            <a:spLocks noGrp="1"/>
          </p:cNvSpPr>
          <p:nvPr>
            <p:ph type="sldNum" sz="quarter" idx="12"/>
          </p:nvPr>
        </p:nvSpPr>
        <p:spPr/>
        <p:txBody>
          <a:bodyPr/>
          <a:lstStyle/>
          <a:p>
            <a:pPr>
              <a:defRPr/>
            </a:pPr>
            <a:fld id="{F46EA13D-D708-47F0-BC0D-2EBE974A2F60}" type="slidenum">
              <a:rPr lang="en-US"/>
              <a:pPr>
                <a:defRPr/>
              </a:pPr>
              <a:t>3</a:t>
            </a:fld>
            <a:endParaRPr lang="en-US"/>
          </a:p>
        </p:txBody>
      </p:sp>
      <p:sp>
        <p:nvSpPr>
          <p:cNvPr id="18" name="Footer Placeholder 17"/>
          <p:cNvSpPr>
            <a:spLocks noGrp="1"/>
          </p:cNvSpPr>
          <p:nvPr>
            <p:ph type="ftr" sz="quarter" idx="11"/>
          </p:nvPr>
        </p:nvSpPr>
        <p:spPr/>
        <p:txBody>
          <a:bodyPr/>
          <a:lstStyle/>
          <a:p>
            <a:pPr>
              <a:defRPr/>
            </a:pPr>
            <a:r>
              <a:rPr lang="en-US"/>
              <a:t>Health IT Workforce Curriculum</a:t>
            </a:r>
          </a:p>
        </p:txBody>
      </p:sp>
    </p:spTree>
  </p:cSld>
  <p:clrMapOvr>
    <a:masterClrMapping/>
  </p:clrMapOvr>
  <p:transition advTm="2295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IHI Triple Aim and HIT</a:t>
            </a:r>
          </a:p>
        </p:txBody>
      </p:sp>
      <p:graphicFrame>
        <p:nvGraphicFramePr>
          <p:cNvPr id="8" name="Diagram 7"/>
          <p:cNvGraphicFramePr/>
          <p:nvPr>
            <p:custDataLst>
              <p:tags r:id="rId1"/>
            </p:custDataLst>
          </p:nvPr>
        </p:nvGraphicFramePr>
        <p:xfrm>
          <a:off x="5715000" y="1981200"/>
          <a:ext cx="2895600"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p:cNvGraphicFramePr/>
          <p:nvPr>
            <p:custDataLst>
              <p:tags r:id="rId2"/>
            </p:custDataLst>
          </p:nvPr>
        </p:nvGraphicFramePr>
        <p:xfrm>
          <a:off x="457200" y="1574800"/>
          <a:ext cx="51054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Date Placeholder 6"/>
          <p:cNvSpPr>
            <a:spLocks noGrp="1"/>
          </p:cNvSpPr>
          <p:nvPr>
            <p:ph type="dt" sz="quarter" idx="10"/>
          </p:nvPr>
        </p:nvSpPr>
        <p:spPr/>
        <p:txBody>
          <a:bodyPr/>
          <a:lstStyle/>
          <a:p>
            <a:pPr>
              <a:defRPr/>
            </a:pPr>
            <a:r>
              <a:rPr lang="en-US"/>
              <a:t>Component 12 Unit1.2</a:t>
            </a:r>
          </a:p>
        </p:txBody>
      </p:sp>
      <p:sp>
        <p:nvSpPr>
          <p:cNvPr id="9" name="Slide Number Placeholder 8"/>
          <p:cNvSpPr>
            <a:spLocks noGrp="1"/>
          </p:cNvSpPr>
          <p:nvPr>
            <p:ph type="sldNum" sz="quarter" idx="12"/>
          </p:nvPr>
        </p:nvSpPr>
        <p:spPr/>
        <p:txBody>
          <a:bodyPr/>
          <a:lstStyle/>
          <a:p>
            <a:pPr>
              <a:defRPr/>
            </a:pPr>
            <a:fld id="{2FD98AE8-5BF7-4A13-9C17-FC444ACC0842}" type="slidenum">
              <a:rPr lang="en-US"/>
              <a:pPr>
                <a:defRPr/>
              </a:pPr>
              <a:t>4</a:t>
            </a:fld>
            <a:endParaRPr lang="en-US"/>
          </a:p>
        </p:txBody>
      </p:sp>
      <p:sp>
        <p:nvSpPr>
          <p:cNvPr id="10" name="Footer Placeholder 9"/>
          <p:cNvSpPr>
            <a:spLocks noGrp="1"/>
          </p:cNvSpPr>
          <p:nvPr>
            <p:ph type="ftr" sz="quarter" idx="11"/>
          </p:nvPr>
        </p:nvSpPr>
        <p:spPr/>
        <p:txBody>
          <a:bodyPr/>
          <a:lstStyle/>
          <a:p>
            <a:pPr>
              <a:defRPr/>
            </a:pPr>
            <a:r>
              <a:rPr lang="en-US"/>
              <a:t>Health IT Workforce Curriculum</a:t>
            </a:r>
          </a:p>
        </p:txBody>
      </p:sp>
    </p:spTree>
  </p:cSld>
  <p:clrMapOvr>
    <a:masterClrMapping/>
  </p:clrMapOvr>
  <p:transition advTm="3844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IOM Aims and HIT</a:t>
            </a:r>
          </a:p>
        </p:txBody>
      </p:sp>
      <p:graphicFrame>
        <p:nvGraphicFramePr>
          <p:cNvPr id="5" name="Content Placeholder 4"/>
          <p:cNvGraphicFramePr>
            <a:graphicFrameLocks noGrp="1"/>
          </p:cNvGraphicFramePr>
          <p:nvPr>
            <p:ph sz="quarter" idx="4294967295"/>
            <p:custDataLst>
              <p:tags r:id="rId1"/>
            </p:custDataLst>
          </p:nvPr>
        </p:nvGraphicFramePr>
        <p:xfrm>
          <a:off x="533400" y="2133600"/>
          <a:ext cx="67056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8" name="Picture 2" descr="http://syndetics.com/index.aspx?isbn=0309072808/LC.GIF&amp;client=sirsi&amp;type=rw1"/>
          <p:cNvPicPr>
            <a:picLocks noChangeAspect="1" noChangeArrowheads="1"/>
          </p:cNvPicPr>
          <p:nvPr/>
        </p:nvPicPr>
        <p:blipFill>
          <a:blip r:embed="rId9" cstate="print"/>
          <a:srcRect/>
          <a:stretch>
            <a:fillRect/>
          </a:stretch>
        </p:blipFill>
        <p:spPr bwMode="auto">
          <a:xfrm>
            <a:off x="6934200" y="762000"/>
            <a:ext cx="1524000" cy="2192338"/>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r>
              <a:rPr lang="en-US"/>
              <a:t>Component 12 Unit1.2</a:t>
            </a:r>
          </a:p>
        </p:txBody>
      </p:sp>
      <p:sp>
        <p:nvSpPr>
          <p:cNvPr id="10" name="Slide Number Placeholder 9"/>
          <p:cNvSpPr>
            <a:spLocks noGrp="1"/>
          </p:cNvSpPr>
          <p:nvPr>
            <p:ph type="sldNum" sz="quarter" idx="12"/>
          </p:nvPr>
        </p:nvSpPr>
        <p:spPr/>
        <p:txBody>
          <a:bodyPr/>
          <a:lstStyle/>
          <a:p>
            <a:pPr>
              <a:defRPr/>
            </a:pPr>
            <a:fld id="{5358B2DB-E083-49E1-96BD-ACAC61424145}" type="slidenum">
              <a:rPr lang="en-US"/>
              <a:pPr>
                <a:defRPr/>
              </a:pPr>
              <a:t>5</a:t>
            </a:fld>
            <a:endParaRPr lang="en-US"/>
          </a:p>
        </p:txBody>
      </p:sp>
      <p:sp>
        <p:nvSpPr>
          <p:cNvPr id="11" name="Footer Placeholder 10"/>
          <p:cNvSpPr>
            <a:spLocks noGrp="1"/>
          </p:cNvSpPr>
          <p:nvPr>
            <p:ph type="ftr" sz="quarter" idx="11"/>
          </p:nvPr>
        </p:nvSpPr>
        <p:spPr/>
        <p:txBody>
          <a:bodyPr/>
          <a:lstStyle/>
          <a:p>
            <a:pPr>
              <a:defRPr/>
            </a:pPr>
            <a:r>
              <a:rPr lang="en-US"/>
              <a:t>Health IT Workforce Curriculum</a:t>
            </a:r>
          </a:p>
        </p:txBody>
      </p:sp>
    </p:spTree>
  </p:cSld>
  <p:clrMapOvr>
    <a:masterClrMapping/>
  </p:clrMapOvr>
  <p:transition advTm="1619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362075"/>
          </a:xfrm>
        </p:spPr>
        <p:txBody>
          <a:bodyPr rtlCol="0">
            <a:normAutofit/>
          </a:bodyPr>
          <a:lstStyle/>
          <a:p>
            <a:pPr algn="ctr" fontAlgn="auto">
              <a:spcAft>
                <a:spcPts val="0"/>
              </a:spcAft>
              <a:defRPr/>
            </a:pPr>
            <a:r>
              <a:rPr lang="en-US" b="0" cap="none" dirty="0" smtClean="0">
                <a:latin typeface="Tahoma" pitchFamily="34" charset="0"/>
                <a:ea typeface="Tahoma" pitchFamily="34" charset="0"/>
                <a:cs typeface="Tahoma" pitchFamily="34" charset="0"/>
              </a:rPr>
              <a:t>Benefits of HIT </a:t>
            </a:r>
            <a:endParaRPr lang="en-US" b="0" cap="none" dirty="0">
              <a:latin typeface="Tahoma" pitchFamily="34" charset="0"/>
              <a:ea typeface="Tahoma" pitchFamily="34" charset="0"/>
              <a:cs typeface="Tahoma" pitchFamily="34" charset="0"/>
            </a:endParaRPr>
          </a:p>
        </p:txBody>
      </p:sp>
      <p:sp>
        <p:nvSpPr>
          <p:cNvPr id="3" name="Text Placeholder 2"/>
          <p:cNvSpPr>
            <a:spLocks noGrp="1"/>
          </p:cNvSpPr>
          <p:nvPr>
            <p:ph type="body" idx="1"/>
          </p:nvPr>
        </p:nvSpPr>
        <p:spPr>
          <a:xfrm>
            <a:off x="1219200" y="1371600"/>
            <a:ext cx="6858000" cy="661988"/>
          </a:xfrm>
        </p:spPr>
        <p:txBody>
          <a:bodyPr rtlCol="0">
            <a:normAutofit lnSpcReduction="10000"/>
          </a:bodyPr>
          <a:lstStyle/>
          <a:p>
            <a:pPr fontAlgn="auto">
              <a:spcAft>
                <a:spcPts val="0"/>
              </a:spcAft>
              <a:buFont typeface="Arial" pitchFamily="34" charset="0"/>
              <a:buNone/>
              <a:defRPr/>
            </a:pPr>
            <a:r>
              <a:rPr lang="en-US" dirty="0" smtClean="0">
                <a:solidFill>
                  <a:schemeClr val="tx1"/>
                </a:solidFill>
                <a:latin typeface="Arial" pitchFamily="34" charset="0"/>
                <a:cs typeface="Arial" pitchFamily="34" charset="0"/>
              </a:rPr>
              <a:t>Can lead to improvement of patient safety, efficiency, effectiveness, equity, timeliness, and patient-centeredness</a:t>
            </a:r>
            <a:endParaRPr lang="en-US" dirty="0">
              <a:solidFill>
                <a:schemeClr val="tx1"/>
              </a:solidFill>
              <a:latin typeface="Arial" pitchFamily="34" charset="0"/>
              <a:cs typeface="Arial" pitchFamily="34" charset="0"/>
            </a:endParaRPr>
          </a:p>
        </p:txBody>
      </p:sp>
      <p:sp>
        <p:nvSpPr>
          <p:cNvPr id="6" name="Date Placeholder 5"/>
          <p:cNvSpPr>
            <a:spLocks noGrp="1"/>
          </p:cNvSpPr>
          <p:nvPr>
            <p:ph type="dt" sz="quarter" idx="10"/>
          </p:nvPr>
        </p:nvSpPr>
        <p:spPr/>
        <p:txBody>
          <a:bodyPr/>
          <a:lstStyle/>
          <a:p>
            <a:pPr>
              <a:defRPr/>
            </a:pPr>
            <a:r>
              <a:rPr lang="en-US"/>
              <a:t>Component 12 Unit1.2</a:t>
            </a:r>
          </a:p>
        </p:txBody>
      </p:sp>
      <p:sp>
        <p:nvSpPr>
          <p:cNvPr id="7" name="Slide Number Placeholder 6"/>
          <p:cNvSpPr>
            <a:spLocks noGrp="1"/>
          </p:cNvSpPr>
          <p:nvPr>
            <p:ph type="sldNum" sz="quarter" idx="12"/>
          </p:nvPr>
        </p:nvSpPr>
        <p:spPr/>
        <p:txBody>
          <a:bodyPr/>
          <a:lstStyle/>
          <a:p>
            <a:pPr>
              <a:defRPr/>
            </a:pPr>
            <a:fld id="{6783A224-A519-4217-BC69-AA7061D9F5E9}" type="slidenum">
              <a:rPr lang="en-US"/>
              <a:pPr>
                <a:defRPr/>
              </a:pPr>
              <a:t>6</a:t>
            </a:fld>
            <a:endParaRPr lang="en-US"/>
          </a:p>
        </p:txBody>
      </p:sp>
      <p:sp>
        <p:nvSpPr>
          <p:cNvPr id="8" name="Footer Placeholder 7"/>
          <p:cNvSpPr>
            <a:spLocks noGrp="1"/>
          </p:cNvSpPr>
          <p:nvPr>
            <p:ph type="ftr" sz="quarter" idx="11"/>
          </p:nvPr>
        </p:nvSpPr>
        <p:spPr/>
        <p:txBody>
          <a:bodyPr/>
          <a:lstStyle/>
          <a:p>
            <a:pPr>
              <a:defRPr/>
            </a:pPr>
            <a:r>
              <a:rPr lang="en-US"/>
              <a:t>Health IT Workforce Curriculum</a:t>
            </a:r>
          </a:p>
        </p:txBody>
      </p:sp>
      <p:pic>
        <p:nvPicPr>
          <p:cNvPr id="7176" name="Picture 8" descr="5707.tiff"/>
          <p:cNvPicPr>
            <a:picLocks noChangeAspect="1"/>
          </p:cNvPicPr>
          <p:nvPr/>
        </p:nvPicPr>
        <p:blipFill>
          <a:blip r:embed="rId3" cstate="print"/>
          <a:srcRect/>
          <a:stretch>
            <a:fillRect/>
          </a:stretch>
        </p:blipFill>
        <p:spPr bwMode="auto">
          <a:xfrm>
            <a:off x="1676400" y="2133600"/>
            <a:ext cx="5791200" cy="3916014"/>
          </a:xfrm>
          <a:prstGeom prst="rect">
            <a:avLst/>
          </a:prstGeom>
          <a:noFill/>
          <a:ln w="9525">
            <a:noFill/>
            <a:miter lim="800000"/>
            <a:headEnd/>
            <a:tailEnd/>
          </a:ln>
        </p:spPr>
      </p:pic>
    </p:spTree>
  </p:cSld>
  <p:clrMapOvr>
    <a:masterClrMapping/>
  </p:clrMapOvr>
  <p:transition advTm="78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Enhancing </a:t>
            </a:r>
            <a:r>
              <a:rPr lang="en-US" sz="4000" dirty="0" smtClean="0">
                <a:solidFill>
                  <a:schemeClr val="tx1">
                    <a:lumMod val="50000"/>
                    <a:lumOff val="50000"/>
                  </a:schemeClr>
                </a:solidFill>
                <a:latin typeface="Tahoma" pitchFamily="34" charset="0"/>
                <a:ea typeface="Tahoma" pitchFamily="34" charset="0"/>
                <a:cs typeface="Tahoma" pitchFamily="34" charset="0"/>
              </a:rPr>
              <a:t>Patient Safety </a:t>
            </a:r>
            <a:r>
              <a:rPr lang="en-US" sz="4000" dirty="0" smtClean="0">
                <a:latin typeface="Tahoma" pitchFamily="34" charset="0"/>
                <a:ea typeface="Tahoma" pitchFamily="34" charset="0"/>
                <a:cs typeface="Tahoma" pitchFamily="34" charset="0"/>
              </a:rPr>
              <a:t>with HIT</a:t>
            </a:r>
          </a:p>
        </p:txBody>
      </p:sp>
      <p:sp>
        <p:nvSpPr>
          <p:cNvPr id="8195" name="Text Placeholder 3"/>
          <p:cNvSpPr>
            <a:spLocks noGrp="1"/>
          </p:cNvSpPr>
          <p:nvPr>
            <p:ph type="body" idx="1"/>
          </p:nvPr>
        </p:nvSpPr>
        <p:spPr>
          <a:xfrm>
            <a:off x="457200" y="1447800"/>
            <a:ext cx="4040188" cy="639762"/>
          </a:xfrm>
        </p:spPr>
        <p:txBody>
          <a:bodyPr/>
          <a:lstStyle/>
          <a:p>
            <a:r>
              <a:rPr lang="en-US" dirty="0" smtClean="0">
                <a:latin typeface="Arial" pitchFamily="34" charset="0"/>
                <a:cs typeface="Arial" pitchFamily="34" charset="0"/>
              </a:rPr>
              <a:t>CPOE</a:t>
            </a:r>
          </a:p>
        </p:txBody>
      </p:sp>
      <p:sp>
        <p:nvSpPr>
          <p:cNvPr id="8196" name="Text Placeholder 4"/>
          <p:cNvSpPr>
            <a:spLocks noGrp="1"/>
          </p:cNvSpPr>
          <p:nvPr>
            <p:ph type="body" sz="half" idx="3"/>
          </p:nvPr>
        </p:nvSpPr>
        <p:spPr>
          <a:xfrm>
            <a:off x="4648200" y="1524000"/>
            <a:ext cx="4041775" cy="639762"/>
          </a:xfrm>
        </p:spPr>
        <p:txBody>
          <a:bodyPr/>
          <a:lstStyle/>
          <a:p>
            <a:r>
              <a:rPr lang="en-US" dirty="0" smtClean="0">
                <a:latin typeface="Arial" pitchFamily="34" charset="0"/>
                <a:cs typeface="Arial" pitchFamily="34" charset="0"/>
              </a:rPr>
              <a:t>e-MAR</a:t>
            </a:r>
          </a:p>
        </p:txBody>
      </p:sp>
      <p:sp>
        <p:nvSpPr>
          <p:cNvPr id="8197" name="Content Placeholder 2"/>
          <p:cNvSpPr>
            <a:spLocks noGrp="1"/>
          </p:cNvSpPr>
          <p:nvPr>
            <p:ph sz="half" idx="2"/>
          </p:nvPr>
        </p:nvSpPr>
        <p:spPr>
          <a:xfrm>
            <a:off x="914400" y="2057400"/>
            <a:ext cx="3733800" cy="1714500"/>
          </a:xfrm>
        </p:spPr>
        <p:txBody>
          <a:bodyPr/>
          <a:lstStyle/>
          <a:p>
            <a:r>
              <a:rPr lang="en-US" dirty="0" smtClean="0">
                <a:latin typeface="Arial" pitchFamily="34" charset="0"/>
                <a:cs typeface="Arial" pitchFamily="34" charset="0"/>
              </a:rPr>
              <a:t>Computerized provider order entry</a:t>
            </a:r>
          </a:p>
          <a:p>
            <a:r>
              <a:rPr lang="en-US" dirty="0" smtClean="0">
                <a:latin typeface="Arial" pitchFamily="34" charset="0"/>
                <a:cs typeface="Arial" pitchFamily="34" charset="0"/>
              </a:rPr>
              <a:t>Can reduce errors in drug prescribing and dosing</a:t>
            </a:r>
          </a:p>
        </p:txBody>
      </p:sp>
      <p:sp>
        <p:nvSpPr>
          <p:cNvPr id="8198" name="Content Placeholder 5"/>
          <p:cNvSpPr>
            <a:spLocks noGrp="1"/>
          </p:cNvSpPr>
          <p:nvPr>
            <p:ph sz="half" idx="4"/>
          </p:nvPr>
        </p:nvSpPr>
        <p:spPr>
          <a:xfrm>
            <a:off x="4953000" y="2133600"/>
            <a:ext cx="3733800" cy="1638300"/>
          </a:xfrm>
        </p:spPr>
        <p:txBody>
          <a:bodyPr/>
          <a:lstStyle/>
          <a:p>
            <a:r>
              <a:rPr lang="en-US" dirty="0" smtClean="0">
                <a:latin typeface="Arial" pitchFamily="34" charset="0"/>
                <a:cs typeface="Arial" pitchFamily="34" charset="0"/>
              </a:rPr>
              <a:t>Computerized medication administration record</a:t>
            </a:r>
          </a:p>
          <a:p>
            <a:r>
              <a:rPr lang="en-US" dirty="0" smtClean="0">
                <a:latin typeface="Arial" pitchFamily="34" charset="0"/>
                <a:cs typeface="Arial" pitchFamily="34" charset="0"/>
              </a:rPr>
              <a:t>Can reduce errors in drug administration</a:t>
            </a:r>
          </a:p>
        </p:txBody>
      </p:sp>
      <p:sp>
        <p:nvSpPr>
          <p:cNvPr id="7" name="Text Placeholder 3"/>
          <p:cNvSpPr txBox="1">
            <a:spLocks/>
          </p:cNvSpPr>
          <p:nvPr/>
        </p:nvSpPr>
        <p:spPr>
          <a:xfrm>
            <a:off x="9144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Medical Device Interface</a:t>
            </a:r>
          </a:p>
        </p:txBody>
      </p:sp>
      <p:sp>
        <p:nvSpPr>
          <p:cNvPr id="8" name="Text Placeholder 4"/>
          <p:cNvSpPr txBox="1">
            <a:spLocks/>
          </p:cNvSpPr>
          <p:nvPr/>
        </p:nvSpPr>
        <p:spPr>
          <a:xfrm>
            <a:off x="49530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e-Allergy List</a:t>
            </a:r>
          </a:p>
        </p:txBody>
      </p:sp>
      <p:sp>
        <p:nvSpPr>
          <p:cNvPr id="9" name="Content Placeholder 2"/>
          <p:cNvSpPr txBox="1">
            <a:spLocks/>
          </p:cNvSpPr>
          <p:nvPr/>
        </p:nvSpPr>
        <p:spPr>
          <a:xfrm>
            <a:off x="914400" y="4610100"/>
            <a:ext cx="3733800" cy="1714500"/>
          </a:xfrm>
          <a:prstGeom prst="rect">
            <a:avLst/>
          </a:prstGeom>
        </p:spPr>
        <p:txBody>
          <a:bodyPr>
            <a:normAutofit lnSpcReduction="1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Automated vital sign capture</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reduce errors in transcription</a:t>
            </a:r>
          </a:p>
        </p:txBody>
      </p:sp>
      <p:sp>
        <p:nvSpPr>
          <p:cNvPr id="10" name="Content Placeholder 5"/>
          <p:cNvSpPr txBox="1">
            <a:spLocks/>
          </p:cNvSpPr>
          <p:nvPr/>
        </p:nvSpPr>
        <p:spPr>
          <a:xfrm>
            <a:off x="4953000" y="4610100"/>
            <a:ext cx="3733800" cy="1638300"/>
          </a:xfrm>
          <a:prstGeom prst="rect">
            <a:avLst/>
          </a:prstGeom>
        </p:spPr>
        <p:txBody>
          <a:bodyPr>
            <a:normAutofit fontScale="92500" lnSpcReduction="2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Computerized allergy l</a:t>
            </a:r>
            <a:r>
              <a:rPr lang="en-US" sz="2600" dirty="0" err="1">
                <a:latin typeface="Arial" pitchFamily="34" charset="0"/>
                <a:cs typeface="Arial" pitchFamily="34" charset="0"/>
              </a:rPr>
              <a:t>ist</a:t>
            </a:r>
            <a:endParaRPr lang="en-US" sz="2600" dirty="0">
              <a:latin typeface="Arial" pitchFamily="34" charset="0"/>
              <a:cs typeface="Arial" pitchFamily="34" charset="0"/>
            </a:endParaRP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reduce errors in preventable adverse drug events</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3" name="Slide Number Placeholder 12"/>
          <p:cNvSpPr>
            <a:spLocks noGrp="1"/>
          </p:cNvSpPr>
          <p:nvPr>
            <p:ph type="sldNum" sz="quarter" idx="12"/>
          </p:nvPr>
        </p:nvSpPr>
        <p:spPr/>
        <p:txBody>
          <a:bodyPr/>
          <a:lstStyle/>
          <a:p>
            <a:pPr>
              <a:defRPr/>
            </a:pPr>
            <a:fld id="{48BE556D-84FA-4B3D-B0FD-E230D44C547F}" type="slidenum">
              <a:rPr lang="en-US"/>
              <a:pPr>
                <a:defRPr/>
              </a:pPr>
              <a:t>7</a:t>
            </a:fld>
            <a:endParaRPr lang="en-US"/>
          </a:p>
        </p:txBody>
      </p:sp>
      <p:sp>
        <p:nvSpPr>
          <p:cNvPr id="14" name="Footer Placeholder 13"/>
          <p:cNvSpPr>
            <a:spLocks noGrp="1"/>
          </p:cNvSpPr>
          <p:nvPr>
            <p:ph type="ftr" sz="quarter" idx="11"/>
          </p:nvPr>
        </p:nvSpPr>
        <p:spPr/>
        <p:txBody>
          <a:bodyPr/>
          <a:lstStyle/>
          <a:p>
            <a:pPr>
              <a:defRPr/>
            </a:pPr>
            <a:r>
              <a:rPr lang="en-US"/>
              <a:t>Health IT Workforce Curriculum</a:t>
            </a:r>
          </a:p>
        </p:txBody>
      </p:sp>
    </p:spTree>
  </p:cSld>
  <p:clrMapOvr>
    <a:masterClrMapping/>
  </p:clrMapOvr>
  <p:transition advTm="872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Enhancing </a:t>
            </a:r>
            <a:r>
              <a:rPr lang="en-US" sz="4000" dirty="0" smtClean="0">
                <a:solidFill>
                  <a:schemeClr val="tx1">
                    <a:lumMod val="50000"/>
                    <a:lumOff val="50000"/>
                  </a:schemeClr>
                </a:solidFill>
                <a:latin typeface="Tahoma" pitchFamily="34" charset="0"/>
                <a:ea typeface="Tahoma" pitchFamily="34" charset="0"/>
                <a:cs typeface="Tahoma" pitchFamily="34" charset="0"/>
              </a:rPr>
              <a:t>Patient Safety </a:t>
            </a:r>
            <a:r>
              <a:rPr lang="en-US" sz="4000" dirty="0" smtClean="0">
                <a:latin typeface="Tahoma" pitchFamily="34" charset="0"/>
                <a:ea typeface="Tahoma" pitchFamily="34" charset="0"/>
                <a:cs typeface="Tahoma" pitchFamily="34" charset="0"/>
              </a:rPr>
              <a:t>with HIT</a:t>
            </a:r>
          </a:p>
        </p:txBody>
      </p:sp>
      <p:sp>
        <p:nvSpPr>
          <p:cNvPr id="9219" name="Text Placeholder 3"/>
          <p:cNvSpPr>
            <a:spLocks noGrp="1"/>
          </p:cNvSpPr>
          <p:nvPr>
            <p:ph type="body" idx="1"/>
          </p:nvPr>
        </p:nvSpPr>
        <p:spPr/>
        <p:txBody>
          <a:bodyPr/>
          <a:lstStyle/>
          <a:p>
            <a:r>
              <a:rPr lang="en-US" dirty="0" smtClean="0">
                <a:latin typeface="Arial" pitchFamily="34" charset="0"/>
                <a:cs typeface="Arial" pitchFamily="34" charset="0"/>
              </a:rPr>
              <a:t>Knowledge Links</a:t>
            </a:r>
          </a:p>
        </p:txBody>
      </p:sp>
      <p:sp>
        <p:nvSpPr>
          <p:cNvPr id="9220" name="Text Placeholder 4"/>
          <p:cNvSpPr>
            <a:spLocks noGrp="1"/>
          </p:cNvSpPr>
          <p:nvPr>
            <p:ph type="body" sz="half" idx="3"/>
          </p:nvPr>
        </p:nvSpPr>
        <p:spPr/>
        <p:txBody>
          <a:bodyPr/>
          <a:lstStyle/>
          <a:p>
            <a:r>
              <a:rPr lang="en-US" smtClean="0">
                <a:latin typeface="Arial" pitchFamily="34" charset="0"/>
                <a:cs typeface="Arial" pitchFamily="34" charset="0"/>
              </a:rPr>
              <a:t>Reminders</a:t>
            </a:r>
          </a:p>
        </p:txBody>
      </p:sp>
      <p:sp>
        <p:nvSpPr>
          <p:cNvPr id="9221" name="Content Placeholder 2"/>
          <p:cNvSpPr>
            <a:spLocks noGrp="1"/>
          </p:cNvSpPr>
          <p:nvPr>
            <p:ph sz="half" idx="2"/>
          </p:nvPr>
        </p:nvSpPr>
        <p:spPr>
          <a:xfrm>
            <a:off x="914400" y="2247900"/>
            <a:ext cx="3733800" cy="1714500"/>
          </a:xfrm>
        </p:spPr>
        <p:txBody>
          <a:bodyPr/>
          <a:lstStyle/>
          <a:p>
            <a:r>
              <a:rPr lang="en-US" smtClean="0">
                <a:latin typeface="Arial" pitchFamily="34" charset="0"/>
                <a:cs typeface="Arial" pitchFamily="34" charset="0"/>
              </a:rPr>
              <a:t>Reference information links</a:t>
            </a:r>
          </a:p>
          <a:p>
            <a:r>
              <a:rPr lang="en-US" smtClean="0">
                <a:latin typeface="Arial" pitchFamily="34" charset="0"/>
                <a:cs typeface="Arial" pitchFamily="34" charset="0"/>
              </a:rPr>
              <a:t>Can reduce errors due to lack of knowledge</a:t>
            </a:r>
          </a:p>
        </p:txBody>
      </p:sp>
      <p:sp>
        <p:nvSpPr>
          <p:cNvPr id="9222" name="Content Placeholder 5"/>
          <p:cNvSpPr>
            <a:spLocks noGrp="1"/>
          </p:cNvSpPr>
          <p:nvPr>
            <p:ph sz="half" idx="4"/>
          </p:nvPr>
        </p:nvSpPr>
        <p:spPr>
          <a:xfrm>
            <a:off x="4953000" y="2247900"/>
            <a:ext cx="3733800" cy="1638300"/>
          </a:xfrm>
        </p:spPr>
        <p:txBody>
          <a:bodyPr/>
          <a:lstStyle/>
          <a:p>
            <a:r>
              <a:rPr lang="en-US" smtClean="0">
                <a:latin typeface="Arial" pitchFamily="34" charset="0"/>
                <a:cs typeface="Arial" pitchFamily="34" charset="0"/>
              </a:rPr>
              <a:t>Prompts and flags</a:t>
            </a:r>
          </a:p>
          <a:p>
            <a:r>
              <a:rPr lang="en-US" smtClean="0">
                <a:latin typeface="Arial" pitchFamily="34" charset="0"/>
                <a:cs typeface="Arial" pitchFamily="34" charset="0"/>
              </a:rPr>
              <a:t>Can reduce errors in omission</a:t>
            </a:r>
          </a:p>
        </p:txBody>
      </p:sp>
      <p:sp>
        <p:nvSpPr>
          <p:cNvPr id="7" name="Text Placeholder 3"/>
          <p:cNvSpPr txBox="1">
            <a:spLocks/>
          </p:cNvSpPr>
          <p:nvPr/>
        </p:nvSpPr>
        <p:spPr>
          <a:xfrm>
            <a:off x="533400" y="4114800"/>
            <a:ext cx="2362200" cy="4572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latin typeface="Arial" pitchFamily="34" charset="0"/>
                <a:ea typeface="+mj-ea"/>
                <a:cs typeface="Arial" pitchFamily="34" charset="0"/>
              </a:rPr>
              <a:t>Monitoring</a:t>
            </a:r>
          </a:p>
        </p:txBody>
      </p:sp>
      <p:sp>
        <p:nvSpPr>
          <p:cNvPr id="8" name="Text Placeholder 4"/>
          <p:cNvSpPr txBox="1">
            <a:spLocks/>
          </p:cNvSpPr>
          <p:nvPr/>
        </p:nvSpPr>
        <p:spPr>
          <a:xfrm>
            <a:off x="4953000" y="3962400"/>
            <a:ext cx="3276600" cy="6096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latin typeface="Arial" pitchFamily="34" charset="0"/>
                <a:ea typeface="+mj-ea"/>
                <a:cs typeface="Arial" pitchFamily="34" charset="0"/>
              </a:rPr>
              <a:t>Structured Notes</a:t>
            </a:r>
          </a:p>
        </p:txBody>
      </p:sp>
      <p:sp>
        <p:nvSpPr>
          <p:cNvPr id="9" name="Content Placeholder 2"/>
          <p:cNvSpPr txBox="1">
            <a:spLocks/>
          </p:cNvSpPr>
          <p:nvPr/>
        </p:nvSpPr>
        <p:spPr>
          <a:xfrm>
            <a:off x="914400" y="4610100"/>
            <a:ext cx="3733800" cy="1714500"/>
          </a:xfrm>
          <a:prstGeom prst="rect">
            <a:avLst/>
          </a:prstGeom>
        </p:spPr>
        <p:txBody>
          <a:bodyPr>
            <a:normAutofit fontScale="925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Quality metric reporting</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identify opportunities for improvement</a:t>
            </a:r>
          </a:p>
        </p:txBody>
      </p:sp>
      <p:sp>
        <p:nvSpPr>
          <p:cNvPr id="10" name="Content Placeholder 5"/>
          <p:cNvSpPr txBox="1">
            <a:spLocks/>
          </p:cNvSpPr>
          <p:nvPr/>
        </p:nvSpPr>
        <p:spPr>
          <a:xfrm>
            <a:off x="4953000" y="4610100"/>
            <a:ext cx="3733800" cy="1638300"/>
          </a:xfrm>
          <a:prstGeom prst="rect">
            <a:avLst/>
          </a:prstGeom>
        </p:spPr>
        <p:txBody>
          <a:bodyPr>
            <a:normAutofit fontScale="85000" lnSpcReduction="2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Standardized observations</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reduce errors related to failure to detect subtle changes in status</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4" name="Slide Number Placeholder 13"/>
          <p:cNvSpPr>
            <a:spLocks noGrp="1"/>
          </p:cNvSpPr>
          <p:nvPr>
            <p:ph type="sldNum" sz="quarter" idx="12"/>
          </p:nvPr>
        </p:nvSpPr>
        <p:spPr/>
        <p:txBody>
          <a:bodyPr/>
          <a:lstStyle/>
          <a:p>
            <a:pPr>
              <a:defRPr/>
            </a:pPr>
            <a:fld id="{1FE6D9A3-949B-49AA-8208-3093D9B10362}" type="slidenum">
              <a:rPr lang="en-US"/>
              <a:pPr>
                <a:defRPr/>
              </a:pPr>
              <a:t>8</a:t>
            </a:fld>
            <a:endParaRPr lang="en-US"/>
          </a:p>
        </p:txBody>
      </p:sp>
      <p:sp>
        <p:nvSpPr>
          <p:cNvPr id="15" name="Footer Placeholder 14"/>
          <p:cNvSpPr>
            <a:spLocks noGrp="1"/>
          </p:cNvSpPr>
          <p:nvPr>
            <p:ph type="ftr" sz="quarter" idx="11"/>
          </p:nvPr>
        </p:nvSpPr>
        <p:spPr/>
        <p:txBody>
          <a:bodyPr/>
          <a:lstStyle/>
          <a:p>
            <a:pPr>
              <a:defRPr/>
            </a:pPr>
            <a:r>
              <a:rPr lang="en-US"/>
              <a:t>Health IT Workforce Curriculum</a:t>
            </a:r>
          </a:p>
        </p:txBody>
      </p:sp>
    </p:spTree>
  </p:cSld>
  <p:clrMapOvr>
    <a:masterClrMapping/>
  </p:clrMapOvr>
  <p:transition advTm="4294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ahoma" pitchFamily="34" charset="0"/>
                <a:ea typeface="Tahoma" pitchFamily="34" charset="0"/>
                <a:cs typeface="Tahoma" pitchFamily="34" charset="0"/>
              </a:rPr>
              <a:t>Enhancing </a:t>
            </a:r>
            <a:r>
              <a:rPr lang="en-US" dirty="0" smtClean="0">
                <a:solidFill>
                  <a:schemeClr val="tx1">
                    <a:lumMod val="50000"/>
                    <a:lumOff val="50000"/>
                  </a:schemeClr>
                </a:solidFill>
                <a:latin typeface="Tahoma" pitchFamily="34" charset="0"/>
                <a:ea typeface="Tahoma" pitchFamily="34" charset="0"/>
                <a:cs typeface="Tahoma" pitchFamily="34" charset="0"/>
              </a:rPr>
              <a:t>Clinical Effectiveness </a:t>
            </a:r>
            <a:r>
              <a:rPr lang="en-US" dirty="0" smtClean="0">
                <a:latin typeface="Tahoma" pitchFamily="34" charset="0"/>
                <a:ea typeface="Tahoma" pitchFamily="34" charset="0"/>
                <a:cs typeface="Tahoma" pitchFamily="34" charset="0"/>
              </a:rPr>
              <a:t>with HIT</a:t>
            </a:r>
            <a:endParaRPr lang="en-US" dirty="0">
              <a:latin typeface="Tahoma" pitchFamily="34" charset="0"/>
              <a:ea typeface="Tahoma" pitchFamily="34" charset="0"/>
              <a:cs typeface="Tahoma" pitchFamily="34" charset="0"/>
            </a:endParaRPr>
          </a:p>
        </p:txBody>
      </p:sp>
      <p:sp>
        <p:nvSpPr>
          <p:cNvPr id="10243" name="Text Placeholder 3"/>
          <p:cNvSpPr>
            <a:spLocks noGrp="1"/>
          </p:cNvSpPr>
          <p:nvPr>
            <p:ph type="body" idx="1"/>
          </p:nvPr>
        </p:nvSpPr>
        <p:spPr/>
        <p:txBody>
          <a:bodyPr/>
          <a:lstStyle/>
          <a:p>
            <a:r>
              <a:rPr lang="en-US" dirty="0" smtClean="0">
                <a:latin typeface="Arial" pitchFamily="34" charset="0"/>
                <a:cs typeface="Arial" pitchFamily="34" charset="0"/>
              </a:rPr>
              <a:t>Knowledge Links</a:t>
            </a:r>
          </a:p>
        </p:txBody>
      </p:sp>
      <p:sp>
        <p:nvSpPr>
          <p:cNvPr id="10244" name="Text Placeholder 4"/>
          <p:cNvSpPr>
            <a:spLocks noGrp="1"/>
          </p:cNvSpPr>
          <p:nvPr>
            <p:ph type="body" sz="half" idx="3"/>
          </p:nvPr>
        </p:nvSpPr>
        <p:spPr/>
        <p:txBody>
          <a:bodyPr/>
          <a:lstStyle/>
          <a:p>
            <a:r>
              <a:rPr lang="en-US" smtClean="0">
                <a:latin typeface="Arial" pitchFamily="34" charset="0"/>
                <a:cs typeface="Arial" pitchFamily="34" charset="0"/>
              </a:rPr>
              <a:t>Reminders</a:t>
            </a:r>
          </a:p>
        </p:txBody>
      </p:sp>
      <p:sp>
        <p:nvSpPr>
          <p:cNvPr id="3" name="Content Placeholder 2"/>
          <p:cNvSpPr>
            <a:spLocks noGrp="1"/>
          </p:cNvSpPr>
          <p:nvPr>
            <p:ph sz="half" idx="2"/>
          </p:nvPr>
        </p:nvSpPr>
        <p:spPr>
          <a:xfrm>
            <a:off x="914400" y="2247900"/>
            <a:ext cx="3733800" cy="1714500"/>
          </a:xfrm>
        </p:spPr>
        <p:txBody>
          <a:bodyPr rtlCol="0">
            <a:normAutofit fontScale="92500" lnSpcReduction="10000"/>
          </a:bodyPr>
          <a:lstStyle/>
          <a:p>
            <a:pPr fontAlgn="auto">
              <a:spcAft>
                <a:spcPts val="0"/>
              </a:spcAft>
              <a:buFont typeface="Arial" pitchFamily="34" charset="0"/>
              <a:buChar char="•"/>
              <a:defRPr/>
            </a:pPr>
            <a:r>
              <a:rPr lang="en-US" dirty="0" smtClean="0">
                <a:latin typeface="Arial" pitchFamily="34" charset="0"/>
                <a:cs typeface="Arial" pitchFamily="34" charset="0"/>
              </a:rPr>
              <a:t>Reference information links to clinical practice guidelines</a:t>
            </a:r>
          </a:p>
          <a:p>
            <a:pPr fontAlgn="auto">
              <a:spcAft>
                <a:spcPts val="0"/>
              </a:spcAft>
              <a:buFont typeface="Arial" pitchFamily="34" charset="0"/>
              <a:buChar char="•"/>
              <a:defRPr/>
            </a:pPr>
            <a:r>
              <a:rPr lang="en-US" dirty="0" smtClean="0">
                <a:latin typeface="Arial" pitchFamily="34" charset="0"/>
                <a:cs typeface="Arial" pitchFamily="34" charset="0"/>
              </a:rPr>
              <a:t>Can increase use of best practices</a:t>
            </a:r>
          </a:p>
        </p:txBody>
      </p:sp>
      <p:sp>
        <p:nvSpPr>
          <p:cNvPr id="10246" name="Content Placeholder 5"/>
          <p:cNvSpPr>
            <a:spLocks noGrp="1"/>
          </p:cNvSpPr>
          <p:nvPr>
            <p:ph sz="half" idx="4"/>
          </p:nvPr>
        </p:nvSpPr>
        <p:spPr>
          <a:xfrm>
            <a:off x="4953000" y="2247900"/>
            <a:ext cx="3733800" cy="1638300"/>
          </a:xfrm>
        </p:spPr>
        <p:txBody>
          <a:bodyPr/>
          <a:lstStyle/>
          <a:p>
            <a:r>
              <a:rPr lang="en-US" smtClean="0">
                <a:latin typeface="Arial" pitchFamily="34" charset="0"/>
                <a:cs typeface="Arial" pitchFamily="34" charset="0"/>
              </a:rPr>
              <a:t>Prompts and flags</a:t>
            </a:r>
          </a:p>
          <a:p>
            <a:r>
              <a:rPr lang="en-US" smtClean="0">
                <a:latin typeface="Arial" pitchFamily="34" charset="0"/>
                <a:cs typeface="Arial" pitchFamily="34" charset="0"/>
              </a:rPr>
              <a:t>Can remind provider of recommended interventions</a:t>
            </a:r>
          </a:p>
        </p:txBody>
      </p:sp>
      <p:sp>
        <p:nvSpPr>
          <p:cNvPr id="7" name="Text Placeholder 3"/>
          <p:cNvSpPr txBox="1">
            <a:spLocks/>
          </p:cNvSpPr>
          <p:nvPr/>
        </p:nvSpPr>
        <p:spPr>
          <a:xfrm>
            <a:off x="9144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Monitoring</a:t>
            </a:r>
          </a:p>
        </p:txBody>
      </p:sp>
      <p:sp>
        <p:nvSpPr>
          <p:cNvPr id="8" name="Text Placeholder 4"/>
          <p:cNvSpPr txBox="1">
            <a:spLocks/>
          </p:cNvSpPr>
          <p:nvPr/>
        </p:nvSpPr>
        <p:spPr>
          <a:xfrm>
            <a:off x="4953000" y="3810000"/>
            <a:ext cx="3733800" cy="762000"/>
          </a:xfrm>
          <a:prstGeom prst="rect">
            <a:avLst/>
          </a:prstGeom>
          <a:noFill/>
          <a:ln w="12700" cap="sq" cmpd="sng" algn="ctr">
            <a:noFill/>
            <a:prstDash val="solid"/>
          </a:ln>
        </p:spPr>
        <p:txBody>
          <a:bodyPr anchor="b"/>
          <a:lstStyle/>
          <a:p>
            <a:pPr fontAlgn="auto">
              <a:spcBef>
                <a:spcPts val="580"/>
              </a:spcBef>
              <a:spcAft>
                <a:spcPts val="0"/>
              </a:spcAft>
              <a:buClr>
                <a:schemeClr val="accent1"/>
              </a:buClr>
              <a:buSzPct val="85000"/>
              <a:buFont typeface="Wingdings 2"/>
              <a:buNone/>
              <a:defRPr/>
            </a:pPr>
            <a:r>
              <a:rPr lang="en-US" sz="2400" b="1" dirty="0">
                <a:solidFill>
                  <a:schemeClr val="tx1">
                    <a:lumMod val="50000"/>
                    <a:lumOff val="50000"/>
                  </a:schemeClr>
                </a:solidFill>
                <a:latin typeface="Arial" pitchFamily="34" charset="0"/>
                <a:ea typeface="+mj-ea"/>
                <a:cs typeface="Arial" pitchFamily="34" charset="0"/>
              </a:rPr>
              <a:t>Structured Notes</a:t>
            </a:r>
          </a:p>
        </p:txBody>
      </p:sp>
      <p:sp>
        <p:nvSpPr>
          <p:cNvPr id="10249" name="Content Placeholder 2"/>
          <p:cNvSpPr txBox="1">
            <a:spLocks/>
          </p:cNvSpPr>
          <p:nvPr/>
        </p:nvSpPr>
        <p:spPr bwMode="auto">
          <a:xfrm>
            <a:off x="914400" y="4610100"/>
            <a:ext cx="3733800" cy="1714500"/>
          </a:xfrm>
          <a:prstGeom prst="rect">
            <a:avLst/>
          </a:prstGeom>
          <a:noFill/>
          <a:ln w="9525">
            <a:noFill/>
            <a:miter lim="800000"/>
            <a:headEnd/>
            <a:tailEnd/>
          </a:ln>
        </p:spPr>
        <p:txBody>
          <a:bodyPr/>
          <a:lstStyle/>
          <a:p>
            <a:pPr marL="273050" indent="-273050">
              <a:spcBef>
                <a:spcPts val="575"/>
              </a:spcBef>
              <a:buSzPct val="85000"/>
              <a:buFont typeface="Arial" pitchFamily="34" charset="0"/>
              <a:buChar char="•"/>
            </a:pPr>
            <a:r>
              <a:rPr lang="en-US" sz="2200" dirty="0">
                <a:latin typeface="Arial" pitchFamily="34" charset="0"/>
                <a:cs typeface="Arial" pitchFamily="34" charset="0"/>
              </a:rPr>
              <a:t>Quality metric reporting</a:t>
            </a:r>
          </a:p>
          <a:p>
            <a:pPr marL="273050" indent="-273050">
              <a:spcBef>
                <a:spcPts val="575"/>
              </a:spcBef>
              <a:buSzPct val="85000"/>
              <a:buFont typeface="Arial" pitchFamily="34" charset="0"/>
              <a:buChar char="•"/>
            </a:pPr>
            <a:r>
              <a:rPr lang="en-US" sz="2200" dirty="0">
                <a:latin typeface="Arial" pitchFamily="34" charset="0"/>
                <a:cs typeface="Arial" pitchFamily="34" charset="0"/>
              </a:rPr>
              <a:t>Can identify gaps in practice</a:t>
            </a:r>
          </a:p>
        </p:txBody>
      </p:sp>
      <p:sp>
        <p:nvSpPr>
          <p:cNvPr id="10" name="Content Placeholder 5"/>
          <p:cNvSpPr txBox="1">
            <a:spLocks/>
          </p:cNvSpPr>
          <p:nvPr/>
        </p:nvSpPr>
        <p:spPr>
          <a:xfrm>
            <a:off x="4953000" y="4610100"/>
            <a:ext cx="3733800" cy="1638300"/>
          </a:xfrm>
          <a:prstGeom prst="rect">
            <a:avLst/>
          </a:prstGeom>
        </p:spPr>
        <p:txBody>
          <a:bodyPr>
            <a:normAutofit fontScale="92500" lnSpcReduction="20000"/>
          </a:bodyPr>
          <a:lstStyle/>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Standardized observations</a:t>
            </a:r>
          </a:p>
          <a:p>
            <a:pPr marL="274320" indent="-274320" fontAlgn="auto">
              <a:spcBef>
                <a:spcPts val="580"/>
              </a:spcBef>
              <a:spcAft>
                <a:spcPts val="0"/>
              </a:spcAft>
              <a:buSzPct val="85000"/>
              <a:buFont typeface="Arial" pitchFamily="34" charset="0"/>
              <a:buChar char="•"/>
              <a:defRPr/>
            </a:pPr>
            <a:r>
              <a:rPr lang="en-US" sz="2600" dirty="0">
                <a:latin typeface="Arial" pitchFamily="34" charset="0"/>
                <a:cs typeface="Arial" pitchFamily="34" charset="0"/>
              </a:rPr>
              <a:t>Can enhance assessment and diagnosis</a:t>
            </a:r>
          </a:p>
        </p:txBody>
      </p:sp>
      <p:sp>
        <p:nvSpPr>
          <p:cNvPr id="12" name="Date Placeholder 11"/>
          <p:cNvSpPr>
            <a:spLocks noGrp="1"/>
          </p:cNvSpPr>
          <p:nvPr>
            <p:ph type="dt" sz="quarter" idx="10"/>
          </p:nvPr>
        </p:nvSpPr>
        <p:spPr/>
        <p:txBody>
          <a:bodyPr/>
          <a:lstStyle/>
          <a:p>
            <a:pPr>
              <a:defRPr/>
            </a:pPr>
            <a:r>
              <a:rPr lang="en-US"/>
              <a:t>Component 12 Unit1.2</a:t>
            </a:r>
          </a:p>
        </p:txBody>
      </p:sp>
      <p:sp>
        <p:nvSpPr>
          <p:cNvPr id="13" name="Slide Number Placeholder 12"/>
          <p:cNvSpPr>
            <a:spLocks noGrp="1"/>
          </p:cNvSpPr>
          <p:nvPr>
            <p:ph type="sldNum" sz="quarter" idx="12"/>
          </p:nvPr>
        </p:nvSpPr>
        <p:spPr/>
        <p:txBody>
          <a:bodyPr/>
          <a:lstStyle/>
          <a:p>
            <a:pPr>
              <a:defRPr/>
            </a:pPr>
            <a:fld id="{9BA04C7A-E932-4CDC-8117-011776BC082C}" type="slidenum">
              <a:rPr lang="en-US"/>
              <a:pPr>
                <a:defRPr/>
              </a:pPr>
              <a:t>9</a:t>
            </a:fld>
            <a:endParaRPr lang="en-US"/>
          </a:p>
        </p:txBody>
      </p:sp>
      <p:sp>
        <p:nvSpPr>
          <p:cNvPr id="14" name="Footer Placeholder 13"/>
          <p:cNvSpPr>
            <a:spLocks noGrp="1"/>
          </p:cNvSpPr>
          <p:nvPr>
            <p:ph type="ftr" sz="quarter" idx="11"/>
          </p:nvPr>
        </p:nvSpPr>
        <p:spPr/>
        <p:txBody>
          <a:bodyPr/>
          <a:lstStyle/>
          <a:p>
            <a:pPr>
              <a:defRPr/>
            </a:pPr>
            <a:r>
              <a:rPr lang="en-US"/>
              <a:t>Health IT Workforce Curriculum</a:t>
            </a:r>
          </a:p>
        </p:txBody>
      </p:sp>
    </p:spTree>
  </p:cSld>
  <p:clrMapOvr>
    <a:masterClrMapping/>
  </p:clrMapOvr>
  <p:transition advTm="404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Comp12_Unit01_02_PPT-audio_7_28_10&quot;/&gt;&lt;property id=&quot;20148&quot; value=&quot;5&quot;/&gt;&lt;property id=&quot;20184&quot; value=&quot;7&quot;/&gt;&lt;property id=&quot;20224&quot; value=&quot;R:\Health Systems and Outcomes\CDCG\Quality_Improvement\Unit1_Introduction to QI and HIT\Powerpoint\1.2_SWF&quot;/&gt;&lt;property id=&quot;20250&quot; value=&quot;0&quot;/&gt;&lt;property id=&quot;20251&quot; value=&quot;0&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 - &amp;quot;Introduction to QI and HIT&amp;quot;&quot;/&gt;&lt;property id=&quot;20307&quot; value=&quot;257&quot;/&gt;&lt;property id=&quot;20309&quot; value=&quot;-1&quot;/&gt;&lt;/object&gt;&lt;object type=&quot;3&quot; unique_id=&quot;10005&quot;&gt;&lt;property id=&quot;20148&quot; value=&quot;5&quot;/&gt;&lt;property id=&quot;20300&quot; value=&quot;Slide 2 - &amp;quot;Objective&amp;quot;&quot;/&gt;&lt;property id=&quot;20307&quot; value=&quot;258&quot;/&gt;&lt;property id=&quot;20309&quot; value=&quot;-1&quot;/&gt;&lt;/object&gt;&lt;object type=&quot;3&quot; unique_id=&quot;10006&quot;&gt;&lt;property id=&quot;20148&quot; value=&quot;5&quot;/&gt;&lt;property id=&quot;20300&quot; value=&quot;Slide 3&quot;/&gt;&lt;property id=&quot;20307&quot; value=&quot;259&quot;/&gt;&lt;property id=&quot;20309&quot; value=&quot;-1&quot;/&gt;&lt;/object&gt;&lt;object type=&quot;3&quot; unique_id=&quot;10007&quot;&gt;&lt;property id=&quot;20148&quot; value=&quot;5&quot;/&gt;&lt;property id=&quot;20300&quot; value=&quot;Slide 4 - &amp;quot;IHI Triple Aim and HIT&amp;quot;&quot;/&gt;&lt;property id=&quot;20307&quot; value=&quot;260&quot;/&gt;&lt;property id=&quot;20309&quot; value=&quot;-1&quot;/&gt;&lt;/object&gt;&lt;object type=&quot;3&quot; unique_id=&quot;10008&quot;&gt;&lt;property id=&quot;20148&quot; value=&quot;5&quot;/&gt;&lt;property id=&quot;20300&quot; value=&quot;Slide 5 - &amp;quot;IOM Aims and HIT&amp;quot;&quot;/&gt;&lt;property id=&quot;20307&quot; value=&quot;261&quot;/&gt;&lt;property id=&quot;20309&quot; value=&quot;-1&quot;/&gt;&lt;/object&gt;&lt;object type=&quot;3&quot; unique_id=&quot;10009&quot;&gt;&lt;property id=&quot;20148&quot; value=&quot;5&quot;/&gt;&lt;property id=&quot;20300&quot; value=&quot;Slide 6 - &amp;quot;Benefits of HIT &amp;quot;&quot;/&gt;&lt;property id=&quot;20307&quot; value=&quot;262&quot;/&gt;&lt;property id=&quot;20309&quot; value=&quot;-1&quot;/&gt;&lt;/object&gt;&lt;object type=&quot;3&quot; unique_id=&quot;10010&quot;&gt;&lt;property id=&quot;20148&quot; value=&quot;5&quot;/&gt;&lt;property id=&quot;20300&quot; value=&quot;Slide 7 - &amp;quot;Enhancing Patient Safety with HIT&amp;quot;&quot;/&gt;&lt;property id=&quot;20307&quot; value=&quot;263&quot;/&gt;&lt;property id=&quot;20309&quot; value=&quot;-1&quot;/&gt;&lt;/object&gt;&lt;object type=&quot;3&quot; unique_id=&quot;10011&quot;&gt;&lt;property id=&quot;20148&quot; value=&quot;5&quot;/&gt;&lt;property id=&quot;20300&quot; value=&quot;Slide 8 - &amp;quot;Enhancing Patient Safety with HIT&amp;quot;&quot;/&gt;&lt;property id=&quot;20307&quot; value=&quot;264&quot;/&gt;&lt;property id=&quot;20309&quot; value=&quot;-1&quot;/&gt;&lt;/object&gt;&lt;object type=&quot;3&quot; unique_id=&quot;10012&quot;&gt;&lt;property id=&quot;20148&quot; value=&quot;5&quot;/&gt;&lt;property id=&quot;20300&quot; value=&quot;Slide 9 - &amp;quot;Enhancing Clinical Effectiveness with HIT&amp;quot;&quot;/&gt;&lt;property id=&quot;20307&quot; value=&quot;265&quot;/&gt;&lt;property id=&quot;20309&quot; value=&quot;-1&quot;/&gt;&lt;/object&gt;&lt;object type=&quot;3&quot; unique_id=&quot;10013&quot;&gt;&lt;property id=&quot;20148&quot; value=&quot;5&quot;/&gt;&lt;property id=&quot;20300&quot; value=&quot;Slide 10 - &amp;quot;Enhancing Patient Centeredness with HIT&amp;quot;&quot;/&gt;&lt;property id=&quot;20307&quot; value=&quot;266&quot;/&gt;&lt;property id=&quot;20309&quot; value=&quot;-1&quot;/&gt;&lt;/object&gt;&lt;object type=&quot;3&quot; unique_id=&quot;10014&quot;&gt;&lt;property id=&quot;20148&quot; value=&quot;5&quot;/&gt;&lt;property id=&quot;20300&quot; value=&quot;Slide 11 - &amp;quot;Enhancing Timeliness with HIT&amp;quot;&quot;/&gt;&lt;property id=&quot;20307&quot; value=&quot;268&quot;/&gt;&lt;property id=&quot;20309&quot; value=&quot;-1&quot;/&gt;&lt;/object&gt;&lt;object type=&quot;3&quot; unique_id=&quot;10015&quot;&gt;&lt;property id=&quot;20148&quot; value=&quot;5&quot;/&gt;&lt;property id=&quot;20300&quot; value=&quot;Slide 12 - &amp;quot;Enhancing Efficiency with HIT&amp;quot;&quot;/&gt;&lt;property id=&quot;20307&quot; value=&quot;269&quot;/&gt;&lt;property id=&quot;20309&quot; value=&quot;-1&quot;/&gt;&lt;/object&gt;&lt;object type=&quot;3&quot; unique_id=&quot;10016&quot;&gt;&lt;property id=&quot;20148&quot; value=&quot;5&quot;/&gt;&lt;property id=&quot;20300&quot; value=&quot;Slide 13 - &amp;quot;Enhancing Equity with HIT&amp;quot;&quot;/&gt;&lt;property id=&quot;20307&quot; value=&quot;270&quot;/&gt;&lt;property id=&quot;20309&quot; value=&quot;-1&quot;/&gt;&lt;/object&gt;&lt;object type=&quot;3&quot; unique_id=&quot;10017&quot;&gt;&lt;property id=&quot;20148&quot; value=&quot;5&quot;/&gt;&lt;property id=&quot;20300&quot; value=&quot;Slide 14 - &amp;quot;Unintended Consequences of HIT&amp;quot;&quot;/&gt;&lt;property id=&quot;20307&quot; value=&quot;271&quot;/&gt;&lt;property id=&quot;20309&quot; value=&quot;-1&quot;/&gt;&lt;/object&gt;&lt;object type=&quot;3&quot; unique_id=&quot;10018&quot;&gt;&lt;property id=&quot;20148&quot; value=&quot;5&quot;/&gt;&lt;property id=&quot;20300&quot; value=&quot;Slide 15 - &amp;quot;Work-arounds&amp;quot;&quot;/&gt;&lt;property id=&quot;20307&quot; value=&quot;272&quot;/&gt;&lt;property id=&quot;20309&quot; value=&quot;-1&quot;/&gt;&lt;/object&gt;&lt;object type=&quot;3&quot; unique_id=&quot;10019&quot;&gt;&lt;property id=&quot;20148&quot; value=&quot;5&quot;/&gt;&lt;property id=&quot;20300&quot; value=&quot;Slide 16 - &amp;quot;Artifacts&amp;quot;&quot;/&gt;&lt;property id=&quot;20307&quot; value=&quot;273&quot;/&gt;&lt;property id=&quot;20309&quot; value=&quot;-1&quot;/&gt;&lt;/object&gt;&lt;object type=&quot;3&quot; unique_id=&quot;10020&quot;&gt;&lt;property id=&quot;20148&quot; value=&quot;5&quot;/&gt;&lt;property id=&quot;20300&quot; value=&quot;Slide 17 - &amp;quot;HIT &amp;amp; Workarounds&amp;quot;&quot;/&gt;&lt;property id=&quot;20307&quot; value=&quot;274&quot;/&gt;&lt;property id=&quot;20309&quot; value=&quot;-1&quot;/&gt;&lt;/object&gt;&lt;object type=&quot;3&quot; unique_id=&quot;10021&quot;&gt;&lt;property id=&quot;20148&quot; value=&quot;5&quot;/&gt;&lt;property id=&quot;20300&quot; value=&quot;Slide 18&quot;/&gt;&lt;property id=&quot;20307&quot; value=&quot;275&quot;/&gt;&lt;property id=&quot;20309&quot; value=&quot;-1&quot;/&gt;&lt;/object&gt;&lt;object type=&quot;3&quot; unique_id=&quot;10022&quot;&gt;&lt;property id=&quot;20148&quot; value=&quot;5&quot;/&gt;&lt;property id=&quot;20300&quot; value=&quot;Slide 19&quot;/&gt;&lt;property id=&quot;20307&quot; value=&quot;276&quot;/&gt;&lt;property id=&quot;20309&quot; value=&quot;-1&quot;/&gt;&lt;/object&gt;&lt;object type=&quot;3&quot; unique_id=&quot;10023&quot;&gt;&lt;property id=&quot;20148&quot; value=&quot;5&quot;/&gt;&lt;property id=&quot;20300&quot; value=&quot;Slide 20&quot;/&gt;&lt;property id=&quot;20307&quot; value=&quot;277&quot;/&gt;&lt;property id=&quot;20309&quot; value=&quot;-1&quot;/&gt;&lt;/object&gt;&lt;object type=&quot;3&quot; unique_id=&quot;10024&quot;&gt;&lt;property id=&quot;20148&quot; value=&quot;5&quot;/&gt;&lt;property id=&quot;20300&quot; value=&quot;Slide 21&quot;/&gt;&lt;property id=&quot;20307&quot; value=&quot;278&quot;/&gt;&lt;property id=&quot;20309&quot; value=&quot;-1&quot;/&gt;&lt;/object&gt;&lt;object type=&quot;3&quot; unique_id=&quot;10025&quot;&gt;&lt;property id=&quot;20148&quot; value=&quot;5&quot;/&gt;&lt;property id=&quot;20300&quot; value=&quot;Slide 22 - &amp;quot;Summary:&amp;quot;&quot;/&gt;&lt;property id=&quot;20307&quot; value=&quot;279&quot;/&gt;&lt;property id=&quot;20309&quot; value=&quot;-1&quot;/&gt;&lt;/object&gt;&lt;/object&gt;&lt;object type=&quot;10&quot; unique_id=&quot;10098&quot;&gt;&lt;object type=&quot;11&quot; unique_id=&quot;10099&quot;&gt;&lt;/object&gt;&lt;/object&gt;&lt;object type=&quot;4&quot; unique_id=&quot;10100&quo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73981E-5F69-4564-86B3-877B0B23570C}&quot;/&gt;&lt;filename val=&quot;R:\Health Systems and Outcomes\CDCG\Quality_Improvement\Unit1_Introduction to QI and HIT\Powerpoint\1.2_SWF\data\asimages\{B273981E-5F69-4564-86B3-877B0B23570C}.png&quot;/&gt;&lt;hasEffects val=&quot;1&quot;/&gt;&lt;left val=&quot;143.28&quot;/&gt;&lt;top val=&quot;131.28&quot;/&gt;&lt;width val=&quot;458.64&quot;/&gt;&lt;height val=&quot;32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52BDFA-6CE5-4816-9484-7A83756E5C83}&quot;/&gt;&lt;filename val=&quot;R:\Health Systems and Outcomes\CDCG\Quality_Improvement\Unit1_Introduction to QI and HIT\Powerpoint\1.2_SWF\data\asimages\{E352BDFA-6CE5-4816-9484-7A83756E5C83}.png&quot;/&gt;&lt;hasEffects val=&quot;1&quot;/&gt;&lt;left val=&quot;448.56&quot;/&gt;&lt;top val=&quot;155.28&quot;/&gt;&lt;width val=&quot;232.8&quot;/&gt;&lt;height val=&quot;236.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64774A-E235-4400-818F-397A2280B4EC}&quot;/&gt;&lt;filename val=&quot;R:\Health Systems and Outcomes\CDCG\Quality_Improvement\Unit1_Introduction to QI and HIT\Powerpoint\1.2_SWF\data\asimages\{AB64774A-E235-4400-818F-397A2280B4EC}.png&quot;/&gt;&lt;hasEffects val=&quot;1&quot;/&gt;&lt;left val=&quot;29.28&quot;/&gt;&lt;top val=&quot;123&quot;/&gt;&lt;width val=&quot;420.36&quot;/&gt;&lt;height val=&quot;322.9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2A5807-B03B-4F22-8B9D-35A344FEF467}&quot;/&gt;&lt;filename val=&quot;R:\Health Systems and Outcomes\CDCG\Quality_Improvement\Unit1_Introduction to QI and HIT\Powerpoint\1.2_SWF\data\asimages\{002A5807-B03B-4F22-8B9D-35A344FEF467}.png&quot;/&gt;&lt;hasEffects val=&quot;1&quot;/&gt;&lt;left val=&quot;37.56&quot;/&gt;&lt;top val=&quot;164.28&quot;/&gt;&lt;width val=&quot;538.8&quot;/&gt;&lt;height val=&quot;282.36&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3087</Words>
  <Application>Microsoft Office PowerPoint</Application>
  <PresentationFormat>On-screen Show (4:3)</PresentationFormat>
  <Paragraphs>295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Introduction to QI and HIT</vt:lpstr>
      <vt:lpstr>Objective</vt:lpstr>
      <vt:lpstr>Slide 3</vt:lpstr>
      <vt:lpstr>IHI Triple Aim and HIT</vt:lpstr>
      <vt:lpstr>IOM Aims and HIT</vt:lpstr>
      <vt:lpstr>Benefits of HIT </vt:lpstr>
      <vt:lpstr>Enhancing Patient Safety with HIT</vt:lpstr>
      <vt:lpstr>Enhancing Patient Safety with HIT</vt:lpstr>
      <vt:lpstr>Enhancing Clinical Effectiveness with HIT</vt:lpstr>
      <vt:lpstr>Enhancing Patient Centeredness with HIT</vt:lpstr>
      <vt:lpstr>Enhancing Timeliness with HIT</vt:lpstr>
      <vt:lpstr>Enhancing Efficiency with HIT</vt:lpstr>
      <vt:lpstr>Enhancing Equity with HIT</vt:lpstr>
      <vt:lpstr>Unintended Consequences of HIT</vt:lpstr>
      <vt:lpstr>Work-arounds</vt:lpstr>
      <vt:lpstr>Artifacts</vt:lpstr>
      <vt:lpstr>HIT &amp; Workarounds</vt:lpstr>
      <vt:lpstr>Slide 18</vt:lpstr>
      <vt:lpstr>Slide 19</vt:lpstr>
      <vt:lpstr>Slide 20</vt:lpstr>
      <vt:lpstr>Slide 21</vt:lpstr>
      <vt:lpstr>Summary:</vt:lpstr>
    </vt:vector>
  </TitlesOfParts>
  <Company>The Johns Hopkins University School of Nursing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QI and HIT</dc:title>
  <dc:creator>jhornya1</dc:creator>
  <cp:lastModifiedBy>jhornya1</cp:lastModifiedBy>
  <cp:revision>18</cp:revision>
  <dcterms:created xsi:type="dcterms:W3CDTF">2010-07-27T14:13:09Z</dcterms:created>
  <dcterms:modified xsi:type="dcterms:W3CDTF">2010-08-03T19:44:23Z</dcterms:modified>
</cp:coreProperties>
</file>