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tags/tag7.xml" ContentType="application/vnd.openxmlformats-officedocument.presentationml.tag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tags/tag13.xml" ContentType="application/vnd.openxmlformats-officedocument.presentationml.tags+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258" r:id="rId3"/>
    <p:sldId id="259" r:id="rId4"/>
    <p:sldId id="260" r:id="rId5"/>
    <p:sldId id="261" r:id="rId6"/>
    <p:sldId id="287" r:id="rId7"/>
    <p:sldId id="288" r:id="rId8"/>
    <p:sldId id="289" r:id="rId9"/>
    <p:sldId id="290"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51" autoAdjust="0"/>
  </p:normalViewPr>
  <p:slideViewPr>
    <p:cSldViewPr>
      <p:cViewPr varScale="1">
        <p:scale>
          <a:sx n="110" d="100"/>
          <a:sy n="110" d="100"/>
        </p:scale>
        <p:origin x="-156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6E36D-F45A-40DD-A41D-B53770C1BD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02CEF2B-C6E1-4BAE-9715-256F09D2142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spcAft>
              <a:spcPct val="35000"/>
            </a:spcAft>
          </a:pPr>
          <a:r>
            <a:rPr lang="en-US" sz="2800" dirty="0" smtClean="0">
              <a:effectLst/>
              <a:latin typeface="Arial" pitchFamily="34" charset="0"/>
              <a:cs typeface="Arial" pitchFamily="34" charset="0"/>
            </a:rPr>
            <a:t>Quality</a:t>
          </a:r>
        </a:p>
        <a:p>
          <a:pPr algn="ctr">
            <a:spcAft>
              <a:spcPct val="35000"/>
            </a:spcAft>
          </a:pPr>
          <a:r>
            <a:rPr lang="en-US" sz="2800" dirty="0" smtClean="0">
              <a:latin typeface="Arial" pitchFamily="34" charset="0"/>
              <a:cs typeface="Arial" pitchFamily="34" charset="0"/>
            </a:rPr>
            <a:t>“The degree to which health services for individuals and populations increase the likelihood of desired outcomes and are consistent with current professional knowledge.”</a:t>
          </a:r>
        </a:p>
        <a:p>
          <a:pPr algn="ctr">
            <a:spcAft>
              <a:spcPct val="35000"/>
            </a:spcAft>
          </a:pPr>
          <a:endParaRPr lang="en-US" sz="2800" dirty="0" smtClean="0"/>
        </a:p>
      </dgm:t>
    </dgm:pt>
    <dgm:pt modelId="{F1C07BC2-261A-4EFD-A4B9-E80E4889C662}" type="parTrans" cxnId="{07BC8A3C-E78C-452A-91C8-469AFEBC4FDB}">
      <dgm:prSet/>
      <dgm:spPr/>
      <dgm:t>
        <a:bodyPr/>
        <a:lstStyle/>
        <a:p>
          <a:endParaRPr lang="en-US"/>
        </a:p>
      </dgm:t>
    </dgm:pt>
    <dgm:pt modelId="{3773C99D-D2D9-4B36-B022-2671F50683DB}" type="sibTrans" cxnId="{07BC8A3C-E78C-452A-91C8-469AFEBC4FDB}">
      <dgm:prSet/>
      <dgm:spPr/>
      <dgm:t>
        <a:bodyPr/>
        <a:lstStyle/>
        <a:p>
          <a:endParaRPr lang="en-US"/>
        </a:p>
      </dgm:t>
    </dgm:pt>
    <dgm:pt modelId="{D26880AB-4578-49E3-9140-A4CC883C5D2C}" type="pres">
      <dgm:prSet presAssocID="{31B6E36D-F45A-40DD-A41D-B53770C1BD9F}" presName="diagram" presStyleCnt="0">
        <dgm:presLayoutVars>
          <dgm:dir/>
          <dgm:resizeHandles val="exact"/>
        </dgm:presLayoutVars>
      </dgm:prSet>
      <dgm:spPr/>
      <dgm:t>
        <a:bodyPr/>
        <a:lstStyle/>
        <a:p>
          <a:endParaRPr lang="en-US"/>
        </a:p>
      </dgm:t>
    </dgm:pt>
    <dgm:pt modelId="{DC868B90-39D9-48E0-8ABA-FCB2B1AB5F50}" type="pres">
      <dgm:prSet presAssocID="{002CEF2B-C6E1-4BAE-9715-256F09D2142E}" presName="node" presStyleLbl="node1" presStyleIdx="0" presStyleCnt="1" custScaleX="231809" custScaleY="184988">
        <dgm:presLayoutVars>
          <dgm:bulletEnabled val="1"/>
        </dgm:presLayoutVars>
      </dgm:prSet>
      <dgm:spPr/>
      <dgm:t>
        <a:bodyPr/>
        <a:lstStyle/>
        <a:p>
          <a:endParaRPr lang="en-US"/>
        </a:p>
      </dgm:t>
    </dgm:pt>
  </dgm:ptLst>
  <dgm:cxnLst>
    <dgm:cxn modelId="{89D40618-9335-4E16-BEC4-675DC0BE1977}" type="presOf" srcId="{002CEF2B-C6E1-4BAE-9715-256F09D2142E}" destId="{DC868B90-39D9-48E0-8ABA-FCB2B1AB5F50}" srcOrd="0" destOrd="0" presId="urn:microsoft.com/office/officeart/2005/8/layout/default"/>
    <dgm:cxn modelId="{07BC8A3C-E78C-452A-91C8-469AFEBC4FDB}" srcId="{31B6E36D-F45A-40DD-A41D-B53770C1BD9F}" destId="{002CEF2B-C6E1-4BAE-9715-256F09D2142E}" srcOrd="0" destOrd="0" parTransId="{F1C07BC2-261A-4EFD-A4B9-E80E4889C662}" sibTransId="{3773C99D-D2D9-4B36-B022-2671F50683DB}"/>
    <dgm:cxn modelId="{129EC9A5-CA4E-4EA4-BC83-B58B2FAF2EB9}" type="presOf" srcId="{31B6E36D-F45A-40DD-A41D-B53770C1BD9F}" destId="{D26880AB-4578-49E3-9140-A4CC883C5D2C}" srcOrd="0" destOrd="0" presId="urn:microsoft.com/office/officeart/2005/8/layout/default"/>
    <dgm:cxn modelId="{91A702DD-3D5B-4611-B79B-CBABB7FE6FAE}" type="presParOf" srcId="{D26880AB-4578-49E3-9140-A4CC883C5D2C}" destId="{DC868B90-39D9-48E0-8ABA-FCB2B1AB5F50}" srcOrd="0"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B536BA-16D7-4471-A666-3BFE788DC7A7}" type="doc">
      <dgm:prSet loTypeId="urn:microsoft.com/office/officeart/2005/8/layout/hProcess9" loCatId="process" qsTypeId="urn:microsoft.com/office/officeart/2005/8/quickstyle/simple1" qsCatId="simple" csTypeId="urn:microsoft.com/office/officeart/2005/8/colors/accent1_2" csCatId="accent1" phldr="1"/>
      <dgm:spPr/>
    </dgm:pt>
    <dgm:pt modelId="{792432A0-A18F-4B61-B0C5-E69E541FA42B}">
      <dgm:prSet phldrT="[Text]"/>
      <dgm:spPr/>
      <dgm:t>
        <a:bodyPr/>
        <a:lstStyle/>
        <a:p>
          <a:r>
            <a:rPr lang="en-US" dirty="0" smtClean="0"/>
            <a:t>Structure</a:t>
          </a:r>
          <a:endParaRPr lang="en-US" dirty="0"/>
        </a:p>
      </dgm:t>
    </dgm:pt>
    <dgm:pt modelId="{8700931C-93B6-487E-86D7-29DA97E0E79F}" type="parTrans" cxnId="{448A40FB-FD57-4D25-9DBE-A783C9573B61}">
      <dgm:prSet/>
      <dgm:spPr/>
      <dgm:t>
        <a:bodyPr/>
        <a:lstStyle/>
        <a:p>
          <a:endParaRPr lang="en-US"/>
        </a:p>
      </dgm:t>
    </dgm:pt>
    <dgm:pt modelId="{C1DEBB58-A696-4FEC-88BD-1EEF84058866}" type="sibTrans" cxnId="{448A40FB-FD57-4D25-9DBE-A783C9573B61}">
      <dgm:prSet/>
      <dgm:spPr/>
      <dgm:t>
        <a:bodyPr/>
        <a:lstStyle/>
        <a:p>
          <a:endParaRPr lang="en-US"/>
        </a:p>
      </dgm:t>
    </dgm:pt>
    <dgm:pt modelId="{D9D691FF-CC15-42CD-B03E-1722A6E681B8}">
      <dgm:prSet phldrT="[Text]"/>
      <dgm:spPr/>
      <dgm:t>
        <a:bodyPr/>
        <a:lstStyle/>
        <a:p>
          <a:r>
            <a:rPr lang="en-US" dirty="0" smtClean="0"/>
            <a:t>Process</a:t>
          </a:r>
          <a:endParaRPr lang="en-US" dirty="0"/>
        </a:p>
      </dgm:t>
    </dgm:pt>
    <dgm:pt modelId="{A1297E47-19DE-4450-B384-95582711A828}" type="parTrans" cxnId="{39551C34-9B00-4C72-ACC1-FA9478F2D683}">
      <dgm:prSet/>
      <dgm:spPr/>
      <dgm:t>
        <a:bodyPr/>
        <a:lstStyle/>
        <a:p>
          <a:endParaRPr lang="en-US"/>
        </a:p>
      </dgm:t>
    </dgm:pt>
    <dgm:pt modelId="{CB4DCB06-6283-48C7-863C-C9673DA71DDA}" type="sibTrans" cxnId="{39551C34-9B00-4C72-ACC1-FA9478F2D683}">
      <dgm:prSet/>
      <dgm:spPr/>
      <dgm:t>
        <a:bodyPr/>
        <a:lstStyle/>
        <a:p>
          <a:endParaRPr lang="en-US"/>
        </a:p>
      </dgm:t>
    </dgm:pt>
    <dgm:pt modelId="{981D36B9-A070-4669-899C-40F8AAD302B2}">
      <dgm:prSet phldrT="[Text]"/>
      <dgm:spPr/>
      <dgm:t>
        <a:bodyPr/>
        <a:lstStyle/>
        <a:p>
          <a:r>
            <a:rPr lang="en-US" dirty="0" smtClean="0"/>
            <a:t>Outcome</a:t>
          </a:r>
          <a:endParaRPr lang="en-US" dirty="0"/>
        </a:p>
      </dgm:t>
    </dgm:pt>
    <dgm:pt modelId="{734CAACF-8B15-4A23-BBFA-EF17D262248F}" type="parTrans" cxnId="{241A5B68-0625-432C-95D6-E82784DAB6D3}">
      <dgm:prSet/>
      <dgm:spPr/>
      <dgm:t>
        <a:bodyPr/>
        <a:lstStyle/>
        <a:p>
          <a:endParaRPr lang="en-US"/>
        </a:p>
      </dgm:t>
    </dgm:pt>
    <dgm:pt modelId="{5DF41D79-08F3-438A-AC50-A2CA7876C8A5}" type="sibTrans" cxnId="{241A5B68-0625-432C-95D6-E82784DAB6D3}">
      <dgm:prSet/>
      <dgm:spPr/>
      <dgm:t>
        <a:bodyPr/>
        <a:lstStyle/>
        <a:p>
          <a:endParaRPr lang="en-US"/>
        </a:p>
      </dgm:t>
    </dgm:pt>
    <dgm:pt modelId="{0B221FCD-2933-4C40-9608-3AFB104C0615}" type="pres">
      <dgm:prSet presAssocID="{57B536BA-16D7-4471-A666-3BFE788DC7A7}" presName="CompostProcess" presStyleCnt="0">
        <dgm:presLayoutVars>
          <dgm:dir/>
          <dgm:resizeHandles val="exact"/>
        </dgm:presLayoutVars>
      </dgm:prSet>
      <dgm:spPr/>
    </dgm:pt>
    <dgm:pt modelId="{2EAF63F1-5308-4617-B6D0-B262E9F13CA0}" type="pres">
      <dgm:prSet presAssocID="{57B536BA-16D7-4471-A666-3BFE788DC7A7}" presName="arrow" presStyleLbl="bgShp" presStyleIdx="0" presStyleCnt="1"/>
      <dgm:spPr/>
    </dgm:pt>
    <dgm:pt modelId="{F55970AB-9531-43A5-85E1-EFCADDCAEEEA}" type="pres">
      <dgm:prSet presAssocID="{57B536BA-16D7-4471-A666-3BFE788DC7A7}" presName="linearProcess" presStyleCnt="0"/>
      <dgm:spPr/>
    </dgm:pt>
    <dgm:pt modelId="{92F56DC1-D6A1-4C80-9032-BBE29AA142A0}" type="pres">
      <dgm:prSet presAssocID="{792432A0-A18F-4B61-B0C5-E69E541FA42B}" presName="textNode" presStyleLbl="node1" presStyleIdx="0" presStyleCnt="3">
        <dgm:presLayoutVars>
          <dgm:bulletEnabled val="1"/>
        </dgm:presLayoutVars>
      </dgm:prSet>
      <dgm:spPr/>
      <dgm:t>
        <a:bodyPr/>
        <a:lstStyle/>
        <a:p>
          <a:endParaRPr lang="en-US"/>
        </a:p>
      </dgm:t>
    </dgm:pt>
    <dgm:pt modelId="{1B1C4032-920D-4DDC-B9D9-583D95D83CF2}" type="pres">
      <dgm:prSet presAssocID="{C1DEBB58-A696-4FEC-88BD-1EEF84058866}" presName="sibTrans" presStyleCnt="0"/>
      <dgm:spPr/>
    </dgm:pt>
    <dgm:pt modelId="{82AEFE8E-10C7-435E-A099-8379EC13A6A1}" type="pres">
      <dgm:prSet presAssocID="{D9D691FF-CC15-42CD-B03E-1722A6E681B8}" presName="textNode" presStyleLbl="node1" presStyleIdx="1" presStyleCnt="3">
        <dgm:presLayoutVars>
          <dgm:bulletEnabled val="1"/>
        </dgm:presLayoutVars>
      </dgm:prSet>
      <dgm:spPr/>
      <dgm:t>
        <a:bodyPr/>
        <a:lstStyle/>
        <a:p>
          <a:endParaRPr lang="en-US"/>
        </a:p>
      </dgm:t>
    </dgm:pt>
    <dgm:pt modelId="{7D0EA0F4-5A22-4FB1-AF04-54E3D76AC3F8}" type="pres">
      <dgm:prSet presAssocID="{CB4DCB06-6283-48C7-863C-C9673DA71DDA}" presName="sibTrans" presStyleCnt="0"/>
      <dgm:spPr/>
    </dgm:pt>
    <dgm:pt modelId="{11DCCAC5-5FF1-4DFE-BDF4-B57E5C72D0D9}" type="pres">
      <dgm:prSet presAssocID="{981D36B9-A070-4669-899C-40F8AAD302B2}" presName="textNode" presStyleLbl="node1" presStyleIdx="2" presStyleCnt="3">
        <dgm:presLayoutVars>
          <dgm:bulletEnabled val="1"/>
        </dgm:presLayoutVars>
      </dgm:prSet>
      <dgm:spPr/>
      <dgm:t>
        <a:bodyPr/>
        <a:lstStyle/>
        <a:p>
          <a:endParaRPr lang="en-US"/>
        </a:p>
      </dgm:t>
    </dgm:pt>
  </dgm:ptLst>
  <dgm:cxnLst>
    <dgm:cxn modelId="{448A40FB-FD57-4D25-9DBE-A783C9573B61}" srcId="{57B536BA-16D7-4471-A666-3BFE788DC7A7}" destId="{792432A0-A18F-4B61-B0C5-E69E541FA42B}" srcOrd="0" destOrd="0" parTransId="{8700931C-93B6-487E-86D7-29DA97E0E79F}" sibTransId="{C1DEBB58-A696-4FEC-88BD-1EEF84058866}"/>
    <dgm:cxn modelId="{39551C34-9B00-4C72-ACC1-FA9478F2D683}" srcId="{57B536BA-16D7-4471-A666-3BFE788DC7A7}" destId="{D9D691FF-CC15-42CD-B03E-1722A6E681B8}" srcOrd="1" destOrd="0" parTransId="{A1297E47-19DE-4450-B384-95582711A828}" sibTransId="{CB4DCB06-6283-48C7-863C-C9673DA71DDA}"/>
    <dgm:cxn modelId="{B3572E49-E310-4B8A-B951-DC7FA30A0CFE}" type="presOf" srcId="{57B536BA-16D7-4471-A666-3BFE788DC7A7}" destId="{0B221FCD-2933-4C40-9608-3AFB104C0615}" srcOrd="0" destOrd="0" presId="urn:microsoft.com/office/officeart/2005/8/layout/hProcess9"/>
    <dgm:cxn modelId="{CDE83306-F353-43F7-AC3C-AE5D485471EF}" type="presOf" srcId="{792432A0-A18F-4B61-B0C5-E69E541FA42B}" destId="{92F56DC1-D6A1-4C80-9032-BBE29AA142A0}" srcOrd="0" destOrd="0" presId="urn:microsoft.com/office/officeart/2005/8/layout/hProcess9"/>
    <dgm:cxn modelId="{A3073819-9716-408C-8D33-784A8F55238A}" type="presOf" srcId="{D9D691FF-CC15-42CD-B03E-1722A6E681B8}" destId="{82AEFE8E-10C7-435E-A099-8379EC13A6A1}" srcOrd="0" destOrd="0" presId="urn:microsoft.com/office/officeart/2005/8/layout/hProcess9"/>
    <dgm:cxn modelId="{241A5B68-0625-432C-95D6-E82784DAB6D3}" srcId="{57B536BA-16D7-4471-A666-3BFE788DC7A7}" destId="{981D36B9-A070-4669-899C-40F8AAD302B2}" srcOrd="2" destOrd="0" parTransId="{734CAACF-8B15-4A23-BBFA-EF17D262248F}" sibTransId="{5DF41D79-08F3-438A-AC50-A2CA7876C8A5}"/>
    <dgm:cxn modelId="{FE73B296-C76D-4B73-B6D4-DA77182B400F}" type="presOf" srcId="{981D36B9-A070-4669-899C-40F8AAD302B2}" destId="{11DCCAC5-5FF1-4DFE-BDF4-B57E5C72D0D9}" srcOrd="0" destOrd="0" presId="urn:microsoft.com/office/officeart/2005/8/layout/hProcess9"/>
    <dgm:cxn modelId="{D7009EEC-5B20-4463-98A3-203B15D3618D}" type="presParOf" srcId="{0B221FCD-2933-4C40-9608-3AFB104C0615}" destId="{2EAF63F1-5308-4617-B6D0-B262E9F13CA0}" srcOrd="0" destOrd="0" presId="urn:microsoft.com/office/officeart/2005/8/layout/hProcess9"/>
    <dgm:cxn modelId="{565C0EBC-F902-47B5-AA48-0F1C4E8D3042}" type="presParOf" srcId="{0B221FCD-2933-4C40-9608-3AFB104C0615}" destId="{F55970AB-9531-43A5-85E1-EFCADDCAEEEA}" srcOrd="1" destOrd="0" presId="urn:microsoft.com/office/officeart/2005/8/layout/hProcess9"/>
    <dgm:cxn modelId="{7D151534-5E8F-4A8C-8481-56709BB41CA4}" type="presParOf" srcId="{F55970AB-9531-43A5-85E1-EFCADDCAEEEA}" destId="{92F56DC1-D6A1-4C80-9032-BBE29AA142A0}" srcOrd="0" destOrd="0" presId="urn:microsoft.com/office/officeart/2005/8/layout/hProcess9"/>
    <dgm:cxn modelId="{560DF263-C151-40B5-8555-BD93F4E1923A}" type="presParOf" srcId="{F55970AB-9531-43A5-85E1-EFCADDCAEEEA}" destId="{1B1C4032-920D-4DDC-B9D9-583D95D83CF2}" srcOrd="1" destOrd="0" presId="urn:microsoft.com/office/officeart/2005/8/layout/hProcess9"/>
    <dgm:cxn modelId="{7EB7F60E-7CC9-44D6-9EDC-06A9E36A5299}" type="presParOf" srcId="{F55970AB-9531-43A5-85E1-EFCADDCAEEEA}" destId="{82AEFE8E-10C7-435E-A099-8379EC13A6A1}" srcOrd="2" destOrd="0" presId="urn:microsoft.com/office/officeart/2005/8/layout/hProcess9"/>
    <dgm:cxn modelId="{34541B7E-4803-481B-847B-5D929698666B}" type="presParOf" srcId="{F55970AB-9531-43A5-85E1-EFCADDCAEEEA}" destId="{7D0EA0F4-5A22-4FB1-AF04-54E3D76AC3F8}" srcOrd="3" destOrd="0" presId="urn:microsoft.com/office/officeart/2005/8/layout/hProcess9"/>
    <dgm:cxn modelId="{71077DCE-7AC5-45E9-8F20-B3B4B1F30E11}" type="presParOf" srcId="{F55970AB-9531-43A5-85E1-EFCADDCAEEEA}" destId="{11DCCAC5-5FF1-4DFE-BDF4-B57E5C72D0D9}" srcOrd="4" destOrd="0" presId="urn:microsoft.com/office/officeart/2005/8/layout/hProcess9"/>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1008B-A173-4A17-857B-5ED2333526E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94CFFED-9485-483D-B078-4359600C38AC}">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3600" dirty="0" smtClean="0"/>
            <a:t>Health care should be:</a:t>
          </a:r>
          <a:endParaRPr lang="en-US" sz="3600" dirty="0"/>
        </a:p>
      </dgm:t>
    </dgm:pt>
    <dgm:pt modelId="{B648AC62-B299-4B78-9305-6A185E384077}" type="parTrans" cxnId="{3C7A64EC-07D3-4DB5-B75D-FA8B3A2DD4A3}">
      <dgm:prSet/>
      <dgm:spPr/>
      <dgm:t>
        <a:bodyPr/>
        <a:lstStyle/>
        <a:p>
          <a:endParaRPr lang="en-US"/>
        </a:p>
      </dgm:t>
    </dgm:pt>
    <dgm:pt modelId="{0A9B3667-6B48-4120-AE6E-65579969D702}" type="sibTrans" cxnId="{3C7A64EC-07D3-4DB5-B75D-FA8B3A2DD4A3}">
      <dgm:prSet/>
      <dgm:spPr/>
      <dgm:t>
        <a:bodyPr/>
        <a:lstStyle/>
        <a:p>
          <a:endParaRPr lang="en-US"/>
        </a:p>
      </dgm:t>
    </dgm:pt>
    <dgm:pt modelId="{2BC51CA2-D780-495A-B4D5-3894474CA989}">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t>Safe</a:t>
          </a:r>
          <a:endParaRPr lang="en-US" sz="2400" dirty="0"/>
        </a:p>
      </dgm:t>
    </dgm:pt>
    <dgm:pt modelId="{3526A887-6BE4-4698-BEEA-4388DF2A24F0}" type="parTrans" cxnId="{8FD1ABD6-0387-4472-9421-2889B3872BEA}">
      <dgm:prSet/>
      <dgm:spPr/>
      <dgm:t>
        <a:bodyPr/>
        <a:lstStyle/>
        <a:p>
          <a:endParaRPr lang="en-US"/>
        </a:p>
      </dgm:t>
    </dgm:pt>
    <dgm:pt modelId="{513AAD31-F292-4582-A4F0-295ACBAA28D6}" type="sibTrans" cxnId="{8FD1ABD6-0387-4472-9421-2889B3872BEA}">
      <dgm:prSet/>
      <dgm:spPr/>
      <dgm:t>
        <a:bodyPr/>
        <a:lstStyle/>
        <a:p>
          <a:endParaRPr lang="en-US"/>
        </a:p>
      </dgm:t>
    </dgm:pt>
    <dgm:pt modelId="{FD800F31-DE43-49B9-BE37-0B464A769B7F}">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t>Patient-centered</a:t>
          </a:r>
          <a:endParaRPr lang="en-US" sz="2400" dirty="0"/>
        </a:p>
      </dgm:t>
    </dgm:pt>
    <dgm:pt modelId="{59F9371F-72EA-4F18-9868-27D93824DEC5}" type="parTrans" cxnId="{BC8BAA13-0FD4-4380-A4F1-08424433853D}">
      <dgm:prSet/>
      <dgm:spPr/>
      <dgm:t>
        <a:bodyPr/>
        <a:lstStyle/>
        <a:p>
          <a:endParaRPr lang="en-US"/>
        </a:p>
      </dgm:t>
    </dgm:pt>
    <dgm:pt modelId="{9C5337D5-6CE6-45F9-B812-240C3EC687FC}" type="sibTrans" cxnId="{BC8BAA13-0FD4-4380-A4F1-08424433853D}">
      <dgm:prSet/>
      <dgm:spPr/>
      <dgm:t>
        <a:bodyPr/>
        <a:lstStyle/>
        <a:p>
          <a:endParaRPr lang="en-US"/>
        </a:p>
      </dgm:t>
    </dgm:pt>
    <dgm:pt modelId="{A5F81323-00C9-4450-B8DC-1FECFEF8B757}">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t>Effective</a:t>
          </a:r>
          <a:endParaRPr lang="en-US" sz="2400" dirty="0"/>
        </a:p>
      </dgm:t>
    </dgm:pt>
    <dgm:pt modelId="{F80AB1B5-5A86-483C-AFEF-941A9A2AFB65}" type="parTrans" cxnId="{4DFF84B1-6DEF-4121-A0F5-E4BADD3C3A75}">
      <dgm:prSet/>
      <dgm:spPr/>
      <dgm:t>
        <a:bodyPr/>
        <a:lstStyle/>
        <a:p>
          <a:endParaRPr lang="en-US"/>
        </a:p>
      </dgm:t>
    </dgm:pt>
    <dgm:pt modelId="{6DD9F6F9-A977-4286-A5C6-37C3F6684891}" type="sibTrans" cxnId="{4DFF84B1-6DEF-4121-A0F5-E4BADD3C3A75}">
      <dgm:prSet/>
      <dgm:spPr/>
      <dgm:t>
        <a:bodyPr/>
        <a:lstStyle/>
        <a:p>
          <a:endParaRPr lang="en-US"/>
        </a:p>
      </dgm:t>
    </dgm:pt>
    <dgm:pt modelId="{9F4D9E0E-E4FB-44B0-BBED-754BF2C8A1CB}">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t>Timely</a:t>
          </a:r>
          <a:endParaRPr lang="en-US" sz="2400" dirty="0"/>
        </a:p>
      </dgm:t>
    </dgm:pt>
    <dgm:pt modelId="{28D989BD-A587-4BE2-8131-ABCB1031806C}" type="parTrans" cxnId="{74A6CA04-91E2-4FDD-87B1-B4B5BA70D50B}">
      <dgm:prSet/>
      <dgm:spPr/>
      <dgm:t>
        <a:bodyPr/>
        <a:lstStyle/>
        <a:p>
          <a:endParaRPr lang="en-US"/>
        </a:p>
      </dgm:t>
    </dgm:pt>
    <dgm:pt modelId="{230BE3F2-7595-4436-8115-AC7020C5DEE9}" type="sibTrans" cxnId="{74A6CA04-91E2-4FDD-87B1-B4B5BA70D50B}">
      <dgm:prSet/>
      <dgm:spPr/>
      <dgm:t>
        <a:bodyPr/>
        <a:lstStyle/>
        <a:p>
          <a:endParaRPr lang="en-US"/>
        </a:p>
      </dgm:t>
    </dgm:pt>
    <dgm:pt modelId="{3951E783-7198-42BF-BBCE-894A451FB097}">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t>Efficient</a:t>
          </a:r>
          <a:endParaRPr lang="en-US" sz="2400" dirty="0"/>
        </a:p>
      </dgm:t>
    </dgm:pt>
    <dgm:pt modelId="{6F57EB53-A83A-4CB8-BC74-2CF899CD6F55}" type="parTrans" cxnId="{5D9775C7-EBCB-4B6F-8438-A5EA88A5835C}">
      <dgm:prSet/>
      <dgm:spPr/>
      <dgm:t>
        <a:bodyPr/>
        <a:lstStyle/>
        <a:p>
          <a:endParaRPr lang="en-US"/>
        </a:p>
      </dgm:t>
    </dgm:pt>
    <dgm:pt modelId="{674162E0-9F78-46D1-9167-819E699B5883}" type="sibTrans" cxnId="{5D9775C7-EBCB-4B6F-8438-A5EA88A5835C}">
      <dgm:prSet/>
      <dgm:spPr/>
      <dgm:t>
        <a:bodyPr/>
        <a:lstStyle/>
        <a:p>
          <a:endParaRPr lang="en-US"/>
        </a:p>
      </dgm:t>
    </dgm:pt>
    <dgm:pt modelId="{F4105D05-F1ED-4FC1-898B-1A73B068852D}">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t>Equitable</a:t>
          </a:r>
          <a:endParaRPr lang="en-US" sz="2400" dirty="0"/>
        </a:p>
      </dgm:t>
    </dgm:pt>
    <dgm:pt modelId="{73D815FD-BF59-4258-BE55-776E0206424A}" type="parTrans" cxnId="{4E20B0D9-DFE7-4151-B701-64A256D8C966}">
      <dgm:prSet/>
      <dgm:spPr/>
      <dgm:t>
        <a:bodyPr/>
        <a:lstStyle/>
        <a:p>
          <a:endParaRPr lang="en-US"/>
        </a:p>
      </dgm:t>
    </dgm:pt>
    <dgm:pt modelId="{352B10F3-A9D5-4CD2-BB7E-57FDEF6756BE}" type="sibTrans" cxnId="{4E20B0D9-DFE7-4151-B701-64A256D8C966}">
      <dgm:prSet/>
      <dgm:spPr/>
      <dgm:t>
        <a:bodyPr/>
        <a:lstStyle/>
        <a:p>
          <a:endParaRPr lang="en-US"/>
        </a:p>
      </dgm:t>
    </dgm:pt>
    <dgm:pt modelId="{BD1ED5A5-C138-41F1-AD0C-59ADD22BAFD3}" type="pres">
      <dgm:prSet presAssocID="{E3A1008B-A173-4A17-857B-5ED2333526ED}" presName="Name0" presStyleCnt="0">
        <dgm:presLayoutVars>
          <dgm:dir/>
          <dgm:animLvl val="lvl"/>
          <dgm:resizeHandles/>
        </dgm:presLayoutVars>
      </dgm:prSet>
      <dgm:spPr/>
      <dgm:t>
        <a:bodyPr/>
        <a:lstStyle/>
        <a:p>
          <a:endParaRPr lang="en-US"/>
        </a:p>
      </dgm:t>
    </dgm:pt>
    <dgm:pt modelId="{75CE35AD-B137-4626-8D7E-4EEB8C600336}" type="pres">
      <dgm:prSet presAssocID="{894CFFED-9485-483D-B078-4359600C38AC}" presName="linNode" presStyleCnt="0"/>
      <dgm:spPr/>
    </dgm:pt>
    <dgm:pt modelId="{30BA9361-C2DE-4D92-B30E-308D8CC16EA5}" type="pres">
      <dgm:prSet presAssocID="{894CFFED-9485-483D-B078-4359600C38AC}" presName="parentShp" presStyleLbl="node1" presStyleIdx="0" presStyleCnt="1" custScaleY="33333">
        <dgm:presLayoutVars>
          <dgm:bulletEnabled val="1"/>
        </dgm:presLayoutVars>
      </dgm:prSet>
      <dgm:spPr/>
      <dgm:t>
        <a:bodyPr/>
        <a:lstStyle/>
        <a:p>
          <a:endParaRPr lang="en-US"/>
        </a:p>
      </dgm:t>
    </dgm:pt>
    <dgm:pt modelId="{BA8D84FE-EECD-44D5-A54F-AE39C3D2645D}" type="pres">
      <dgm:prSet presAssocID="{894CFFED-9485-483D-B078-4359600C38AC}" presName="childShp" presStyleLbl="bgAccFollowNode1" presStyleIdx="0" presStyleCnt="1">
        <dgm:presLayoutVars>
          <dgm:bulletEnabled val="1"/>
        </dgm:presLayoutVars>
      </dgm:prSet>
      <dgm:spPr/>
      <dgm:t>
        <a:bodyPr/>
        <a:lstStyle/>
        <a:p>
          <a:endParaRPr lang="en-US"/>
        </a:p>
      </dgm:t>
    </dgm:pt>
  </dgm:ptLst>
  <dgm:cxnLst>
    <dgm:cxn modelId="{2396AAFE-6F97-4138-AFB3-FFC90763FC28}" type="presOf" srcId="{3951E783-7198-42BF-BBCE-894A451FB097}" destId="{BA8D84FE-EECD-44D5-A54F-AE39C3D2645D}" srcOrd="0" destOrd="4" presId="urn:microsoft.com/office/officeart/2005/8/layout/vList6"/>
    <dgm:cxn modelId="{BC8BAA13-0FD4-4380-A4F1-08424433853D}" srcId="{894CFFED-9485-483D-B078-4359600C38AC}" destId="{FD800F31-DE43-49B9-BE37-0B464A769B7F}" srcOrd="2" destOrd="0" parTransId="{59F9371F-72EA-4F18-9868-27D93824DEC5}" sibTransId="{9C5337D5-6CE6-45F9-B812-240C3EC687FC}"/>
    <dgm:cxn modelId="{299B78B0-6A08-42CC-8F1B-92A68CD60CDA}" type="presOf" srcId="{F4105D05-F1ED-4FC1-898B-1A73B068852D}" destId="{BA8D84FE-EECD-44D5-A54F-AE39C3D2645D}" srcOrd="0" destOrd="5" presId="urn:microsoft.com/office/officeart/2005/8/layout/vList6"/>
    <dgm:cxn modelId="{4DFF84B1-6DEF-4121-A0F5-E4BADD3C3A75}" srcId="{894CFFED-9485-483D-B078-4359600C38AC}" destId="{A5F81323-00C9-4450-B8DC-1FECFEF8B757}" srcOrd="1" destOrd="0" parTransId="{F80AB1B5-5A86-483C-AFEF-941A9A2AFB65}" sibTransId="{6DD9F6F9-A977-4286-A5C6-37C3F6684891}"/>
    <dgm:cxn modelId="{690C1C51-13A5-43B1-BB75-D26008B31171}" type="presOf" srcId="{E3A1008B-A173-4A17-857B-5ED2333526ED}" destId="{BD1ED5A5-C138-41F1-AD0C-59ADD22BAFD3}" srcOrd="0" destOrd="0" presId="urn:microsoft.com/office/officeart/2005/8/layout/vList6"/>
    <dgm:cxn modelId="{5D9775C7-EBCB-4B6F-8438-A5EA88A5835C}" srcId="{894CFFED-9485-483D-B078-4359600C38AC}" destId="{3951E783-7198-42BF-BBCE-894A451FB097}" srcOrd="4" destOrd="0" parTransId="{6F57EB53-A83A-4CB8-BC74-2CF899CD6F55}" sibTransId="{674162E0-9F78-46D1-9167-819E699B5883}"/>
    <dgm:cxn modelId="{8FD1ABD6-0387-4472-9421-2889B3872BEA}" srcId="{894CFFED-9485-483D-B078-4359600C38AC}" destId="{2BC51CA2-D780-495A-B4D5-3894474CA989}" srcOrd="0" destOrd="0" parTransId="{3526A887-6BE4-4698-BEEA-4388DF2A24F0}" sibTransId="{513AAD31-F292-4582-A4F0-295ACBAA28D6}"/>
    <dgm:cxn modelId="{8649F312-47DF-456A-A065-8469700114C6}" type="presOf" srcId="{9F4D9E0E-E4FB-44B0-BBED-754BF2C8A1CB}" destId="{BA8D84FE-EECD-44D5-A54F-AE39C3D2645D}" srcOrd="0" destOrd="3" presId="urn:microsoft.com/office/officeart/2005/8/layout/vList6"/>
    <dgm:cxn modelId="{05FF86D5-112A-4F8D-BF95-52A84F1EA7E8}" type="presOf" srcId="{2BC51CA2-D780-495A-B4D5-3894474CA989}" destId="{BA8D84FE-EECD-44D5-A54F-AE39C3D2645D}" srcOrd="0" destOrd="0" presId="urn:microsoft.com/office/officeart/2005/8/layout/vList6"/>
    <dgm:cxn modelId="{61981E48-EE1B-48DC-B94B-86DB5D2801BF}" type="presOf" srcId="{A5F81323-00C9-4450-B8DC-1FECFEF8B757}" destId="{BA8D84FE-EECD-44D5-A54F-AE39C3D2645D}" srcOrd="0" destOrd="1" presId="urn:microsoft.com/office/officeart/2005/8/layout/vList6"/>
    <dgm:cxn modelId="{3C7A64EC-07D3-4DB5-B75D-FA8B3A2DD4A3}" srcId="{E3A1008B-A173-4A17-857B-5ED2333526ED}" destId="{894CFFED-9485-483D-B078-4359600C38AC}" srcOrd="0" destOrd="0" parTransId="{B648AC62-B299-4B78-9305-6A185E384077}" sibTransId="{0A9B3667-6B48-4120-AE6E-65579969D702}"/>
    <dgm:cxn modelId="{4E20B0D9-DFE7-4151-B701-64A256D8C966}" srcId="{894CFFED-9485-483D-B078-4359600C38AC}" destId="{F4105D05-F1ED-4FC1-898B-1A73B068852D}" srcOrd="5" destOrd="0" parTransId="{73D815FD-BF59-4258-BE55-776E0206424A}" sibTransId="{352B10F3-A9D5-4CD2-BB7E-57FDEF6756BE}"/>
    <dgm:cxn modelId="{860FC5B1-3641-4B77-BF88-4F042C9FD282}" type="presOf" srcId="{FD800F31-DE43-49B9-BE37-0B464A769B7F}" destId="{BA8D84FE-EECD-44D5-A54F-AE39C3D2645D}" srcOrd="0" destOrd="2" presId="urn:microsoft.com/office/officeart/2005/8/layout/vList6"/>
    <dgm:cxn modelId="{74A6CA04-91E2-4FDD-87B1-B4B5BA70D50B}" srcId="{894CFFED-9485-483D-B078-4359600C38AC}" destId="{9F4D9E0E-E4FB-44B0-BBED-754BF2C8A1CB}" srcOrd="3" destOrd="0" parTransId="{28D989BD-A587-4BE2-8131-ABCB1031806C}" sibTransId="{230BE3F2-7595-4436-8115-AC7020C5DEE9}"/>
    <dgm:cxn modelId="{6BAF8BF0-8F66-4AAE-8F26-EBF3CA257FDF}" type="presOf" srcId="{894CFFED-9485-483D-B078-4359600C38AC}" destId="{30BA9361-C2DE-4D92-B30E-308D8CC16EA5}" srcOrd="0" destOrd="0" presId="urn:microsoft.com/office/officeart/2005/8/layout/vList6"/>
    <dgm:cxn modelId="{5B532D84-F3D5-4C5B-A37B-298542FF9EB6}" type="presParOf" srcId="{BD1ED5A5-C138-41F1-AD0C-59ADD22BAFD3}" destId="{75CE35AD-B137-4626-8D7E-4EEB8C600336}" srcOrd="0" destOrd="0" presId="urn:microsoft.com/office/officeart/2005/8/layout/vList6"/>
    <dgm:cxn modelId="{AA4AB3E1-3E7C-438D-A51B-C6B92169CD25}" type="presParOf" srcId="{75CE35AD-B137-4626-8D7E-4EEB8C600336}" destId="{30BA9361-C2DE-4D92-B30E-308D8CC16EA5}" srcOrd="0" destOrd="0" presId="urn:microsoft.com/office/officeart/2005/8/layout/vList6"/>
    <dgm:cxn modelId="{2915EB13-D416-4847-A4B5-8305283CBF55}" type="presParOf" srcId="{75CE35AD-B137-4626-8D7E-4EEB8C600336}" destId="{BA8D84FE-EECD-44D5-A54F-AE39C3D2645D}" srcOrd="1" destOrd="0" presId="urn:microsoft.com/office/officeart/2005/8/layout/v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406B76-D8CF-487C-A500-E4652A3FA724}" type="doc">
      <dgm:prSet loTypeId="urn:microsoft.com/office/officeart/2005/8/layout/venn1" loCatId="relationship" qsTypeId="urn:microsoft.com/office/officeart/2005/8/quickstyle/simple1" qsCatId="simple" csTypeId="urn:microsoft.com/office/officeart/2005/8/colors/accent1_2" csCatId="accent1" phldr="1"/>
      <dgm:spPr/>
    </dgm:pt>
    <dgm:pt modelId="{33403534-9A9F-4415-93E0-705ACC0154CD}">
      <dgm:prSet phldrT="[Text]"/>
      <dgm:spPr>
        <a:solidFill>
          <a:srgbClr val="4A4CA8">
            <a:alpha val="50000"/>
          </a:srgbClr>
        </a:solidFill>
      </dgm:spPr>
      <dgm:t>
        <a:bodyPr/>
        <a:lstStyle/>
        <a:p>
          <a:r>
            <a:rPr lang="en-US" dirty="0" smtClean="0"/>
            <a:t>The best care</a:t>
          </a:r>
          <a:endParaRPr lang="en-US" dirty="0"/>
        </a:p>
      </dgm:t>
    </dgm:pt>
    <dgm:pt modelId="{F64410EE-F396-4E1F-B678-0EDB22C95043}" type="parTrans" cxnId="{0B038959-2088-4CFD-854B-FEE07FE1FC21}">
      <dgm:prSet/>
      <dgm:spPr/>
      <dgm:t>
        <a:bodyPr/>
        <a:lstStyle/>
        <a:p>
          <a:endParaRPr lang="en-US"/>
        </a:p>
      </dgm:t>
    </dgm:pt>
    <dgm:pt modelId="{84AB9772-B923-478B-B579-2A3827D3CEDF}" type="sibTrans" cxnId="{0B038959-2088-4CFD-854B-FEE07FE1FC21}">
      <dgm:prSet/>
      <dgm:spPr/>
      <dgm:t>
        <a:bodyPr/>
        <a:lstStyle/>
        <a:p>
          <a:endParaRPr lang="en-US"/>
        </a:p>
      </dgm:t>
    </dgm:pt>
    <dgm:pt modelId="{E3B9C73C-85DC-4543-AF65-46151FBBF467}">
      <dgm:prSet phldrT="[Text]"/>
      <dgm:spPr>
        <a:solidFill>
          <a:srgbClr val="4A4CA8">
            <a:alpha val="50000"/>
          </a:srgbClr>
        </a:solidFill>
      </dgm:spPr>
      <dgm:t>
        <a:bodyPr/>
        <a:lstStyle/>
        <a:p>
          <a:r>
            <a:rPr lang="en-US" dirty="0" smtClean="0"/>
            <a:t>At the lowest cost</a:t>
          </a:r>
          <a:endParaRPr lang="en-US" dirty="0"/>
        </a:p>
      </dgm:t>
    </dgm:pt>
    <dgm:pt modelId="{8805A4F2-DB44-4CC9-AECE-B918841F2BD3}" type="parTrans" cxnId="{F207533D-C162-4223-B3F2-E0E6A222EED8}">
      <dgm:prSet/>
      <dgm:spPr/>
      <dgm:t>
        <a:bodyPr/>
        <a:lstStyle/>
        <a:p>
          <a:endParaRPr lang="en-US"/>
        </a:p>
      </dgm:t>
    </dgm:pt>
    <dgm:pt modelId="{951688C5-2390-4B3E-8E28-0641658F410D}" type="sibTrans" cxnId="{F207533D-C162-4223-B3F2-E0E6A222EED8}">
      <dgm:prSet/>
      <dgm:spPr/>
      <dgm:t>
        <a:bodyPr/>
        <a:lstStyle/>
        <a:p>
          <a:endParaRPr lang="en-US"/>
        </a:p>
      </dgm:t>
    </dgm:pt>
    <dgm:pt modelId="{5AEA38D4-8EEA-43F9-8450-6F1A570BBF0D}">
      <dgm:prSet phldrT="[Text]"/>
      <dgm:spPr>
        <a:solidFill>
          <a:srgbClr val="4A4CA8">
            <a:alpha val="50000"/>
          </a:srgbClr>
        </a:solidFill>
      </dgm:spPr>
      <dgm:t>
        <a:bodyPr/>
        <a:lstStyle/>
        <a:p>
          <a:r>
            <a:rPr lang="en-US" dirty="0" smtClean="0"/>
            <a:t>For the whole population</a:t>
          </a:r>
          <a:endParaRPr lang="en-US" dirty="0"/>
        </a:p>
      </dgm:t>
    </dgm:pt>
    <dgm:pt modelId="{F6EC09D7-F8F0-4F69-BAC2-00995DE550FB}" type="parTrans" cxnId="{020FDCB5-DE10-46F2-89EE-000D4DDC84F0}">
      <dgm:prSet/>
      <dgm:spPr/>
      <dgm:t>
        <a:bodyPr/>
        <a:lstStyle/>
        <a:p>
          <a:endParaRPr lang="en-US"/>
        </a:p>
      </dgm:t>
    </dgm:pt>
    <dgm:pt modelId="{4DA095F6-971E-4E2A-AAAE-0E245FBD5636}" type="sibTrans" cxnId="{020FDCB5-DE10-46F2-89EE-000D4DDC84F0}">
      <dgm:prSet/>
      <dgm:spPr/>
      <dgm:t>
        <a:bodyPr/>
        <a:lstStyle/>
        <a:p>
          <a:endParaRPr lang="en-US"/>
        </a:p>
      </dgm:t>
    </dgm:pt>
    <dgm:pt modelId="{99318E0D-161A-4AF3-9441-9BBE8A385AEB}" type="pres">
      <dgm:prSet presAssocID="{08406B76-D8CF-487C-A500-E4652A3FA724}" presName="compositeShape" presStyleCnt="0">
        <dgm:presLayoutVars>
          <dgm:chMax val="7"/>
          <dgm:dir/>
          <dgm:resizeHandles val="exact"/>
        </dgm:presLayoutVars>
      </dgm:prSet>
      <dgm:spPr/>
    </dgm:pt>
    <dgm:pt modelId="{18FF7F8A-8856-47E4-8D76-FFF77AADFE64}" type="pres">
      <dgm:prSet presAssocID="{33403534-9A9F-4415-93E0-705ACC0154CD}" presName="circ1" presStyleLbl="vennNode1" presStyleIdx="0" presStyleCnt="3"/>
      <dgm:spPr/>
      <dgm:t>
        <a:bodyPr/>
        <a:lstStyle/>
        <a:p>
          <a:endParaRPr lang="en-US"/>
        </a:p>
      </dgm:t>
    </dgm:pt>
    <dgm:pt modelId="{E4D4D496-DAD9-4C6C-8D09-9C31F4379808}" type="pres">
      <dgm:prSet presAssocID="{33403534-9A9F-4415-93E0-705ACC0154CD}" presName="circ1Tx" presStyleLbl="revTx" presStyleIdx="0" presStyleCnt="0">
        <dgm:presLayoutVars>
          <dgm:chMax val="0"/>
          <dgm:chPref val="0"/>
          <dgm:bulletEnabled val="1"/>
        </dgm:presLayoutVars>
      </dgm:prSet>
      <dgm:spPr/>
      <dgm:t>
        <a:bodyPr/>
        <a:lstStyle/>
        <a:p>
          <a:endParaRPr lang="en-US"/>
        </a:p>
      </dgm:t>
    </dgm:pt>
    <dgm:pt modelId="{A554181B-BE12-405D-8250-39BB7AACF890}" type="pres">
      <dgm:prSet presAssocID="{E3B9C73C-85DC-4543-AF65-46151FBBF467}" presName="circ2" presStyleLbl="vennNode1" presStyleIdx="1" presStyleCnt="3"/>
      <dgm:spPr/>
      <dgm:t>
        <a:bodyPr/>
        <a:lstStyle/>
        <a:p>
          <a:endParaRPr lang="en-US"/>
        </a:p>
      </dgm:t>
    </dgm:pt>
    <dgm:pt modelId="{139003DB-F152-455D-88EC-1803E728E74A}" type="pres">
      <dgm:prSet presAssocID="{E3B9C73C-85DC-4543-AF65-46151FBBF467}" presName="circ2Tx" presStyleLbl="revTx" presStyleIdx="0" presStyleCnt="0">
        <dgm:presLayoutVars>
          <dgm:chMax val="0"/>
          <dgm:chPref val="0"/>
          <dgm:bulletEnabled val="1"/>
        </dgm:presLayoutVars>
      </dgm:prSet>
      <dgm:spPr/>
      <dgm:t>
        <a:bodyPr/>
        <a:lstStyle/>
        <a:p>
          <a:endParaRPr lang="en-US"/>
        </a:p>
      </dgm:t>
    </dgm:pt>
    <dgm:pt modelId="{3910F8E5-A307-4E02-B71D-474226A74C61}" type="pres">
      <dgm:prSet presAssocID="{5AEA38D4-8EEA-43F9-8450-6F1A570BBF0D}" presName="circ3" presStyleLbl="vennNode1" presStyleIdx="2" presStyleCnt="3"/>
      <dgm:spPr/>
      <dgm:t>
        <a:bodyPr/>
        <a:lstStyle/>
        <a:p>
          <a:endParaRPr lang="en-US"/>
        </a:p>
      </dgm:t>
    </dgm:pt>
    <dgm:pt modelId="{B3C648BB-FE5F-486A-AC24-946E90C53559}" type="pres">
      <dgm:prSet presAssocID="{5AEA38D4-8EEA-43F9-8450-6F1A570BBF0D}" presName="circ3Tx" presStyleLbl="revTx" presStyleIdx="0" presStyleCnt="0">
        <dgm:presLayoutVars>
          <dgm:chMax val="0"/>
          <dgm:chPref val="0"/>
          <dgm:bulletEnabled val="1"/>
        </dgm:presLayoutVars>
      </dgm:prSet>
      <dgm:spPr/>
      <dgm:t>
        <a:bodyPr/>
        <a:lstStyle/>
        <a:p>
          <a:endParaRPr lang="en-US"/>
        </a:p>
      </dgm:t>
    </dgm:pt>
  </dgm:ptLst>
  <dgm:cxnLst>
    <dgm:cxn modelId="{12B72A40-45F1-43C1-B63B-E5B2AFDBC3D3}" type="presOf" srcId="{33403534-9A9F-4415-93E0-705ACC0154CD}" destId="{E4D4D496-DAD9-4C6C-8D09-9C31F4379808}" srcOrd="1" destOrd="0" presId="urn:microsoft.com/office/officeart/2005/8/layout/venn1"/>
    <dgm:cxn modelId="{F04FE53E-1B9A-4A8A-8E9D-8E71F81C1637}" type="presOf" srcId="{E3B9C73C-85DC-4543-AF65-46151FBBF467}" destId="{139003DB-F152-455D-88EC-1803E728E74A}" srcOrd="1" destOrd="0" presId="urn:microsoft.com/office/officeart/2005/8/layout/venn1"/>
    <dgm:cxn modelId="{A23A0808-E507-444B-BCE1-2668A6D3DDF3}" type="presOf" srcId="{08406B76-D8CF-487C-A500-E4652A3FA724}" destId="{99318E0D-161A-4AF3-9441-9BBE8A385AEB}" srcOrd="0" destOrd="0" presId="urn:microsoft.com/office/officeart/2005/8/layout/venn1"/>
    <dgm:cxn modelId="{5A523D0E-15DB-430E-95A4-F065AF8C9A72}" type="presOf" srcId="{5AEA38D4-8EEA-43F9-8450-6F1A570BBF0D}" destId="{B3C648BB-FE5F-486A-AC24-946E90C53559}" srcOrd="1" destOrd="0" presId="urn:microsoft.com/office/officeart/2005/8/layout/venn1"/>
    <dgm:cxn modelId="{F207533D-C162-4223-B3F2-E0E6A222EED8}" srcId="{08406B76-D8CF-487C-A500-E4652A3FA724}" destId="{E3B9C73C-85DC-4543-AF65-46151FBBF467}" srcOrd="1" destOrd="0" parTransId="{8805A4F2-DB44-4CC9-AECE-B918841F2BD3}" sibTransId="{951688C5-2390-4B3E-8E28-0641658F410D}"/>
    <dgm:cxn modelId="{7706CC99-9079-40BF-A43B-B35A3EEB670D}" type="presOf" srcId="{5AEA38D4-8EEA-43F9-8450-6F1A570BBF0D}" destId="{3910F8E5-A307-4E02-B71D-474226A74C61}" srcOrd="0" destOrd="0" presId="urn:microsoft.com/office/officeart/2005/8/layout/venn1"/>
    <dgm:cxn modelId="{020FDCB5-DE10-46F2-89EE-000D4DDC84F0}" srcId="{08406B76-D8CF-487C-A500-E4652A3FA724}" destId="{5AEA38D4-8EEA-43F9-8450-6F1A570BBF0D}" srcOrd="2" destOrd="0" parTransId="{F6EC09D7-F8F0-4F69-BAC2-00995DE550FB}" sibTransId="{4DA095F6-971E-4E2A-AAAE-0E245FBD5636}"/>
    <dgm:cxn modelId="{0B038959-2088-4CFD-854B-FEE07FE1FC21}" srcId="{08406B76-D8CF-487C-A500-E4652A3FA724}" destId="{33403534-9A9F-4415-93E0-705ACC0154CD}" srcOrd="0" destOrd="0" parTransId="{F64410EE-F396-4E1F-B678-0EDB22C95043}" sibTransId="{84AB9772-B923-478B-B579-2A3827D3CEDF}"/>
    <dgm:cxn modelId="{04CFD8CE-8174-40E7-A552-8168245E52DD}" type="presOf" srcId="{E3B9C73C-85DC-4543-AF65-46151FBBF467}" destId="{A554181B-BE12-405D-8250-39BB7AACF890}" srcOrd="0" destOrd="0" presId="urn:microsoft.com/office/officeart/2005/8/layout/venn1"/>
    <dgm:cxn modelId="{1D7D98D0-0351-4516-8CB9-D4A1B3DB8740}" type="presOf" srcId="{33403534-9A9F-4415-93E0-705ACC0154CD}" destId="{18FF7F8A-8856-47E4-8D76-FFF77AADFE64}" srcOrd="0" destOrd="0" presId="urn:microsoft.com/office/officeart/2005/8/layout/venn1"/>
    <dgm:cxn modelId="{92E2409F-9B26-4761-B2D6-3D97415838E7}" type="presParOf" srcId="{99318E0D-161A-4AF3-9441-9BBE8A385AEB}" destId="{18FF7F8A-8856-47E4-8D76-FFF77AADFE64}" srcOrd="0" destOrd="0" presId="urn:microsoft.com/office/officeart/2005/8/layout/venn1"/>
    <dgm:cxn modelId="{0E40E381-F54A-493B-9BA9-3EDA97F293BE}" type="presParOf" srcId="{99318E0D-161A-4AF3-9441-9BBE8A385AEB}" destId="{E4D4D496-DAD9-4C6C-8D09-9C31F4379808}" srcOrd="1" destOrd="0" presId="urn:microsoft.com/office/officeart/2005/8/layout/venn1"/>
    <dgm:cxn modelId="{CFE4EB6D-CF7C-4F81-8842-5D05D19C1497}" type="presParOf" srcId="{99318E0D-161A-4AF3-9441-9BBE8A385AEB}" destId="{A554181B-BE12-405D-8250-39BB7AACF890}" srcOrd="2" destOrd="0" presId="urn:microsoft.com/office/officeart/2005/8/layout/venn1"/>
    <dgm:cxn modelId="{6768E34A-1132-4F91-8EA8-D8D5CB0F416B}" type="presParOf" srcId="{99318E0D-161A-4AF3-9441-9BBE8A385AEB}" destId="{139003DB-F152-455D-88EC-1803E728E74A}" srcOrd="3" destOrd="0" presId="urn:microsoft.com/office/officeart/2005/8/layout/venn1"/>
    <dgm:cxn modelId="{2641DF95-C847-4F6C-A54E-E0B1CFEF48E0}" type="presParOf" srcId="{99318E0D-161A-4AF3-9441-9BBE8A385AEB}" destId="{3910F8E5-A307-4E02-B71D-474226A74C61}" srcOrd="4" destOrd="0" presId="urn:microsoft.com/office/officeart/2005/8/layout/venn1"/>
    <dgm:cxn modelId="{052A1AA9-1C99-494D-B1A6-F923412F2CBD}" type="presParOf" srcId="{99318E0D-161A-4AF3-9441-9BBE8A385AEB}" destId="{B3C648BB-FE5F-486A-AC24-946E90C53559}"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7C225D-7000-41C7-9192-82E719A0E8F9}"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5D0259FC-9771-43F3-9CDD-8F8E14A6A7B6}">
      <dgm:prSet phldrT="[Text]" custT="1"/>
      <dgm:spPr/>
      <dgm:t>
        <a:bodyPr/>
        <a:lstStyle/>
        <a:p>
          <a:r>
            <a:rPr lang="en-US" sz="2000" b="0" dirty="0" smtClean="0">
              <a:effectLst/>
            </a:rPr>
            <a:t>Improve quality, safety, &amp; efficiency</a:t>
          </a:r>
          <a:endParaRPr lang="en-US" sz="2000" b="0" dirty="0">
            <a:effectLst/>
          </a:endParaRPr>
        </a:p>
      </dgm:t>
    </dgm:pt>
    <dgm:pt modelId="{ADB2B3B5-4C61-42F3-AD18-82071981B7F1}" type="parTrans" cxnId="{0261332A-4111-4F53-B2CB-F8EF69B217D1}">
      <dgm:prSet/>
      <dgm:spPr/>
      <dgm:t>
        <a:bodyPr/>
        <a:lstStyle/>
        <a:p>
          <a:endParaRPr lang="en-US" sz="2400"/>
        </a:p>
      </dgm:t>
    </dgm:pt>
    <dgm:pt modelId="{739D0953-042E-4A06-AE65-CB7856650D49}" type="sibTrans" cxnId="{0261332A-4111-4F53-B2CB-F8EF69B217D1}">
      <dgm:prSet/>
      <dgm:spPr/>
      <dgm:t>
        <a:bodyPr/>
        <a:lstStyle/>
        <a:p>
          <a:endParaRPr lang="en-US" sz="2400"/>
        </a:p>
      </dgm:t>
    </dgm:pt>
    <dgm:pt modelId="{DB8D4F47-D93B-446F-B6FB-AA27862C8B29}">
      <dgm:prSet phldrT="[Text]" custT="1"/>
      <dgm:spPr/>
      <dgm:t>
        <a:bodyPr/>
        <a:lstStyle/>
        <a:p>
          <a:r>
            <a:rPr lang="en-US" sz="2000" dirty="0" smtClean="0"/>
            <a:t>Engage patients &amp; their families</a:t>
          </a:r>
          <a:endParaRPr lang="en-US" sz="2000" dirty="0"/>
        </a:p>
      </dgm:t>
    </dgm:pt>
    <dgm:pt modelId="{44A329B2-16E7-4020-ACEE-AD9C96B1FF0A}" type="parTrans" cxnId="{4AC0218D-093A-4638-BBCF-4C2572B83939}">
      <dgm:prSet/>
      <dgm:spPr/>
      <dgm:t>
        <a:bodyPr/>
        <a:lstStyle/>
        <a:p>
          <a:endParaRPr lang="en-US" sz="2400"/>
        </a:p>
      </dgm:t>
    </dgm:pt>
    <dgm:pt modelId="{FA9A9FFA-310F-4847-A4DE-050CB524B014}" type="sibTrans" cxnId="{4AC0218D-093A-4638-BBCF-4C2572B83939}">
      <dgm:prSet/>
      <dgm:spPr/>
      <dgm:t>
        <a:bodyPr/>
        <a:lstStyle/>
        <a:p>
          <a:endParaRPr lang="en-US" sz="2400"/>
        </a:p>
      </dgm:t>
    </dgm:pt>
    <dgm:pt modelId="{7B2A59BD-66E4-46A3-85A4-AD54CC1C5FEE}">
      <dgm:prSet phldrT="[Text]" custT="1"/>
      <dgm:spPr/>
      <dgm:t>
        <a:bodyPr/>
        <a:lstStyle/>
        <a:p>
          <a:r>
            <a:rPr lang="en-US" sz="2000" dirty="0" smtClean="0"/>
            <a:t>Improve care coordination</a:t>
          </a:r>
          <a:endParaRPr lang="en-US" sz="2000" dirty="0"/>
        </a:p>
      </dgm:t>
    </dgm:pt>
    <dgm:pt modelId="{9AA2EBA8-1A0F-4E19-AC5C-8B47F62D720B}" type="parTrans" cxnId="{F289347B-470F-4192-AB4F-9629B1ED704E}">
      <dgm:prSet/>
      <dgm:spPr/>
      <dgm:t>
        <a:bodyPr/>
        <a:lstStyle/>
        <a:p>
          <a:endParaRPr lang="en-US" sz="2400"/>
        </a:p>
      </dgm:t>
    </dgm:pt>
    <dgm:pt modelId="{5FECC1EB-6D76-463F-9FCD-491DDB2BCFBB}" type="sibTrans" cxnId="{F289347B-470F-4192-AB4F-9629B1ED704E}">
      <dgm:prSet/>
      <dgm:spPr/>
      <dgm:t>
        <a:bodyPr/>
        <a:lstStyle/>
        <a:p>
          <a:endParaRPr lang="en-US" sz="2400"/>
        </a:p>
      </dgm:t>
    </dgm:pt>
    <dgm:pt modelId="{F9D8ED8B-EF8E-449A-95FC-8880ED4E2FC4}">
      <dgm:prSet phldrT="[Text]" custT="1"/>
      <dgm:spPr/>
      <dgm:t>
        <a:bodyPr/>
        <a:lstStyle/>
        <a:p>
          <a:r>
            <a:rPr lang="en-US" sz="2000" dirty="0" smtClean="0"/>
            <a:t>Improve population &amp; public health; reduce disparities</a:t>
          </a:r>
          <a:endParaRPr lang="en-US" sz="2000" dirty="0"/>
        </a:p>
      </dgm:t>
    </dgm:pt>
    <dgm:pt modelId="{1DAF624F-FCA1-45CD-AD76-72C71B82E63D}" type="parTrans" cxnId="{67E957F0-E23E-4010-9D2B-C55922CF9BDE}">
      <dgm:prSet/>
      <dgm:spPr/>
      <dgm:t>
        <a:bodyPr/>
        <a:lstStyle/>
        <a:p>
          <a:endParaRPr lang="en-US" sz="2400"/>
        </a:p>
      </dgm:t>
    </dgm:pt>
    <dgm:pt modelId="{36420F02-00E0-4D72-80ED-22DDDE0E6FBD}" type="sibTrans" cxnId="{67E957F0-E23E-4010-9D2B-C55922CF9BDE}">
      <dgm:prSet/>
      <dgm:spPr/>
      <dgm:t>
        <a:bodyPr/>
        <a:lstStyle/>
        <a:p>
          <a:endParaRPr lang="en-US" sz="2400"/>
        </a:p>
      </dgm:t>
    </dgm:pt>
    <dgm:pt modelId="{293B64EC-0329-4CA4-BA0D-2E20A8D6F82F}">
      <dgm:prSet phldrT="[Text]" custT="1"/>
      <dgm:spPr/>
      <dgm:t>
        <a:bodyPr/>
        <a:lstStyle/>
        <a:p>
          <a:r>
            <a:rPr lang="en-US" sz="2000" dirty="0" smtClean="0"/>
            <a:t>Ensure privacy &amp; security protections</a:t>
          </a:r>
          <a:endParaRPr lang="en-US" sz="2000" dirty="0"/>
        </a:p>
      </dgm:t>
    </dgm:pt>
    <dgm:pt modelId="{73736A16-6EB8-410C-9D0F-3CDB151797F1}" type="parTrans" cxnId="{22C9A881-A744-4012-ACCD-B2E51F053BBC}">
      <dgm:prSet/>
      <dgm:spPr/>
      <dgm:t>
        <a:bodyPr/>
        <a:lstStyle/>
        <a:p>
          <a:endParaRPr lang="en-US" sz="2400"/>
        </a:p>
      </dgm:t>
    </dgm:pt>
    <dgm:pt modelId="{D06AA30F-76F1-4824-9E06-99494EA6ECBF}" type="sibTrans" cxnId="{22C9A881-A744-4012-ACCD-B2E51F053BBC}">
      <dgm:prSet/>
      <dgm:spPr/>
      <dgm:t>
        <a:bodyPr/>
        <a:lstStyle/>
        <a:p>
          <a:endParaRPr lang="en-US" sz="2400"/>
        </a:p>
      </dgm:t>
    </dgm:pt>
    <dgm:pt modelId="{2E951E60-A9BE-481F-9E4C-DE8EA65FD2A9}" type="pres">
      <dgm:prSet presAssocID="{267C225D-7000-41C7-9192-82E719A0E8F9}" presName="diagram" presStyleCnt="0">
        <dgm:presLayoutVars>
          <dgm:dir/>
          <dgm:resizeHandles val="exact"/>
        </dgm:presLayoutVars>
      </dgm:prSet>
      <dgm:spPr/>
      <dgm:t>
        <a:bodyPr/>
        <a:lstStyle/>
        <a:p>
          <a:endParaRPr lang="en-US"/>
        </a:p>
      </dgm:t>
    </dgm:pt>
    <dgm:pt modelId="{12CBC170-AE77-490A-9BEC-74CEEF9E3B39}" type="pres">
      <dgm:prSet presAssocID="{5D0259FC-9771-43F3-9CDD-8F8E14A6A7B6}" presName="node" presStyleLbl="node1" presStyleIdx="0" presStyleCnt="5" custScaleX="107713">
        <dgm:presLayoutVars>
          <dgm:bulletEnabled val="1"/>
        </dgm:presLayoutVars>
      </dgm:prSet>
      <dgm:spPr/>
      <dgm:t>
        <a:bodyPr/>
        <a:lstStyle/>
        <a:p>
          <a:endParaRPr lang="en-US"/>
        </a:p>
      </dgm:t>
    </dgm:pt>
    <dgm:pt modelId="{35583135-A70B-45DC-971D-8B11EAA41028}" type="pres">
      <dgm:prSet presAssocID="{739D0953-042E-4A06-AE65-CB7856650D49}" presName="sibTrans" presStyleCnt="0"/>
      <dgm:spPr/>
      <dgm:t>
        <a:bodyPr/>
        <a:lstStyle/>
        <a:p>
          <a:endParaRPr lang="en-US"/>
        </a:p>
      </dgm:t>
    </dgm:pt>
    <dgm:pt modelId="{33B4C4F9-CF4F-4E78-85F3-EB0DF0ED6758}" type="pres">
      <dgm:prSet presAssocID="{DB8D4F47-D93B-446F-B6FB-AA27862C8B29}" presName="node" presStyleLbl="node1" presStyleIdx="1" presStyleCnt="5" custScaleX="112728">
        <dgm:presLayoutVars>
          <dgm:bulletEnabled val="1"/>
        </dgm:presLayoutVars>
      </dgm:prSet>
      <dgm:spPr/>
      <dgm:t>
        <a:bodyPr/>
        <a:lstStyle/>
        <a:p>
          <a:endParaRPr lang="en-US"/>
        </a:p>
      </dgm:t>
    </dgm:pt>
    <dgm:pt modelId="{36C4060B-17DD-47C2-A480-31F1C1A96295}" type="pres">
      <dgm:prSet presAssocID="{FA9A9FFA-310F-4847-A4DE-050CB524B014}" presName="sibTrans" presStyleCnt="0"/>
      <dgm:spPr/>
      <dgm:t>
        <a:bodyPr/>
        <a:lstStyle/>
        <a:p>
          <a:endParaRPr lang="en-US"/>
        </a:p>
      </dgm:t>
    </dgm:pt>
    <dgm:pt modelId="{490CCB84-ED9F-4F1A-B92C-0AA710DAB9C5}" type="pres">
      <dgm:prSet presAssocID="{7B2A59BD-66E4-46A3-85A4-AD54CC1C5FEE}" presName="node" presStyleLbl="node1" presStyleIdx="2" presStyleCnt="5" custScaleX="107507">
        <dgm:presLayoutVars>
          <dgm:bulletEnabled val="1"/>
        </dgm:presLayoutVars>
      </dgm:prSet>
      <dgm:spPr/>
      <dgm:t>
        <a:bodyPr/>
        <a:lstStyle/>
        <a:p>
          <a:endParaRPr lang="en-US"/>
        </a:p>
      </dgm:t>
    </dgm:pt>
    <dgm:pt modelId="{3961DDC5-8F42-49B3-82AE-13605AF2CCFE}" type="pres">
      <dgm:prSet presAssocID="{5FECC1EB-6D76-463F-9FCD-491DDB2BCFBB}" presName="sibTrans" presStyleCnt="0"/>
      <dgm:spPr/>
      <dgm:t>
        <a:bodyPr/>
        <a:lstStyle/>
        <a:p>
          <a:endParaRPr lang="en-US"/>
        </a:p>
      </dgm:t>
    </dgm:pt>
    <dgm:pt modelId="{AF308F20-49EC-4215-B95D-3C319B74BA49}" type="pres">
      <dgm:prSet presAssocID="{F9D8ED8B-EF8E-449A-95FC-8880ED4E2FC4}" presName="node" presStyleLbl="node1" presStyleIdx="3" presStyleCnt="5" custScaleX="107713">
        <dgm:presLayoutVars>
          <dgm:bulletEnabled val="1"/>
        </dgm:presLayoutVars>
      </dgm:prSet>
      <dgm:spPr/>
      <dgm:t>
        <a:bodyPr/>
        <a:lstStyle/>
        <a:p>
          <a:endParaRPr lang="en-US"/>
        </a:p>
      </dgm:t>
    </dgm:pt>
    <dgm:pt modelId="{554196E5-FEA4-4BE0-A401-62C305584185}" type="pres">
      <dgm:prSet presAssocID="{36420F02-00E0-4D72-80ED-22DDDE0E6FBD}" presName="sibTrans" presStyleCnt="0"/>
      <dgm:spPr/>
      <dgm:t>
        <a:bodyPr/>
        <a:lstStyle/>
        <a:p>
          <a:endParaRPr lang="en-US"/>
        </a:p>
      </dgm:t>
    </dgm:pt>
    <dgm:pt modelId="{74C4223C-466A-45C7-ACD8-129A3BC7F10D}" type="pres">
      <dgm:prSet presAssocID="{293B64EC-0329-4CA4-BA0D-2E20A8D6F82F}" presName="node" presStyleLbl="node1" presStyleIdx="4" presStyleCnt="5">
        <dgm:presLayoutVars>
          <dgm:bulletEnabled val="1"/>
        </dgm:presLayoutVars>
      </dgm:prSet>
      <dgm:spPr/>
      <dgm:t>
        <a:bodyPr/>
        <a:lstStyle/>
        <a:p>
          <a:endParaRPr lang="en-US"/>
        </a:p>
      </dgm:t>
    </dgm:pt>
  </dgm:ptLst>
  <dgm:cxnLst>
    <dgm:cxn modelId="{C50D7CAE-FDB0-410C-8097-C0DE18244326}" type="presOf" srcId="{267C225D-7000-41C7-9192-82E719A0E8F9}" destId="{2E951E60-A9BE-481F-9E4C-DE8EA65FD2A9}" srcOrd="0" destOrd="0" presId="urn:microsoft.com/office/officeart/2005/8/layout/default"/>
    <dgm:cxn modelId="{22C9A881-A744-4012-ACCD-B2E51F053BBC}" srcId="{267C225D-7000-41C7-9192-82E719A0E8F9}" destId="{293B64EC-0329-4CA4-BA0D-2E20A8D6F82F}" srcOrd="4" destOrd="0" parTransId="{73736A16-6EB8-410C-9D0F-3CDB151797F1}" sibTransId="{D06AA30F-76F1-4824-9E06-99494EA6ECBF}"/>
    <dgm:cxn modelId="{A80C1004-56D9-4A07-8267-76112A8A070D}" type="presOf" srcId="{7B2A59BD-66E4-46A3-85A4-AD54CC1C5FEE}" destId="{490CCB84-ED9F-4F1A-B92C-0AA710DAB9C5}" srcOrd="0" destOrd="0" presId="urn:microsoft.com/office/officeart/2005/8/layout/default"/>
    <dgm:cxn modelId="{0FDBC57D-E0B6-4C52-AC55-500B3591A3A6}" type="presOf" srcId="{DB8D4F47-D93B-446F-B6FB-AA27862C8B29}" destId="{33B4C4F9-CF4F-4E78-85F3-EB0DF0ED6758}" srcOrd="0" destOrd="0" presId="urn:microsoft.com/office/officeart/2005/8/layout/default"/>
    <dgm:cxn modelId="{4AC0218D-093A-4638-BBCF-4C2572B83939}" srcId="{267C225D-7000-41C7-9192-82E719A0E8F9}" destId="{DB8D4F47-D93B-446F-B6FB-AA27862C8B29}" srcOrd="1" destOrd="0" parTransId="{44A329B2-16E7-4020-ACEE-AD9C96B1FF0A}" sibTransId="{FA9A9FFA-310F-4847-A4DE-050CB524B014}"/>
    <dgm:cxn modelId="{FBC034B8-01B9-4E6B-A492-97D62A2FEEF8}" type="presOf" srcId="{293B64EC-0329-4CA4-BA0D-2E20A8D6F82F}" destId="{74C4223C-466A-45C7-ACD8-129A3BC7F10D}" srcOrd="0" destOrd="0" presId="urn:microsoft.com/office/officeart/2005/8/layout/default"/>
    <dgm:cxn modelId="{0261332A-4111-4F53-B2CB-F8EF69B217D1}" srcId="{267C225D-7000-41C7-9192-82E719A0E8F9}" destId="{5D0259FC-9771-43F3-9CDD-8F8E14A6A7B6}" srcOrd="0" destOrd="0" parTransId="{ADB2B3B5-4C61-42F3-AD18-82071981B7F1}" sibTransId="{739D0953-042E-4A06-AE65-CB7856650D49}"/>
    <dgm:cxn modelId="{F289347B-470F-4192-AB4F-9629B1ED704E}" srcId="{267C225D-7000-41C7-9192-82E719A0E8F9}" destId="{7B2A59BD-66E4-46A3-85A4-AD54CC1C5FEE}" srcOrd="2" destOrd="0" parTransId="{9AA2EBA8-1A0F-4E19-AC5C-8B47F62D720B}" sibTransId="{5FECC1EB-6D76-463F-9FCD-491DDB2BCFBB}"/>
    <dgm:cxn modelId="{3186B7B8-0F05-4840-9E4E-3AF3CF7248ED}" type="presOf" srcId="{5D0259FC-9771-43F3-9CDD-8F8E14A6A7B6}" destId="{12CBC170-AE77-490A-9BEC-74CEEF9E3B39}" srcOrd="0" destOrd="0" presId="urn:microsoft.com/office/officeart/2005/8/layout/default"/>
    <dgm:cxn modelId="{67E957F0-E23E-4010-9D2B-C55922CF9BDE}" srcId="{267C225D-7000-41C7-9192-82E719A0E8F9}" destId="{F9D8ED8B-EF8E-449A-95FC-8880ED4E2FC4}" srcOrd="3" destOrd="0" parTransId="{1DAF624F-FCA1-45CD-AD76-72C71B82E63D}" sibTransId="{36420F02-00E0-4D72-80ED-22DDDE0E6FBD}"/>
    <dgm:cxn modelId="{BA565541-5945-480A-AE5F-8A81771F73A5}" type="presOf" srcId="{F9D8ED8B-EF8E-449A-95FC-8880ED4E2FC4}" destId="{AF308F20-49EC-4215-B95D-3C319B74BA49}" srcOrd="0" destOrd="0" presId="urn:microsoft.com/office/officeart/2005/8/layout/default"/>
    <dgm:cxn modelId="{91461D08-F3AA-4B3F-B8B8-9F5FD7A8D6DB}" type="presParOf" srcId="{2E951E60-A9BE-481F-9E4C-DE8EA65FD2A9}" destId="{12CBC170-AE77-490A-9BEC-74CEEF9E3B39}" srcOrd="0" destOrd="0" presId="urn:microsoft.com/office/officeart/2005/8/layout/default"/>
    <dgm:cxn modelId="{4EE7D5DC-4A87-45FE-9608-837D72C8B5D9}" type="presParOf" srcId="{2E951E60-A9BE-481F-9E4C-DE8EA65FD2A9}" destId="{35583135-A70B-45DC-971D-8B11EAA41028}" srcOrd="1" destOrd="0" presId="urn:microsoft.com/office/officeart/2005/8/layout/default"/>
    <dgm:cxn modelId="{DB98C31A-DDFC-4B9B-A95A-89018E14522E}" type="presParOf" srcId="{2E951E60-A9BE-481F-9E4C-DE8EA65FD2A9}" destId="{33B4C4F9-CF4F-4E78-85F3-EB0DF0ED6758}" srcOrd="2" destOrd="0" presId="urn:microsoft.com/office/officeart/2005/8/layout/default"/>
    <dgm:cxn modelId="{7869F9FB-594F-43F1-8805-83DDECDEF490}" type="presParOf" srcId="{2E951E60-A9BE-481F-9E4C-DE8EA65FD2A9}" destId="{36C4060B-17DD-47C2-A480-31F1C1A96295}" srcOrd="3" destOrd="0" presId="urn:microsoft.com/office/officeart/2005/8/layout/default"/>
    <dgm:cxn modelId="{FF894737-9110-4063-9C6A-971AB54CF40C}" type="presParOf" srcId="{2E951E60-A9BE-481F-9E4C-DE8EA65FD2A9}" destId="{490CCB84-ED9F-4F1A-B92C-0AA710DAB9C5}" srcOrd="4" destOrd="0" presId="urn:microsoft.com/office/officeart/2005/8/layout/default"/>
    <dgm:cxn modelId="{FE8237FD-E150-4D5C-B6CE-DB2CCA8AA6CD}" type="presParOf" srcId="{2E951E60-A9BE-481F-9E4C-DE8EA65FD2A9}" destId="{3961DDC5-8F42-49B3-82AE-13605AF2CCFE}" srcOrd="5" destOrd="0" presId="urn:microsoft.com/office/officeart/2005/8/layout/default"/>
    <dgm:cxn modelId="{64ECCC54-5FBD-42A0-B0B7-48A196857663}" type="presParOf" srcId="{2E951E60-A9BE-481F-9E4C-DE8EA65FD2A9}" destId="{AF308F20-49EC-4215-B95D-3C319B74BA49}" srcOrd="6" destOrd="0" presId="urn:microsoft.com/office/officeart/2005/8/layout/default"/>
    <dgm:cxn modelId="{33E39FA7-4A77-4DF5-8CE7-2AF9236AC6A5}" type="presParOf" srcId="{2E951E60-A9BE-481F-9E4C-DE8EA65FD2A9}" destId="{554196E5-FEA4-4BE0-A401-62C305584185}" srcOrd="7" destOrd="0" presId="urn:microsoft.com/office/officeart/2005/8/layout/default"/>
    <dgm:cxn modelId="{0FC44B61-57CD-4CE6-9C0A-65E6981ACC9A}" type="presParOf" srcId="{2E951E60-A9BE-481F-9E4C-DE8EA65FD2A9}" destId="{74C4223C-466A-45C7-ACD8-129A3BC7F10D}" srcOrd="8"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868B90-39D9-48E0-8ABA-FCB2B1AB5F50}">
      <dsp:nvSpPr>
        <dsp:cNvPr id="0" name=""/>
        <dsp:cNvSpPr/>
      </dsp:nvSpPr>
      <dsp:spPr>
        <a:xfrm>
          <a:off x="6472" y="2084"/>
          <a:ext cx="7683255" cy="367883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effectLst/>
              <a:latin typeface="Arial" pitchFamily="34" charset="0"/>
              <a:cs typeface="Arial" pitchFamily="34" charset="0"/>
            </a:rPr>
            <a:t>Quality</a:t>
          </a:r>
        </a:p>
        <a:p>
          <a:pPr lvl="0" algn="ctr" defTabSz="1244600">
            <a:lnSpc>
              <a:spcPct val="90000"/>
            </a:lnSpc>
            <a:spcBef>
              <a:spcPct val="0"/>
            </a:spcBef>
            <a:spcAft>
              <a:spcPct val="35000"/>
            </a:spcAft>
          </a:pPr>
          <a:r>
            <a:rPr lang="en-US" sz="2800" kern="1200" dirty="0" smtClean="0">
              <a:latin typeface="Arial" pitchFamily="34" charset="0"/>
              <a:cs typeface="Arial" pitchFamily="34" charset="0"/>
            </a:rPr>
            <a:t>“The degree to which health services for individuals and populations increase the likelihood of desired outcomes and are consistent with current professional knowledge.”</a:t>
          </a:r>
        </a:p>
        <a:p>
          <a:pPr lvl="0" algn="ctr" defTabSz="1244600">
            <a:lnSpc>
              <a:spcPct val="90000"/>
            </a:lnSpc>
            <a:spcBef>
              <a:spcPct val="0"/>
            </a:spcBef>
            <a:spcAft>
              <a:spcPct val="35000"/>
            </a:spcAft>
          </a:pPr>
          <a:endParaRPr lang="en-US" sz="2800" kern="1200" dirty="0" smtClean="0"/>
        </a:p>
      </dsp:txBody>
      <dsp:txXfrm>
        <a:off x="6472" y="2084"/>
        <a:ext cx="7683255" cy="36788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AF63F1-5308-4617-B6D0-B262E9F13CA0}">
      <dsp:nvSpPr>
        <dsp:cNvPr id="0" name=""/>
        <dsp:cNvSpPr/>
      </dsp:nvSpPr>
      <dsp:spPr>
        <a:xfrm>
          <a:off x="462914" y="0"/>
          <a:ext cx="5246370" cy="2743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56DC1-D6A1-4C80-9032-BBE29AA142A0}">
      <dsp:nvSpPr>
        <dsp:cNvPr id="0" name=""/>
        <dsp:cNvSpPr/>
      </dsp:nvSpPr>
      <dsp:spPr>
        <a:xfrm>
          <a:off x="3936" y="822959"/>
          <a:ext cx="1947686" cy="1097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Structure</a:t>
          </a:r>
          <a:endParaRPr lang="en-US" sz="3300" kern="1200" dirty="0"/>
        </a:p>
      </dsp:txBody>
      <dsp:txXfrm>
        <a:off x="3936" y="822959"/>
        <a:ext cx="1947686" cy="1097280"/>
      </dsp:txXfrm>
    </dsp:sp>
    <dsp:sp modelId="{82AEFE8E-10C7-435E-A099-8379EC13A6A1}">
      <dsp:nvSpPr>
        <dsp:cNvPr id="0" name=""/>
        <dsp:cNvSpPr/>
      </dsp:nvSpPr>
      <dsp:spPr>
        <a:xfrm>
          <a:off x="2112256" y="822959"/>
          <a:ext cx="1947686" cy="1097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Process</a:t>
          </a:r>
          <a:endParaRPr lang="en-US" sz="3300" kern="1200" dirty="0"/>
        </a:p>
      </dsp:txBody>
      <dsp:txXfrm>
        <a:off x="2112256" y="822959"/>
        <a:ext cx="1947686" cy="1097280"/>
      </dsp:txXfrm>
    </dsp:sp>
    <dsp:sp modelId="{11DCCAC5-5FF1-4DFE-BDF4-B57E5C72D0D9}">
      <dsp:nvSpPr>
        <dsp:cNvPr id="0" name=""/>
        <dsp:cNvSpPr/>
      </dsp:nvSpPr>
      <dsp:spPr>
        <a:xfrm>
          <a:off x="4220577" y="822959"/>
          <a:ext cx="1947686" cy="1097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Outcome</a:t>
          </a:r>
          <a:endParaRPr lang="en-US" sz="3300" kern="1200" dirty="0"/>
        </a:p>
      </dsp:txBody>
      <dsp:txXfrm>
        <a:off x="4220577" y="822959"/>
        <a:ext cx="1947686" cy="10972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D84FE-EECD-44D5-A54F-AE39C3D2645D}">
      <dsp:nvSpPr>
        <dsp:cNvPr id="0" name=""/>
        <dsp:cNvSpPr/>
      </dsp:nvSpPr>
      <dsp:spPr>
        <a:xfrm>
          <a:off x="2682239" y="1674"/>
          <a:ext cx="4023360" cy="3425651"/>
        </a:xfrm>
        <a:prstGeom prst="rightArrow">
          <a:avLst>
            <a:gd name="adj1" fmla="val 75000"/>
            <a:gd name="adj2" fmla="val 5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Safe</a:t>
          </a:r>
          <a:endParaRPr lang="en-US" sz="2400" kern="1200" dirty="0"/>
        </a:p>
        <a:p>
          <a:pPr marL="228600" lvl="1" indent="-228600" algn="l" defTabSz="1066800">
            <a:lnSpc>
              <a:spcPct val="90000"/>
            </a:lnSpc>
            <a:spcBef>
              <a:spcPct val="0"/>
            </a:spcBef>
            <a:spcAft>
              <a:spcPct val="15000"/>
            </a:spcAft>
            <a:buChar char="••"/>
          </a:pPr>
          <a:r>
            <a:rPr lang="en-US" sz="2400" kern="1200" dirty="0" smtClean="0"/>
            <a:t>Effective</a:t>
          </a:r>
          <a:endParaRPr lang="en-US" sz="2400" kern="1200" dirty="0"/>
        </a:p>
        <a:p>
          <a:pPr marL="228600" lvl="1" indent="-228600" algn="l" defTabSz="1066800">
            <a:lnSpc>
              <a:spcPct val="90000"/>
            </a:lnSpc>
            <a:spcBef>
              <a:spcPct val="0"/>
            </a:spcBef>
            <a:spcAft>
              <a:spcPct val="15000"/>
            </a:spcAft>
            <a:buChar char="••"/>
          </a:pPr>
          <a:r>
            <a:rPr lang="en-US" sz="2400" kern="1200" dirty="0" smtClean="0"/>
            <a:t>Patient-centered</a:t>
          </a:r>
          <a:endParaRPr lang="en-US" sz="2400" kern="1200" dirty="0"/>
        </a:p>
        <a:p>
          <a:pPr marL="228600" lvl="1" indent="-228600" algn="l" defTabSz="1066800">
            <a:lnSpc>
              <a:spcPct val="90000"/>
            </a:lnSpc>
            <a:spcBef>
              <a:spcPct val="0"/>
            </a:spcBef>
            <a:spcAft>
              <a:spcPct val="15000"/>
            </a:spcAft>
            <a:buChar char="••"/>
          </a:pPr>
          <a:r>
            <a:rPr lang="en-US" sz="2400" kern="1200" dirty="0" smtClean="0"/>
            <a:t>Timely</a:t>
          </a:r>
          <a:endParaRPr lang="en-US" sz="2400" kern="1200" dirty="0"/>
        </a:p>
        <a:p>
          <a:pPr marL="228600" lvl="1" indent="-228600" algn="l" defTabSz="1066800">
            <a:lnSpc>
              <a:spcPct val="90000"/>
            </a:lnSpc>
            <a:spcBef>
              <a:spcPct val="0"/>
            </a:spcBef>
            <a:spcAft>
              <a:spcPct val="15000"/>
            </a:spcAft>
            <a:buChar char="••"/>
          </a:pPr>
          <a:r>
            <a:rPr lang="en-US" sz="2400" kern="1200" dirty="0" smtClean="0"/>
            <a:t>Efficient</a:t>
          </a:r>
          <a:endParaRPr lang="en-US" sz="2400" kern="1200" dirty="0"/>
        </a:p>
        <a:p>
          <a:pPr marL="228600" lvl="1" indent="-228600" algn="l" defTabSz="1066800">
            <a:lnSpc>
              <a:spcPct val="90000"/>
            </a:lnSpc>
            <a:spcBef>
              <a:spcPct val="0"/>
            </a:spcBef>
            <a:spcAft>
              <a:spcPct val="15000"/>
            </a:spcAft>
            <a:buChar char="••"/>
          </a:pPr>
          <a:r>
            <a:rPr lang="en-US" sz="2400" kern="1200" dirty="0" smtClean="0"/>
            <a:t>Equitable</a:t>
          </a:r>
          <a:endParaRPr lang="en-US" sz="2400" kern="1200" dirty="0"/>
        </a:p>
      </dsp:txBody>
      <dsp:txXfrm>
        <a:off x="2682239" y="1674"/>
        <a:ext cx="4023360" cy="3425651"/>
      </dsp:txXfrm>
    </dsp:sp>
    <dsp:sp modelId="{30BA9361-C2DE-4D92-B30E-308D8CC16EA5}">
      <dsp:nvSpPr>
        <dsp:cNvPr id="0" name=""/>
        <dsp:cNvSpPr/>
      </dsp:nvSpPr>
      <dsp:spPr>
        <a:xfrm>
          <a:off x="0" y="1143563"/>
          <a:ext cx="2682240" cy="1141872"/>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Health care should be:</a:t>
          </a:r>
          <a:endParaRPr lang="en-US" sz="3600" kern="1200" dirty="0"/>
        </a:p>
      </dsp:txBody>
      <dsp:txXfrm>
        <a:off x="0" y="1143563"/>
        <a:ext cx="2682240" cy="114187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FF7F8A-8856-47E4-8D76-FFF77AADFE64}">
      <dsp:nvSpPr>
        <dsp:cNvPr id="0" name=""/>
        <dsp:cNvSpPr/>
      </dsp:nvSpPr>
      <dsp:spPr>
        <a:xfrm>
          <a:off x="1661159" y="51434"/>
          <a:ext cx="2468880" cy="2468880"/>
        </a:xfrm>
        <a:prstGeom prst="ellipse">
          <a:avLst/>
        </a:prstGeom>
        <a:solidFill>
          <a:srgbClr val="4A4CA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The best care</a:t>
          </a:r>
          <a:endParaRPr lang="en-US" sz="2600" kern="1200" dirty="0"/>
        </a:p>
      </dsp:txBody>
      <dsp:txXfrm>
        <a:off x="1990344" y="483488"/>
        <a:ext cx="1810512" cy="1110996"/>
      </dsp:txXfrm>
    </dsp:sp>
    <dsp:sp modelId="{A554181B-BE12-405D-8250-39BB7AACF890}">
      <dsp:nvSpPr>
        <dsp:cNvPr id="0" name=""/>
        <dsp:cNvSpPr/>
      </dsp:nvSpPr>
      <dsp:spPr>
        <a:xfrm>
          <a:off x="2552014" y="1594484"/>
          <a:ext cx="2468880" cy="2468880"/>
        </a:xfrm>
        <a:prstGeom prst="ellipse">
          <a:avLst/>
        </a:prstGeom>
        <a:solidFill>
          <a:srgbClr val="4A4CA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At the lowest cost</a:t>
          </a:r>
          <a:endParaRPr lang="en-US" sz="2600" kern="1200" dirty="0"/>
        </a:p>
      </dsp:txBody>
      <dsp:txXfrm>
        <a:off x="3307080" y="2232278"/>
        <a:ext cx="1481328" cy="1357884"/>
      </dsp:txXfrm>
    </dsp:sp>
    <dsp:sp modelId="{3910F8E5-A307-4E02-B71D-474226A74C61}">
      <dsp:nvSpPr>
        <dsp:cNvPr id="0" name=""/>
        <dsp:cNvSpPr/>
      </dsp:nvSpPr>
      <dsp:spPr>
        <a:xfrm>
          <a:off x="770305" y="1594484"/>
          <a:ext cx="2468880" cy="2468880"/>
        </a:xfrm>
        <a:prstGeom prst="ellipse">
          <a:avLst/>
        </a:prstGeom>
        <a:solidFill>
          <a:srgbClr val="4A4CA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For the whole population</a:t>
          </a:r>
          <a:endParaRPr lang="en-US" sz="2600" kern="1200" dirty="0"/>
        </a:p>
      </dsp:txBody>
      <dsp:txXfrm>
        <a:off x="1002792" y="2232278"/>
        <a:ext cx="1481328" cy="135788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CBC170-AE77-490A-9BEC-74CEEF9E3B39}">
      <dsp:nvSpPr>
        <dsp:cNvPr id="0" name=""/>
        <dsp:cNvSpPr/>
      </dsp:nvSpPr>
      <dsp:spPr>
        <a:xfrm>
          <a:off x="852127" y="1128"/>
          <a:ext cx="2515821" cy="140140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effectLst/>
            </a:rPr>
            <a:t>Improve quality, safety, &amp; efficiency</a:t>
          </a:r>
          <a:endParaRPr lang="en-US" sz="2000" b="0" kern="1200" dirty="0">
            <a:effectLst/>
          </a:endParaRPr>
        </a:p>
      </dsp:txBody>
      <dsp:txXfrm>
        <a:off x="852127" y="1128"/>
        <a:ext cx="2515821" cy="1401402"/>
      </dsp:txXfrm>
    </dsp:sp>
    <dsp:sp modelId="{33B4C4F9-CF4F-4E78-85F3-EB0DF0ED6758}">
      <dsp:nvSpPr>
        <dsp:cNvPr id="0" name=""/>
        <dsp:cNvSpPr/>
      </dsp:nvSpPr>
      <dsp:spPr>
        <a:xfrm>
          <a:off x="3601516" y="1128"/>
          <a:ext cx="2632955" cy="140140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Engage patients &amp; their families</a:t>
          </a:r>
          <a:endParaRPr lang="en-US" sz="2000" kern="1200" dirty="0"/>
        </a:p>
      </dsp:txBody>
      <dsp:txXfrm>
        <a:off x="3601516" y="1128"/>
        <a:ext cx="2632955" cy="1401402"/>
      </dsp:txXfrm>
    </dsp:sp>
    <dsp:sp modelId="{490CCB84-ED9F-4F1A-B92C-0AA710DAB9C5}">
      <dsp:nvSpPr>
        <dsp:cNvPr id="0" name=""/>
        <dsp:cNvSpPr/>
      </dsp:nvSpPr>
      <dsp:spPr>
        <a:xfrm>
          <a:off x="913100" y="1636098"/>
          <a:ext cx="2511010" cy="140140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Improve care coordination</a:t>
          </a:r>
          <a:endParaRPr lang="en-US" sz="2000" kern="1200" dirty="0"/>
        </a:p>
      </dsp:txBody>
      <dsp:txXfrm>
        <a:off x="913100" y="1636098"/>
        <a:ext cx="2511010" cy="1401402"/>
      </dsp:txXfrm>
    </dsp:sp>
    <dsp:sp modelId="{AF308F20-49EC-4215-B95D-3C319B74BA49}">
      <dsp:nvSpPr>
        <dsp:cNvPr id="0" name=""/>
        <dsp:cNvSpPr/>
      </dsp:nvSpPr>
      <dsp:spPr>
        <a:xfrm>
          <a:off x="3657677" y="1636098"/>
          <a:ext cx="2515821" cy="140140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Improve population &amp; public health; reduce disparities</a:t>
          </a:r>
          <a:endParaRPr lang="en-US" sz="2000" kern="1200" dirty="0"/>
        </a:p>
      </dsp:txBody>
      <dsp:txXfrm>
        <a:off x="3657677" y="1636098"/>
        <a:ext cx="2515821" cy="1401402"/>
      </dsp:txXfrm>
    </dsp:sp>
    <dsp:sp modelId="{74C4223C-466A-45C7-ACD8-129A3BC7F10D}">
      <dsp:nvSpPr>
        <dsp:cNvPr id="0" name=""/>
        <dsp:cNvSpPr/>
      </dsp:nvSpPr>
      <dsp:spPr>
        <a:xfrm>
          <a:off x="2375464" y="3271068"/>
          <a:ext cx="2335671" cy="140140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Ensure privacy &amp; security protections</a:t>
          </a:r>
          <a:endParaRPr lang="en-US" sz="2000" kern="1200" dirty="0"/>
        </a:p>
      </dsp:txBody>
      <dsp:txXfrm>
        <a:off x="2375464" y="3271068"/>
        <a:ext cx="2335671" cy="14014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0205368-F2C3-4846-9DCB-C79B41399F7D}" type="datetimeFigureOut">
              <a:rPr lang="en-US"/>
              <a:pPr>
                <a:defRPr/>
              </a:pPr>
              <a:t>8/2/2010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16A1DF8E-44A1-4AF0-B7E2-EDC2DF2FBDA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13EC7DB-F956-4D0C-8917-805685D23FEB}" type="datetimeFigureOut">
              <a:rPr lang="en-US"/>
              <a:pPr>
                <a:defRPr/>
              </a:pPr>
              <a:t>8/2/2010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9872342-D5F1-430B-9530-ED7040B8244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pgreene@jhu.edu"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mailto:jleslie@jhmi.edu"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Welcome to the Introductory Unit of the QI and  health IT course. This course has been designed to examine the critical relationship of health care quality and health information technology. In unit 1.1, we will explore the concept of health care quality and the role of health information technology in advancing the quality of health care.</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C00362-3F13-44CE-9466-A872A69010BA}"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smtClean="0"/>
              <a:t>When relating the concept of quality to health care, we have seen a shift in focus over time from </a:t>
            </a:r>
            <a:r>
              <a:rPr kumimoji="1" lang="en-US" u="sng" smtClean="0"/>
              <a:t>structures</a:t>
            </a:r>
            <a:r>
              <a:rPr kumimoji="1" lang="en-US" smtClean="0"/>
              <a:t> (having the RIGHT things) to </a:t>
            </a:r>
            <a:r>
              <a:rPr kumimoji="1" lang="en-US" u="sng" smtClean="0"/>
              <a:t>processes</a:t>
            </a:r>
            <a:r>
              <a:rPr kumimoji="1" lang="en-US" smtClean="0"/>
              <a:t> (doing things RIGHT) and most recently to </a:t>
            </a:r>
            <a:r>
              <a:rPr kumimoji="1" lang="en-US" u="sng" smtClean="0"/>
              <a:t>outcomes</a:t>
            </a:r>
            <a:r>
              <a:rPr kumimoji="1" lang="en-US" smtClean="0"/>
              <a:t> (or having the RIGHT things happen).</a:t>
            </a:r>
            <a:endParaRPr lang="en-US" smtClean="0"/>
          </a:p>
          <a:p>
            <a:pPr eaLnBrk="1" hangingPunct="1">
              <a:spcBef>
                <a:spcPct val="0"/>
              </a:spcBef>
            </a:pPr>
            <a:endParaRPr lang="en-US" smtClean="0"/>
          </a:p>
          <a:p>
            <a:pPr eaLnBrk="1" hangingPunct="1">
              <a:spcBef>
                <a:spcPct val="0"/>
              </a:spcBef>
            </a:pPr>
            <a:r>
              <a:rPr kumimoji="1" lang="en-US" smtClean="0"/>
              <a:t>Most work in health care quality has been grounded in Donobedian’s framework of structure, process, and outcome. This framework was essentially linear, in that structures affect processes, which in turn affect outcomes. So, in practical terms, working in a hot environment affects the speed at which workers are able to accomplish their tasks which, in turn, affects the quantity of products they deliver.</a:t>
            </a:r>
            <a:endParaRPr lang="en-US" smtClean="0"/>
          </a:p>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9619B1-9C91-44C5-8727-523F23CC9928}"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kumimoji="1" lang="en-US" smtClean="0"/>
              <a:t>Health care is complex and a linear model just does not capture these complexities. A dynamic model reflects the interactions among the various components of systems of health care. We know that feedback occurs among all part of the system. This includes the people who get health care (which could be an individual patient, a family, or a community), the people who deliver the health care (whether they are individual practitioners, group practices, or health care organizations), the care that is delivered and the results of that care (or the outcomes of care).</a:t>
            </a:r>
            <a:endParaRPr lang="en-US" smtClean="0"/>
          </a:p>
          <a:p>
            <a:pPr>
              <a:spcBef>
                <a:spcPct val="0"/>
              </a:spcBef>
            </a:pPr>
            <a:endParaRPr kumimoji="1" lang="en-US" smtClean="0"/>
          </a:p>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6D1E2A-946B-4786-8390-0D0005E9EAF8}"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Dr. Donald Berwick, the new chief of Medicare and Medicaid, is a prominent leader in health care quality and the founder of the Institute of Health Care Improvement. He has dedicated his career to improving patient outcomes and providing better health care at lower cost. Dr. Berwick tells us that system performance depends, not only on the elements of the system, but on the interaction among these elements. He goes on to say that health care improvement depends on systems thinking and redesign and that health care reform without attention to the nature and nurture of health care as a system is doomed. To quote Dr. Berwick, “It will, at best, simply feed the beast, pouring precious resources into the overdevelopment of parts and never attending to the whole – that is, care as our patients, their families and their communities experience it.”</a:t>
            </a:r>
          </a:p>
          <a:p>
            <a:pPr eaLnBrk="1" hangingPunct="1">
              <a:spcBef>
                <a:spcPct val="0"/>
              </a:spcBef>
            </a:pPr>
            <a:endParaRPr lang="en-US" smtClean="0"/>
          </a:p>
          <a:p>
            <a:pPr eaLnBrk="1" hangingPunct="1">
              <a:spcBef>
                <a:spcPct val="0"/>
              </a:spcBef>
            </a:pPr>
            <a:r>
              <a:rPr lang="en-US" smtClean="0"/>
              <a:t>Donald Berwick, MD (October 30, 2009, speech, Harvard School of Public Health)</a:t>
            </a:r>
          </a:p>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156561-7AE4-4523-B714-355D26B92E00}"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what does it mean to improve health care quality? In 2001, the committee on the Quality of Health Care in America issued a landmark Institute of Medicine report that made an urgent call for fundamental change to close the quality gap, recommending a redesign of the American health care system, and providing overarching principles for specific direction for policymakers, health care leaders, clinicians, regulators, purchasers, and others. This report identified six aims of quality improvement. These aims state that health care should be safe, effective, patient-centered, timely, efficient, and equitable.</a:t>
            </a:r>
          </a:p>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FB19CB-98DA-49A8-BEFA-414D7766091F}"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2007: The institute of Healthcare Improvement began work to accomplish three critical objectives, which they called “The Triple Aim. The triple aim is designed to optimize health, health care experience, and costs for populations. That is, to provide the best care, for the whole population at the lowest cost.</a:t>
            </a:r>
          </a:p>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36FAD4-78A3-40AA-B88B-6D7BCE30EBFB}"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So how are we doing in terms of health care quality. Each year, the Agency for Healthcare Research and Quality, or the AHRQ,  partners with the Department of Health and Human Services to report on progress and opportunities for improving health care quality. In 2009, the report concluded that the US health care system needs to be improved, especially for the uninsured and that patient safety and healthcare-associated infections warrant urgent attention. Although quality is improving, the pace is slow, especially in preventive care and management of chronic disease.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[AHRQ (March 2010). 2009 National Healthcare Quality Report, Publication Number 10-0003]</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Some Americans receive health care that is worse than other Americans. These disparities are often due to differences in access to health care, provider biases, poor provider-patient communication, and poor health literacy. The AHRQ tracks gaps where some people receive poor or worse health care than others and looks for improvement over time. Emphasis is on race, ethnicity, and socioeconomic status, but also includes attention to broadly defined priority populations  (groups with unique health care needs or issues that require special focus such as recent immigrant or people with limited-English proficiency, women, children, older adults, residents of rural areas, and disabled individuals).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AHRQ (March 2010). 2009 National Healthcare Disparities Report, Publication Number 10-0004</a:t>
            </a:r>
          </a:p>
          <a:p>
            <a:pPr eaLnBrk="1" fontAlgn="auto" hangingPunct="1">
              <a:spcBef>
                <a:spcPts val="0"/>
              </a:spcBef>
              <a:spcAft>
                <a:spcPts val="0"/>
              </a:spcAft>
              <a:defRPr/>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ACEF13-3FF7-4296-912E-25FC4097F3D8}"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Since we aren’t where we need to be, what do we need to do to accelerate health care QI? The AHRQ recommends four steps. We need to improve measurement by developing new measures, including the improvement goals in Health People 2020, and coordinating measure sets. We need to remove barriers to quality care, such as reducing lack of insurance. We need to empower providers with HIT that support quality improvement and training to assure appropriate use; and we need to establish lasting partnerships to lead change.</a:t>
            </a:r>
          </a:p>
          <a:p>
            <a:pPr eaLnBrk="1" hangingPunct="1">
              <a:spcBef>
                <a:spcPct val="0"/>
              </a:spcBef>
            </a:pPr>
            <a:endParaRPr lang="en-US" smtClean="0"/>
          </a:p>
          <a:p>
            <a:pPr eaLnBrk="1" hangingPunct="1">
              <a:spcBef>
                <a:spcPct val="0"/>
              </a:spcBef>
            </a:pPr>
            <a:r>
              <a:rPr lang="en-US" smtClean="0"/>
              <a:t>AHRQ (March 2010). 2009 National Healthcare Quality Report, Pub. No. 10-0003 </a:t>
            </a:r>
          </a:p>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F762DC-F2D0-466C-986A-2C2A7C14AC0A}"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You may ask what is included in the term HIT and how can it help with health care? The benefit of health information technology is that it allows for comprehensive management of medical information and secure exchange of this information across health care settings and those that interact with these settings including both patients and providers.</a:t>
            </a:r>
            <a:endParaRPr lang="en-US" dirty="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8ACD4A-1E63-4627-A81C-9C7DF9A4B80B}"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Most of our interest in increasing the use of health information technology is its potential to improve the quality of health care as we know it, to increase our ability to achieve the six aims of quality improvement and the triple aim. Not only does health IT have the potential to improve health care quality and prevent medical errors, but it also has the ability to increase efficiencies of all kinds, reduce cost, and decrease paperwork. HIT also has the potential to expand access to affordable care and improve population health.</a:t>
            </a: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2DE83B-C814-46F0-A9A4-910AFD460BB8}"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a:spcBef>
                <a:spcPct val="0"/>
              </a:spcBef>
            </a:pPr>
            <a:r>
              <a:rPr lang="en-US" smtClean="0"/>
              <a:t>The Institute of Medicine has played a large role in focusing attention on the important role of HIT in healthcare quality and safety. The IOM report, </a:t>
            </a:r>
            <a:r>
              <a:rPr lang="en-US" i="1" smtClean="0"/>
              <a:t>The</a:t>
            </a:r>
            <a:r>
              <a:rPr lang="en-US" smtClean="0"/>
              <a:t> </a:t>
            </a:r>
            <a:r>
              <a:rPr lang="en-US" i="1" smtClean="0"/>
              <a:t>Computer-Based Patient Record: An Essential Technology for Health Care</a:t>
            </a:r>
            <a:r>
              <a:rPr lang="en-US" smtClean="0"/>
              <a:t>, originally written in 1991 and revised in 1997, heralded computer-based patient records as playing “an important role in improving the quality of patient care and strengthening the scientific basis of clinical practice” and recommended that computer-based records be “a standard technology in health care within a decade” (IOM, 1997, p. 176). </a:t>
            </a:r>
          </a:p>
          <a:p>
            <a:pPr eaLnBrk="1">
              <a:spcBef>
                <a:spcPct val="0"/>
              </a:spcBef>
            </a:pPr>
            <a:r>
              <a:rPr lang="en-US" smtClean="0"/>
              <a:t>The publication of </a:t>
            </a:r>
            <a:r>
              <a:rPr lang="en-US" i="1" smtClean="0"/>
              <a:t>To Err is Human</a:t>
            </a:r>
            <a:r>
              <a:rPr lang="en-US" smtClean="0"/>
              <a:t> and </a:t>
            </a:r>
            <a:r>
              <a:rPr lang="en-US" i="1" smtClean="0"/>
              <a:t>Crossing the Quality Chasm</a:t>
            </a:r>
            <a:r>
              <a:rPr lang="en-US" smtClean="0"/>
              <a:t> ensued, calling attention to the importance of HIT in developing safer systems and assuring quality of care. These landmark works became major catalysts to a new era of focus on patient safety and health care quality. A subsequent publication, </a:t>
            </a:r>
            <a:r>
              <a:rPr lang="en-US" i="1" smtClean="0"/>
              <a:t>Patient Safety. A New Standard of Care</a:t>
            </a:r>
            <a:r>
              <a:rPr lang="en-US" smtClean="0"/>
              <a:t>,  combined this spotlight on quality improvement with the growing movement to foster use of information technology in the health care system and produced a detailed road map for developing health care data standards. The IOM also directed attention to the need for educational reform in this new era of information technology. An interdisciplinary summit to restructure the education of health care professionals called for the integration of a core set of competencies, including quality improvement and informatics</a:t>
            </a:r>
          </a:p>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3093E0-6C88-46D4-AC42-671E0E6DFD62}"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lvl="2" eaLnBrk="1" hangingPunct="1">
              <a:spcBef>
                <a:spcPct val="0"/>
              </a:spcBef>
            </a:pPr>
            <a:r>
              <a:rPr lang="en-US" smtClean="0"/>
              <a:t>The objectives of unit 1.1 are to: identify the current challenges that we face with respect to health care quality; examine the components of the health care system that have an impact on quality; explain health care quality and quality improvement; and describe quality improvement as a goal of meaningful use of health information technology.</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F73E2E-3926-4A19-BED6-6986BA0A1F68}"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a:spcBef>
                <a:spcPct val="0"/>
              </a:spcBef>
            </a:pPr>
            <a:r>
              <a:rPr lang="en-US" smtClean="0"/>
              <a:t>The national mood is reflective of a complex health care system that is plagued by exorbitant health care spending and quality and safety concerns. The National Coalition on Health Care (NCHC, 2007) reported that total healthcare expenditures make up 16 percent of the gross domestic product and are expected to reach $4.2 Trillion in 2016. The NCHC (2007) also reported that there were over 47 million uninsured Americans in 2006 and that this number has risen by almost 9 million people since 2000. The current administration has continued to respond to a national call to have computerized health records by 2014. The American Reinvestment and Recovery Act of 2009 has authorized the Centers for Medicare and Medicaid Services provide reimbursement incentives for eligible providers and hospitals who can demonstrate that they use certified electronic health records in a meaningful way. This act has HITECH provision to establish programs under CMS in coordination with the ONC under Dr. David Blumenthal.</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C00F0D-8480-4C59-A210-EA6683AB9233}"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goals of meaningful use are clearly geared toward achieving both the IOM aims of QI and the IHI’s triple aim. Meaningful use of electronic health records means that use of these records improves quality, safety, &amp; efficiency of care, engages patients and families in their care, improves coordination of care, improves population and public health and reduces disparities; and ensure privacy and security protections for all. To qualify for federal incentives, users of certified electronic health records must demonstrate that they meet these criteria.</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0390CF-7A94-4CFB-AF86-CD952A81ABDA}"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Meaningful use criteria will be released in three stages.  The 2011 stage 1 criteria are directed toward capturing and sharing data. The objective of  stage 2 criteria (in 2013) is to advance health care processes with decision support, and in 2015, or stage 3, meaningful use criteria </a:t>
            </a:r>
            <a:r>
              <a:rPr lang="en-US" dirty="0" smtClean="0"/>
              <a:t>will </a:t>
            </a:r>
            <a:r>
              <a:rPr lang="en-US" dirty="0" smtClean="0"/>
              <a:t>be targeted at improving outcomes</a:t>
            </a:r>
            <a:r>
              <a:rPr lang="en-US" dirty="0" smtClean="0"/>
              <a:t>.</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Calibri" pitchFamily="34" charset="0"/>
              </a:rPr>
              <a:t>Source: ONC Policy Committee Slides, July 16, 2009</a:t>
            </a:r>
          </a:p>
          <a:p>
            <a:pPr eaLnBrk="1" hangingPunct="1">
              <a:spcBef>
                <a:spcPct val="0"/>
              </a:spcBef>
            </a:pP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306B2D-E665-45BD-95D5-1F0DBE544D2F}"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Stage 1 criteria address the priority of improving quality, safety, efficiency and equity of health care. The ability to qualify for meaningful use incentives begins in 2011. The goals of stage 1 criteria are 4-fold. First, eligible providers and hospitals must electronically capture health information in a coded format. Then, they must be able to demonstrate that they use that information to track key clinical conditions for quality improvement purposes. Thirdly, they must be able to communicate that information to other care providers to ensure coordination of care, and finally, they need to lay the foundation for reporting clinical quality measures and public health information. Criteria have been divided into two sets, a core set which must be met by all eligible providers, hospitals, and critical access hospitals in order to qualify for incentives, and a menu of additional criteria from which they must select any five choices to receive incentives.</a:t>
            </a:r>
          </a:p>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59661A-7E79-420E-8BC6-B8C50723D181}"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core set of criteria for stage 1 includes recording sex, race ethnicity, date of birth, preferred language, and in the case of hospitals, date and preliminary cause of death in the event of mortality). The core set also includes recording vital signs (specifically, height, weight, blood pressure, body-mass index, and growth charts in children) and charting changes. Other requirements include maintaining up-to-date problem, active medication, and active medication allergy lists and recording smoking status in patients over age 12. State 1 core criteria require providers to generate and transmit electronic prescriptions, and both hospitals and providers to use CPOE for medication orders. Both hosptials and elgible providers must also implement drug-drug and drug-allergy interaction checking. </a:t>
            </a:r>
          </a:p>
          <a:p>
            <a:pPr eaLnBrk="1" hangingPunct="1">
              <a:spcBef>
                <a:spcPct val="0"/>
              </a:spcBef>
            </a:pPr>
            <a:endParaRPr lang="en-US" smtClean="0"/>
          </a:p>
          <a:p>
            <a:pPr eaLnBrk="1" hangingPunct="1">
              <a:spcBef>
                <a:spcPct val="0"/>
              </a:spcBef>
            </a:pPr>
            <a:r>
              <a:rPr lang="en-US" smtClean="0"/>
              <a:t>Blumenthal and Tavenner, 2010</a:t>
            </a:r>
          </a:p>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99F175-3A75-4235-83C8-0873C630433B}"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Additional stage one criteria include providing patients with office visit clinical summaries and electronic copies of hospital discharge instructions and health information on request, implementing electronic exchange of key clinical information among providers and patient-authorized entitities; implementing and tracking compliance with one clinical decision support rule; implementing systems to protect patient privacy and security; and reporting clinical quality measures to CMS or states.</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B21812-E4E7-4528-8711-9338C81AE9AA}"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Hospitals and eligible providers must select 5 among the menu set. This includes, for stage 1, implementing drug-formulary checks, incorporating laboratory test results into the electronic record as structured data, generating lists of patients by specific clinical conditions for use in quality improvement, reduction of disparities, research or community outreach; identifying and providing patient-specific education resources; and performing medication reconciliation between care settings.</a:t>
            </a:r>
          </a:p>
          <a:p>
            <a:pPr eaLnBrk="1" hangingPunct="1">
              <a:spcBef>
                <a:spcPct val="0"/>
              </a:spcBef>
            </a:pPr>
            <a:endParaRPr lang="en-US" smtClean="0"/>
          </a:p>
          <a:p>
            <a:pPr eaLnBrk="1" hangingPunct="1">
              <a:spcBef>
                <a:spcPct val="0"/>
              </a:spcBef>
            </a:pPr>
            <a:r>
              <a:rPr lang="en-US" smtClean="0"/>
              <a:t>Blumenthal and Tavenner, 2010</a:t>
            </a:r>
          </a:p>
          <a:p>
            <a:pPr eaLnBrk="1" hangingPunct="1">
              <a:spcBef>
                <a:spcPct val="0"/>
              </a:spcBef>
            </a:pPr>
            <a:endParaRPr 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2E9419-E56E-4E19-8216-7C011DDEE4E5}"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Additional menu items for both hospitals and eligible providers include providing summary of care records for patients referred to transferred to another provider or setting and submitting electronic immunization and surveillance data to registries or public health agencies.</a:t>
            </a:r>
          </a:p>
          <a:p>
            <a:pPr eaLnBrk="1" hangingPunct="1">
              <a:spcBef>
                <a:spcPct val="0"/>
              </a:spcBef>
            </a:pPr>
            <a:endParaRPr lang="en-US" smtClean="0"/>
          </a:p>
          <a:p>
            <a:pPr eaLnBrk="1" hangingPunct="1">
              <a:spcBef>
                <a:spcPct val="0"/>
              </a:spcBef>
            </a:pPr>
            <a:r>
              <a:rPr lang="en-US" smtClean="0"/>
              <a:t>Blumenthal and Tavenner, 2010</a:t>
            </a:r>
          </a:p>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2F7C26-E772-46FE-BE60-4D1195E1CC7A}"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Menu items for hospitals and critical access hospitals only include recording advance directives for patients aged 65 or older and submitting electronic data on reportable laboratory results to public health agencies. Advance directives are health care instructions, also known as living wills, and designation of individuals, or health care agents, identified by the patient to make health care decisions in the event that the patient be unable to do so.</a:t>
            </a:r>
          </a:p>
          <a:p>
            <a:pPr eaLnBrk="1" hangingPunct="1">
              <a:spcBef>
                <a:spcPct val="0"/>
              </a:spcBef>
            </a:pPr>
            <a:endParaRPr lang="en-US" smtClean="0"/>
          </a:p>
          <a:p>
            <a:pPr eaLnBrk="1" hangingPunct="1">
              <a:spcBef>
                <a:spcPct val="0"/>
              </a:spcBef>
            </a:pPr>
            <a:r>
              <a:rPr lang="en-US" smtClean="0"/>
              <a:t>Blumenthal and Tavenner, 2010</a:t>
            </a:r>
          </a:p>
          <a:p>
            <a:pPr eaLnBrk="1" hangingPunct="1">
              <a:spcBef>
                <a:spcPct val="0"/>
              </a:spcBef>
            </a:pPr>
            <a:endParaRPr lang="en-US"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C1D278-F9FF-40BC-A8FA-38A10BA66A8F}"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Additional menu items for eligible providers include sending reminders to patients according to the patient’s preference) for preventive and follow-up care and providing patients with timely electronic access to their health information (specifically, lab results, problem, and medication, and allergy lists)</a:t>
            </a:r>
          </a:p>
          <a:p>
            <a:pPr eaLnBrk="1" hangingPunct="1">
              <a:spcBef>
                <a:spcPct val="0"/>
              </a:spcBef>
            </a:pPr>
            <a:endParaRPr lang="en-US" smtClean="0"/>
          </a:p>
          <a:p>
            <a:pPr eaLnBrk="1" hangingPunct="1">
              <a:spcBef>
                <a:spcPct val="0"/>
              </a:spcBef>
            </a:pPr>
            <a:r>
              <a:rPr lang="en-US" smtClean="0"/>
              <a:t>Blumenthal and Tavenner, 2010</a:t>
            </a:r>
          </a:p>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30BF2-CA02-4C84-BAC2-16A9305AE925}"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First, a definition of “health care is in order. The definition that frames the work of the Agency for Health Care Research and Quality is as follows: “Health care …seeks to diagnose, treat, and improve the physical and mental well-being of all American. Across the lifespan, health care helps us stay healthy, recover from illness, live with chronic disease or disability, and cope with death and dying. Quality health care, according to the AHRQ, delivers these services in a way that is safe, effective, timely, patient centered, efficient, and equitable.  This federal agency is committed to helping the Nation improve our health care system.  Sadly, Americans too often do not receive the care that they need, or they receive care that causes harm. Care can also be delivered too late or without full consideration of a patient's preferences and values. Many times, our health care system distributes services inefficiently and unevenly across populations.</a:t>
            </a:r>
          </a:p>
          <a:p>
            <a:pPr eaLnBrk="1" hangingPunct="1">
              <a:spcBef>
                <a:spcPct val="0"/>
              </a:spcBef>
            </a:pPr>
            <a:endParaRPr lang="en-US" smtClean="0"/>
          </a:p>
          <a:p>
            <a:pPr eaLnBrk="1" hangingPunct="1">
              <a:spcBef>
                <a:spcPct val="0"/>
              </a:spcBef>
            </a:pPr>
            <a:r>
              <a:rPr lang="en-US" smtClean="0"/>
              <a:t>AHRQ (March 2010)</a:t>
            </a:r>
          </a:p>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CAFCA1-5510-430F-BDA1-22AD13451648}"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Eligible providers must report on 3 core QI measures in 2-011 and 2012. These include blood pressure level, tobacco status, and adult weight screening and follow-up. They may chose form an alternate list if these do not apply to their patient population. In addition, they must choose 3 measures from the complete list of metrics ready for incorporation into EHRs. So they have to report on a total of 6 measures.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Images:</a:t>
            </a:r>
          </a:p>
          <a:p>
            <a:pPr eaLnBrk="1" fontAlgn="auto" hangingPunct="1">
              <a:spcBef>
                <a:spcPts val="0"/>
              </a:spcBef>
              <a:spcAft>
                <a:spcPts val="0"/>
              </a:spcAft>
              <a:defRPr/>
            </a:pPr>
            <a:r>
              <a:rPr lang="en-US" dirty="0" smtClean="0"/>
              <a:t>http://www.google.com/imgres?imgurl=http://www.radford.va.us/parks/lib/dwolfe/Pictures/blood%2520pressure.JPG&amp;imgrefurl=http://www.radford.va.us/parks/senior.htm&amp;usg=__mn0m_SUsssWnv5-rZ2hk5GGQUR4=&amp;h=191&amp;w=177&amp;sz=7&amp;hl=en&amp;start=9&amp;tbnid=pfYriEXqqTJjpM:&amp;tbnh=103&amp;tbnw=95&amp;prev=/images%3Fq%3Dfree%2Bimages%2Band%2Bblood%2Bpressure%26hl%3Den%26biw%3D1280%26bih%3D818%26gbv%3D2%26tbs%3Disch:1&amp;itbs=1</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ttp://www.google.com/imgres?imgurl=http://images.clipartof.com/small/44980-Royalty-Free-RF-Clipart-Illustration-Of-A-3d-Blanco-Man-Character-Breaking-A-Cigarette-In-Half.jpg&amp;imgrefurl=http://www.clipartof.com/details/clipart/44980.html&amp;usg=__cOF_I4M_QbpQUV2VyjsTSHXwrTA=&amp;h=450&amp;w=450&amp;sz=23&amp;hl=en&amp;start=21&amp;tbnid=YgpfcPNiASbOPM:&amp;tbnh=127&amp;tbnw=127&amp;prev=/images%3Fq%3Dfree%2Bimages%2Band%2Bcigarrett%26hl%3Den%26biw%3D1280%26bih%3D818%26gbv%3D2%26tbs%3Disch:1&amp;itbs=1</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http://t1.gstatic.com/images?q=tbn:ANd9GcQAl0Mf6LkaNxjxrRWoLyhYHHPla8NgASGcMVtClsGbBWdkQNg&amp;t=1&amp;usg=__BKcztCfPnIj4vBGSxX_36MsHavo= </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E3076C-F8D8-417C-86CE-2971D11AE195}"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The final rule on meaningful use limits the clinical quality measures that must be reported by hospitals to those measures that have existing electronic specifications as of the date of display of the final rule. Hospitals are only required to submit that information that can be automatically</a:t>
            </a:r>
          </a:p>
          <a:p>
            <a:pPr eaLnBrk="1" fontAlgn="auto" hangingPunct="1">
              <a:spcBef>
                <a:spcPts val="0"/>
              </a:spcBef>
              <a:spcAft>
                <a:spcPts val="0"/>
              </a:spcAft>
              <a:defRPr/>
            </a:pPr>
            <a:r>
              <a:rPr lang="en-US" dirty="0" smtClean="0"/>
              <a:t>calculated by their certified EHR technology. Requirements for clinical quality measure reporting for eligible hospitals and CAHs to the 15 measures that were electronically specified and posted at the time of publishing the proposed rule. These include two measures that address emergency department throughput (such as the median time a person arrives in the emergency department until the patient is admitted to an inpatient unit)  seven measures that address ischemic or hemorrhagic stroke (or when blood vessels clog and don’t supply blood to the brain or when they rupture causing blood to leak to the brain) and 6 measures that address venous </a:t>
            </a:r>
            <a:r>
              <a:rPr lang="en-US" dirty="0" err="1" smtClean="0"/>
              <a:t>thromboembolism</a:t>
            </a:r>
            <a:r>
              <a:rPr lang="en-US" dirty="0" smtClean="0"/>
              <a:t> (or blood clots that form in the vein and can obstruct blood flow.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Images:</a:t>
            </a:r>
          </a:p>
          <a:p>
            <a:pPr eaLnBrk="1" fontAlgn="auto" hangingPunct="1">
              <a:spcBef>
                <a:spcPts val="0"/>
              </a:spcBef>
              <a:spcAft>
                <a:spcPts val="0"/>
              </a:spcAft>
              <a:defRPr/>
            </a:pPr>
            <a:r>
              <a:rPr lang="en-US" dirty="0" smtClean="0"/>
              <a:t>http://healthcaremanagementblog.com/wp-content/uploads/2008/07/emergency.jpg </a:t>
            </a:r>
          </a:p>
          <a:p>
            <a:pPr eaLnBrk="1" fontAlgn="auto" hangingPunct="1">
              <a:spcBef>
                <a:spcPts val="0"/>
              </a:spcBef>
              <a:spcAft>
                <a:spcPts val="0"/>
              </a:spcAft>
              <a:defRPr/>
            </a:pPr>
            <a:r>
              <a:rPr lang="en-US" dirty="0" smtClean="0"/>
              <a:t>http://t0.gstatic.com/images?q=tbn:QQ20NODovgWq1M:b</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http://www.clivir.com/pictures/stroke/strokes.gif </a:t>
            </a:r>
          </a:p>
          <a:p>
            <a:pPr eaLnBrk="1" fontAlgn="auto" hangingPunct="1">
              <a:spcBef>
                <a:spcPts val="0"/>
              </a:spcBef>
              <a:spcAft>
                <a:spcPts val="0"/>
              </a:spcAft>
              <a:defRPr/>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EFD92B-4F0F-40E2-8389-CC0E33C7785E}"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generally understood that rarely will organizations be able to become completely electronic. To quote Holland’, even hospitals with fully functioning EMRs still make extensive use of digitalized scans of manually completed forms and textual checklists. With no forms or screens to capture data in a structured way, hospitals fail to report quality measures as a routine byproduct of the practices, relying instead on a retrospective chart abstracting process. The complexities of quality measure reporting have not been completely understood and much of your effort as HIT professionals will be directed toward finding ways to manage this complexity.</a:t>
            </a:r>
          </a:p>
          <a:p>
            <a:pPr eaLnBrk="1" hangingPunct="1">
              <a:spcBef>
                <a:spcPct val="0"/>
              </a:spcBef>
            </a:pPr>
            <a:endParaRPr lang="en-US" smtClean="0"/>
          </a:p>
          <a:p>
            <a:pPr eaLnBrk="1" hangingPunct="1">
              <a:spcBef>
                <a:spcPct val="0"/>
              </a:spcBef>
            </a:pPr>
            <a:r>
              <a:rPr lang="en-US" smtClean="0"/>
              <a:t>M. Holland, 2010</a:t>
            </a:r>
          </a:p>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A1206-50EF-4D61-9674-AD50889669C9}"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summary, the health care system in the United States is improving, but progress is slow. The definition of health care quality has changed over time from having the right things to doing the right things to having the right things happen in a dynamic system. When HIT is used in a meaningful way, it can improve safety, effectiveness, efficiency, equity, timeliness, and patient-centeredness of care. HIT can work to accomplish the best care for the whole population at the lowest cost.</a:t>
            </a: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178157-F226-4CA0-A417-09E81213E3DA}"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kumimoji="1" lang="en-US" smtClean="0"/>
              <a:t>So who defines health care quality? Lots of people do, and each does so from his own unique perspective. Take health care providers, for instance. They are more likely to view quality as the application of evidence-based professional knowledge to the needs of individual patients. Patients and families, on the other hand, may place more importance on how the provider talks with them or how long they have to sit in the waiting room. Payers value patient satisfaction and use of preventive services rather than focusing on clinical outcomes of the patient. And regulatory bodies, like the Joint Commission or the Centers for Medicare and Medicaid Services, or professional organizations, such as the American Medical Association, view quality as conforming to their standards.</a:t>
            </a: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62C3FA-94FA-47AC-A462-10266D2EFFAF}"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Institute of Medicine defines quality as the degree to which health services for individuals and populations increase the likelihood of desired outcomes and are consistent with current professional knowledge.</a:t>
            </a:r>
          </a:p>
          <a:p>
            <a:pPr eaLnBrk="1" hangingPunct="1">
              <a:spcBef>
                <a:spcPct val="0"/>
              </a:spcBef>
            </a:pPr>
            <a:endParaRPr lang="en-US" smtClean="0"/>
          </a:p>
          <a:p>
            <a:pPr eaLnBrk="1" hangingPunct="1"/>
            <a:r>
              <a:rPr lang="en-US" smtClean="0"/>
              <a:t>Institute of Medicine, 2001, Crossing the quality chasm. </a:t>
            </a:r>
          </a:p>
          <a:p>
            <a:pPr eaLnBrk="1" hangingPunct="1"/>
            <a:r>
              <a:rPr lang="en-US" smtClean="0"/>
              <a:t>Washington DC: National Academy Press, p. 232.</a:t>
            </a:r>
          </a:p>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B418C-CC57-4007-B1AF-6EF7E6E5CBE9}"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Peter Greene, CMIO: focus on patient safety in inpatient environment</a:t>
            </a:r>
          </a:p>
          <a:p>
            <a:pPr eaLnBrk="1" hangingPunct="1">
              <a:spcBef>
                <a:spcPct val="0"/>
              </a:spcBef>
            </a:pPr>
            <a:r>
              <a:rPr lang="en-US" smtClean="0"/>
              <a:t>Jo Leslie, Physician’s Assistant: focus on the importance of patient-centeredness in the ambulatory care environment</a:t>
            </a:r>
          </a:p>
          <a:p>
            <a:pPr eaLnBrk="1" hangingPunct="1">
              <a:spcBef>
                <a:spcPct val="0"/>
              </a:spcBef>
            </a:pPr>
            <a:r>
              <a:rPr lang="en-US" smtClean="0"/>
              <a:t>D</a:t>
            </a:r>
          </a:p>
          <a:p>
            <a:pPr eaLnBrk="1" hangingPunct="1">
              <a:spcBef>
                <a:spcPct val="0"/>
              </a:spcBef>
            </a:pPr>
            <a:endParaRPr lang="en-US" smtClean="0"/>
          </a:p>
          <a:p>
            <a:pPr eaLnBrk="1" hangingPunct="1">
              <a:spcBef>
                <a:spcPct val="0"/>
              </a:spcBef>
            </a:pPr>
            <a:r>
              <a:rPr lang="en-US" smtClean="0"/>
              <a:t>Peter S. Greene, MDChief Medical Information Officer</a:t>
            </a:r>
          </a:p>
          <a:p>
            <a:pPr eaLnBrk="1" hangingPunct="1">
              <a:spcBef>
                <a:spcPct val="0"/>
              </a:spcBef>
            </a:pPr>
            <a:r>
              <a:rPr lang="en-US" smtClean="0"/>
              <a:t>410-955-2979</a:t>
            </a:r>
          </a:p>
          <a:p>
            <a:pPr eaLnBrk="1" hangingPunct="1">
              <a:spcBef>
                <a:spcPct val="0"/>
              </a:spcBef>
            </a:pPr>
            <a:r>
              <a:rPr lang="en-US" smtClean="0">
                <a:hlinkClick r:id="rId3"/>
              </a:rPr>
              <a:t>pgreene@jhu.edu</a:t>
            </a:r>
            <a:endParaRPr lang="en-US" smtClean="0"/>
          </a:p>
          <a:p>
            <a:pPr eaLnBrk="1" hangingPunct="1">
              <a:spcBef>
                <a:spcPct val="0"/>
              </a:spcBef>
            </a:pPr>
            <a:r>
              <a:rPr lang="en-US" b="1" smtClean="0"/>
              <a:t>Address:</a:t>
            </a:r>
          </a:p>
          <a:p>
            <a:pPr eaLnBrk="1" hangingPunct="1">
              <a:spcBef>
                <a:spcPct val="0"/>
              </a:spcBef>
            </a:pPr>
            <a:r>
              <a:rPr lang="en-US" smtClean="0"/>
              <a:t>Johns Hopkins Cardiac Surgery </a:t>
            </a:r>
            <a:br>
              <a:rPr lang="en-US" smtClean="0"/>
            </a:br>
            <a:r>
              <a:rPr lang="en-US" smtClean="0"/>
              <a:t>600 N. Wolfe Street </a:t>
            </a:r>
            <a:br>
              <a:rPr lang="en-US" smtClean="0"/>
            </a:br>
            <a:r>
              <a:rPr lang="en-US" smtClean="0"/>
              <a:t>Blalock 618 </a:t>
            </a:r>
            <a:br>
              <a:rPr lang="en-US" smtClean="0"/>
            </a:br>
            <a:r>
              <a:rPr lang="en-US" smtClean="0"/>
              <a:t>Baltimore, MD 21287</a:t>
            </a:r>
          </a:p>
          <a:p>
            <a:pPr eaLnBrk="1" hangingPunct="1">
              <a:spcBef>
                <a:spcPct val="0"/>
              </a:spcBef>
            </a:pPr>
            <a:r>
              <a:rPr lang="en-US" smtClean="0"/>
              <a:t>awn Hohl, RN: focus on importance of teamwork and communication in home care environment.</a:t>
            </a:r>
          </a:p>
          <a:p>
            <a:pPr eaLnBrk="1" hangingPunct="1">
              <a:spcBef>
                <a:spcPct val="0"/>
              </a:spcBef>
            </a:pPr>
            <a:r>
              <a:rPr lang="en-US" smtClean="0"/>
              <a:t>Jo Leslie</a:t>
            </a:r>
          </a:p>
          <a:p>
            <a:pPr eaLnBrk="1" hangingPunct="1">
              <a:spcBef>
                <a:spcPct val="0"/>
              </a:spcBef>
            </a:pPr>
            <a:r>
              <a:rPr lang="en-US" b="1" smtClean="0"/>
              <a:t>Research Associate</a:t>
            </a:r>
            <a:r>
              <a:rPr lang="en-US" smtClean="0"/>
              <a:t/>
            </a:r>
            <a:br>
              <a:rPr lang="en-US" smtClean="0"/>
            </a:br>
            <a:endParaRPr lang="en-US" smtClean="0"/>
          </a:p>
          <a:p>
            <a:pPr eaLnBrk="1" hangingPunct="1">
              <a:spcBef>
                <a:spcPct val="0"/>
              </a:spcBef>
            </a:pPr>
            <a:r>
              <a:rPr lang="en-US" smtClean="0"/>
              <a:t>Academic Degrees </a:t>
            </a:r>
            <a:br>
              <a:rPr lang="en-US" smtClean="0"/>
            </a:br>
            <a:endParaRPr lang="en-US" smtClean="0"/>
          </a:p>
          <a:p>
            <a:pPr eaLnBrk="1" hangingPunct="1">
              <a:spcBef>
                <a:spcPct val="0"/>
              </a:spcBef>
            </a:pPr>
            <a:r>
              <a:rPr lang="en-US" smtClean="0"/>
              <a:t>School/Organization</a:t>
            </a:r>
            <a:br>
              <a:rPr lang="en-US" smtClean="0"/>
            </a:br>
            <a:r>
              <a:rPr lang="en-US" smtClean="0"/>
              <a:t>School of Medicine </a:t>
            </a:r>
          </a:p>
          <a:p>
            <a:pPr eaLnBrk="1" hangingPunct="1">
              <a:spcBef>
                <a:spcPct val="0"/>
              </a:spcBef>
            </a:pPr>
            <a:r>
              <a:rPr lang="en-US" smtClean="0"/>
              <a:t>Department / Division</a:t>
            </a:r>
            <a:br>
              <a:rPr lang="en-US" smtClean="0"/>
            </a:br>
            <a:r>
              <a:rPr lang="en-US" smtClean="0"/>
              <a:t>Medicine-Infectious Disease</a:t>
            </a:r>
            <a:br>
              <a:rPr lang="en-US" smtClean="0"/>
            </a:br>
            <a:endParaRPr lang="en-US" smtClean="0"/>
          </a:p>
          <a:p>
            <a:pPr eaLnBrk="1" hangingPunct="1">
              <a:spcBef>
                <a:spcPct val="0"/>
              </a:spcBef>
            </a:pPr>
            <a:r>
              <a:rPr lang="en-US" smtClean="0"/>
              <a:t>Departmental Address</a:t>
            </a:r>
            <a:br>
              <a:rPr lang="en-US" smtClean="0"/>
            </a:br>
            <a:r>
              <a:rPr lang="en-US" smtClean="0"/>
              <a:t>1830 Building Rm 455</a:t>
            </a:r>
            <a:br>
              <a:rPr lang="en-US" smtClean="0"/>
            </a:br>
            <a:endParaRPr lang="en-US" smtClean="0"/>
          </a:p>
          <a:p>
            <a:pPr eaLnBrk="1" hangingPunct="1">
              <a:spcBef>
                <a:spcPct val="0"/>
              </a:spcBef>
            </a:pPr>
            <a:r>
              <a:rPr lang="en-US" b="1" smtClean="0"/>
              <a:t>Email:</a:t>
            </a:r>
            <a:r>
              <a:rPr lang="en-US" smtClean="0"/>
              <a:t> </a:t>
            </a:r>
            <a:r>
              <a:rPr lang="en-US" smtClean="0">
                <a:hlinkClick r:id="rId4" tooltip="send email to Jo Leslie"/>
              </a:rPr>
              <a:t>jleslie@jhmi.edu</a:t>
            </a:r>
            <a:r>
              <a:rPr lang="en-US" smtClean="0"/>
              <a:t/>
            </a:r>
            <a:br>
              <a:rPr lang="en-US" smtClean="0"/>
            </a:br>
            <a:r>
              <a:rPr lang="en-US" b="1" smtClean="0"/>
              <a:t>Phone:</a:t>
            </a:r>
            <a:r>
              <a:rPr lang="en-US" smtClean="0"/>
              <a:t> 410-614-3555</a:t>
            </a:r>
            <a:br>
              <a:rPr lang="en-US" smtClean="0"/>
            </a:br>
            <a:endParaRPr lang="en-US" smtClean="0"/>
          </a:p>
          <a:p>
            <a:pPr eaLnBrk="1" hangingPunct="1">
              <a:spcBef>
                <a:spcPct val="0"/>
              </a:spcBef>
            </a:pPr>
            <a:r>
              <a:rPr lang="en-US" smtClean="0"/>
              <a:t>Research and Professional Experience</a:t>
            </a:r>
          </a:p>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D8892F-FAD1-493D-B6A7-111251107AF2}"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Peter Greene - 3 Points…</a:t>
            </a:r>
          </a:p>
          <a:p>
            <a:pPr eaLnBrk="1" hangingPunct="1">
              <a:spcBef>
                <a:spcPct val="0"/>
              </a:spcBef>
            </a:pPr>
            <a:r>
              <a:rPr lang="en-US" smtClean="0"/>
              <a:t>My name is Peter Greene. I’m Chief Medical Information Officer here at Johns Hopkins Medicine. There  are three things that I think are immensely important to understand about Health IT and Electronic Health Records when you look to try to improve quality by deploying Health IT.-and there not always the most obvious things. Everyone gets focused on  a lot of specific features of the system, but there are three underlying principles that are important. The first is that this is fundamentally a communication tool and that’s the most important thing that the system does: It helps every member of the team communicate effectively with one another and that function supersedes any advanced decision support or other capability of the system. The second is that it facilitates bringing a team of care providers together around a patient. Its basically a tool for supporting huddles around the care of the patient. And, in fact, I always like to think of the most important feature of the system is  that it’s the system that everyone uses – that’s the most important feature of any EMR system. And then the third fundamental capability is that it becomes a part of the system. It is, literally, a member of the team along with the other members of the care team. And – that can be good; it can be bad, but its reality. And so you absolutely have to step back and say as a result of having this system as part of our care process- as a part of our team – how do we have to re-envision the process to make sure that it becomes an effective team member? </a:t>
            </a:r>
          </a:p>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2D415A-0CB1-471D-BC53-98521D7F7D71}"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Diane </a:t>
            </a:r>
            <a:r>
              <a:rPr lang="en-US" dirty="0" err="1" smtClean="0"/>
              <a:t>Hohl</a:t>
            </a:r>
            <a:r>
              <a:rPr lang="en-US" dirty="0" smtClean="0"/>
              <a:t> QIT home health care safety</a:t>
            </a:r>
          </a:p>
          <a:p>
            <a:pPr eaLnBrk="1" fontAlgn="auto" hangingPunct="1">
              <a:spcBef>
                <a:spcPts val="0"/>
              </a:spcBef>
              <a:spcAft>
                <a:spcPts val="0"/>
              </a:spcAft>
              <a:defRPr/>
            </a:pPr>
            <a:r>
              <a:rPr lang="en-US" dirty="0" smtClean="0"/>
              <a:t>I think that quality improvement and homecare – most home care agencies are required to collect specific data – for example, we assess functional status – so, during the course of home care, does the patient improve in functional status – do they improve in mobility, do they improve in medication compliance, So there are a number of quality monitors that a home health agency is required to collect and that information is actually posted on a web site through CMS that any patient or community member can go and monitor – so it’s a very regulated industry to begin with The second phase of what’s coming in there is the patient satisfaction  we are going to be posting patient satisfaction findings onto the web site later this year. So those are part of our every day…I think from the hospital handoff perspective, I think that the quality measures we look at whether or not the referral was complete – you know, just simply – were the lines filled out properly? Did the home care nurse have all the required telephone numbers that were needed so that they could get hold of a patient…For example, we have a lot of international patients, they might go to a hotel – so, not having the hotel telephone number, might result in us not being able to locate a patient. So that’s an example of something we audit in the quality perspective. One of the audits we do is to make sure the home user- the home health nurse, has all the clinical information they need. So we do get feedback from the home health nurse on whether or not that referral was complete and whether or not it met the requirements that they had in the home. So, for example, if the patient has a wound in the hospital, and the home care coordinator doesn’t document that - and then the homecare nurse finds that in the home, they wouldn’t have the supplies that they needed for it and they wouldn’t have any orders to take care of it. So it would delay care – it would delay care and could create an unsafe situation. </a:t>
            </a:r>
          </a:p>
          <a:p>
            <a:pPr eaLnBrk="1" fontAlgn="auto" hangingPunct="1">
              <a:spcBef>
                <a:spcPts val="0"/>
              </a:spcBef>
              <a:spcAft>
                <a:spcPts val="0"/>
              </a:spcAft>
              <a:defRPr/>
            </a:pPr>
            <a:endParaRPr lang="en-US"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F46844-ABE9-4F48-90A3-99A4E0091527}"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Jo Leslie – QIT</a:t>
            </a:r>
          </a:p>
          <a:p>
            <a:pPr eaLnBrk="1" hangingPunct="1">
              <a:spcBef>
                <a:spcPct val="0"/>
              </a:spcBef>
            </a:pPr>
            <a:r>
              <a:rPr lang="en-US" smtClean="0"/>
              <a:t> </a:t>
            </a:r>
          </a:p>
          <a:p>
            <a:pPr eaLnBrk="1" hangingPunct="1">
              <a:spcBef>
                <a:spcPct val="0"/>
              </a:spcBef>
            </a:pPr>
            <a:r>
              <a:rPr lang="en-US" smtClean="0"/>
              <a:t>So when you think about quality and safety as a patient-centered event, I can say from personal experience – it would have made such a difference, when I was caring for my parents at a distance, if I had been able to e-mail and see their med lists; talk with the provider easily – to see what the physical therapy notes said I could have intervened with my parents in a very different way than being at a telephone call away…So it’s something that IT can help us with – to make it much easier to know what’s going on with the patient and to have all members of the team on the same place. Another example where, I think, IT makes such a difference in quality and safety is around the medication list, and around medication reconciliation in particular. Again from personal experience – in caring for patients with HIV and aids on the inpatient side, it was always very difficult to know what their medications were – and knowing what the provider on the outpatient side had in mind with the medications was life-threatening, in fact. Survival was at stake if the medications were wrong. So having each provider be able to see exactly what’s going on with the patient is possible with electronic information. And it makes a huge difference in the quality of life for the patient and safety. </a:t>
            </a:r>
          </a:p>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1C1541-1810-495F-9B0D-BF659A1DEE96}"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dirty="0" smtClean="0">
                <a:latin typeface="Arial" pitchFamily="34" charset="0"/>
                <a:cs typeface="Arial" pitchFamily="34" charset="0"/>
              </a:defRPr>
            </a:lvl1pPr>
          </a:lstStyle>
          <a:p>
            <a:pPr>
              <a:defRPr/>
            </a:pPr>
            <a:r>
              <a:rPr lang="en-US"/>
              <a:t>Component 12 Unit1.1</a:t>
            </a:r>
          </a:p>
        </p:txBody>
      </p:sp>
      <p:sp>
        <p:nvSpPr>
          <p:cNvPr id="5" name="Footer Placeholder 4"/>
          <p:cNvSpPr>
            <a:spLocks noGrp="1"/>
          </p:cNvSpPr>
          <p:nvPr>
            <p:ph type="ftr" sz="quarter" idx="11"/>
          </p:nvPr>
        </p:nvSpPr>
        <p:spPr/>
        <p:txBody>
          <a:bodyPr/>
          <a:lstStyle>
            <a:lvl1pPr>
              <a:defRPr dirty="0" smtClean="0">
                <a:latin typeface="Arial" pitchFamily="34" charset="0"/>
                <a:cs typeface="Arial" pitchFamily="34" charset="0"/>
              </a:defRPr>
            </a:lvl1pPr>
          </a:lstStyle>
          <a:p>
            <a:pPr>
              <a:defRPr/>
            </a:pPr>
            <a:r>
              <a:rPr lang="en-US"/>
              <a:t>Health IT Workforce Curriculum</a:t>
            </a:r>
          </a:p>
        </p:txBody>
      </p:sp>
      <p:sp>
        <p:nvSpPr>
          <p:cNvPr id="6" name="Slide Number Placeholder 5"/>
          <p:cNvSpPr>
            <a:spLocks noGrp="1"/>
          </p:cNvSpPr>
          <p:nvPr>
            <p:ph type="sldNum" sz="quarter" idx="12"/>
          </p:nvPr>
        </p:nvSpPr>
        <p:spPr/>
        <p:txBody>
          <a:bodyPr/>
          <a:lstStyle>
            <a:lvl1pPr>
              <a:defRPr smtClean="0">
                <a:latin typeface="Arial" pitchFamily="34" charset="0"/>
                <a:cs typeface="Arial" pitchFamily="34" charset="0"/>
              </a:defRPr>
            </a:lvl1pPr>
          </a:lstStyle>
          <a:p>
            <a:pPr>
              <a:defRPr/>
            </a:pPr>
            <a:fld id="{A25047D4-7755-4AC2-BA75-B9FA3331509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Component 12 Unit1.1</a:t>
            </a:r>
          </a:p>
        </p:txBody>
      </p:sp>
      <p:sp>
        <p:nvSpPr>
          <p:cNvPr id="5"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6" name="Slide Number Placeholder 5"/>
          <p:cNvSpPr>
            <a:spLocks noGrp="1"/>
          </p:cNvSpPr>
          <p:nvPr>
            <p:ph type="sldNum" sz="quarter" idx="12"/>
          </p:nvPr>
        </p:nvSpPr>
        <p:spPr/>
        <p:txBody>
          <a:bodyPr/>
          <a:lstStyle>
            <a:lvl1pPr>
              <a:defRPr/>
            </a:lvl1pPr>
          </a:lstStyle>
          <a:p>
            <a:pPr>
              <a:defRPr/>
            </a:pPr>
            <a:fld id="{07F7B9A1-B32B-422A-80EB-9C490A5BF6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Component 12 Unit1.1</a:t>
            </a:r>
          </a:p>
        </p:txBody>
      </p:sp>
      <p:sp>
        <p:nvSpPr>
          <p:cNvPr id="5"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6" name="Slide Number Placeholder 5"/>
          <p:cNvSpPr>
            <a:spLocks noGrp="1"/>
          </p:cNvSpPr>
          <p:nvPr>
            <p:ph type="sldNum" sz="quarter" idx="12"/>
          </p:nvPr>
        </p:nvSpPr>
        <p:spPr/>
        <p:txBody>
          <a:bodyPr/>
          <a:lstStyle>
            <a:lvl1pPr>
              <a:defRPr/>
            </a:lvl1pPr>
          </a:lstStyle>
          <a:p>
            <a:pPr>
              <a:defRPr/>
            </a:pPr>
            <a:fld id="{7D209FBA-67CA-4147-B6E4-6AC7CDE1B2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Component 12 Unit1.1</a:t>
            </a:r>
          </a:p>
        </p:txBody>
      </p:sp>
      <p:sp>
        <p:nvSpPr>
          <p:cNvPr id="5"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6" name="Slide Number Placeholder 5"/>
          <p:cNvSpPr>
            <a:spLocks noGrp="1"/>
          </p:cNvSpPr>
          <p:nvPr>
            <p:ph type="sldNum" sz="quarter" idx="12"/>
          </p:nvPr>
        </p:nvSpPr>
        <p:spPr/>
        <p:txBody>
          <a:bodyPr/>
          <a:lstStyle>
            <a:lvl1pPr>
              <a:defRPr/>
            </a:lvl1pPr>
          </a:lstStyle>
          <a:p>
            <a:pPr>
              <a:defRPr/>
            </a:pPr>
            <a:fld id="{9BCF27E0-68F2-4916-B612-B21BDB4F4C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Component 12 Unit1.1</a:t>
            </a:r>
          </a:p>
        </p:txBody>
      </p:sp>
      <p:sp>
        <p:nvSpPr>
          <p:cNvPr id="5"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6" name="Slide Number Placeholder 5"/>
          <p:cNvSpPr>
            <a:spLocks noGrp="1"/>
          </p:cNvSpPr>
          <p:nvPr>
            <p:ph type="sldNum" sz="quarter" idx="12"/>
          </p:nvPr>
        </p:nvSpPr>
        <p:spPr/>
        <p:txBody>
          <a:bodyPr/>
          <a:lstStyle>
            <a:lvl1pPr>
              <a:defRPr/>
            </a:lvl1pPr>
          </a:lstStyle>
          <a:p>
            <a:pPr>
              <a:defRPr/>
            </a:pPr>
            <a:fld id="{C1AEF783-1BB9-40F8-BD51-D38066AF666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Component 12 Unit1.1</a:t>
            </a:r>
          </a:p>
        </p:txBody>
      </p:sp>
      <p:sp>
        <p:nvSpPr>
          <p:cNvPr id="6"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7" name="Slide Number Placeholder 5"/>
          <p:cNvSpPr>
            <a:spLocks noGrp="1"/>
          </p:cNvSpPr>
          <p:nvPr>
            <p:ph type="sldNum" sz="quarter" idx="12"/>
          </p:nvPr>
        </p:nvSpPr>
        <p:spPr/>
        <p:txBody>
          <a:bodyPr/>
          <a:lstStyle>
            <a:lvl1pPr>
              <a:defRPr/>
            </a:lvl1pPr>
          </a:lstStyle>
          <a:p>
            <a:pPr>
              <a:defRPr/>
            </a:pPr>
            <a:fld id="{7D40CB49-D2EA-4AD4-A90D-44C6E1B442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Component 12 Unit1.1</a:t>
            </a:r>
          </a:p>
        </p:txBody>
      </p:sp>
      <p:sp>
        <p:nvSpPr>
          <p:cNvPr id="8"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9" name="Slide Number Placeholder 5"/>
          <p:cNvSpPr>
            <a:spLocks noGrp="1"/>
          </p:cNvSpPr>
          <p:nvPr>
            <p:ph type="sldNum" sz="quarter" idx="12"/>
          </p:nvPr>
        </p:nvSpPr>
        <p:spPr/>
        <p:txBody>
          <a:bodyPr/>
          <a:lstStyle>
            <a:lvl1pPr>
              <a:defRPr/>
            </a:lvl1pPr>
          </a:lstStyle>
          <a:p>
            <a:pPr>
              <a:defRPr/>
            </a:pPr>
            <a:fld id="{6C1CCDC5-0A30-4475-A13C-A9782A2A1A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Component 12 Unit1.1</a:t>
            </a:r>
          </a:p>
        </p:txBody>
      </p:sp>
      <p:sp>
        <p:nvSpPr>
          <p:cNvPr id="4"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5" name="Slide Number Placeholder 5"/>
          <p:cNvSpPr>
            <a:spLocks noGrp="1"/>
          </p:cNvSpPr>
          <p:nvPr>
            <p:ph type="sldNum" sz="quarter" idx="12"/>
          </p:nvPr>
        </p:nvSpPr>
        <p:spPr/>
        <p:txBody>
          <a:bodyPr/>
          <a:lstStyle>
            <a:lvl1pPr>
              <a:defRPr/>
            </a:lvl1pPr>
          </a:lstStyle>
          <a:p>
            <a:pPr>
              <a:defRPr/>
            </a:pPr>
            <a:fld id="{56DFF067-615B-4760-801D-862925743B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Component 12 Unit1.1</a:t>
            </a:r>
          </a:p>
        </p:txBody>
      </p:sp>
      <p:sp>
        <p:nvSpPr>
          <p:cNvPr id="3"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4" name="Slide Number Placeholder 5"/>
          <p:cNvSpPr>
            <a:spLocks noGrp="1"/>
          </p:cNvSpPr>
          <p:nvPr>
            <p:ph type="sldNum" sz="quarter" idx="12"/>
          </p:nvPr>
        </p:nvSpPr>
        <p:spPr/>
        <p:txBody>
          <a:bodyPr/>
          <a:lstStyle>
            <a:lvl1pPr>
              <a:defRPr/>
            </a:lvl1pPr>
          </a:lstStyle>
          <a:p>
            <a:pPr>
              <a:defRPr/>
            </a:pPr>
            <a:fld id="{AEF093FA-CE6E-4C22-AA86-89FCB90B8F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Component 12 Unit1.1</a:t>
            </a:r>
          </a:p>
        </p:txBody>
      </p:sp>
      <p:sp>
        <p:nvSpPr>
          <p:cNvPr id="6"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7" name="Slide Number Placeholder 5"/>
          <p:cNvSpPr>
            <a:spLocks noGrp="1"/>
          </p:cNvSpPr>
          <p:nvPr>
            <p:ph type="sldNum" sz="quarter" idx="12"/>
          </p:nvPr>
        </p:nvSpPr>
        <p:spPr/>
        <p:txBody>
          <a:bodyPr/>
          <a:lstStyle>
            <a:lvl1pPr>
              <a:defRPr/>
            </a:lvl1pPr>
          </a:lstStyle>
          <a:p>
            <a:pPr>
              <a:defRPr/>
            </a:pPr>
            <a:fld id="{5A2759D7-CA8E-4E4E-AF01-9E51BF338E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Component 12 Unit1.1</a:t>
            </a:r>
          </a:p>
        </p:txBody>
      </p:sp>
      <p:sp>
        <p:nvSpPr>
          <p:cNvPr id="6"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7" name="Slide Number Placeholder 5"/>
          <p:cNvSpPr>
            <a:spLocks noGrp="1"/>
          </p:cNvSpPr>
          <p:nvPr>
            <p:ph type="sldNum" sz="quarter" idx="12"/>
          </p:nvPr>
        </p:nvSpPr>
        <p:spPr/>
        <p:txBody>
          <a:bodyPr/>
          <a:lstStyle>
            <a:lvl1pPr>
              <a:defRPr/>
            </a:lvl1pPr>
          </a:lstStyle>
          <a:p>
            <a:pPr>
              <a:defRPr/>
            </a:pPr>
            <a:fld id="{9BCFF7E4-5CB2-430D-9528-8EF910359E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a:t>Component 12 Unit1.1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Health IT Workforce Curriculum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C61B845-F2F0-4E79-AD1C-4D32F057F8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audio" Target="../media/audio1.wav"/><Relationship Id="rId7" Type="http://schemas.openxmlformats.org/officeDocument/2006/relationships/diagramLayout" Target="../diagrams/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Data" Target="../diagrams/data2.xml"/><Relationship Id="rId11" Type="http://schemas.openxmlformats.org/officeDocument/2006/relationships/image" Target="../media/image8.png"/><Relationship Id="rId5" Type="http://schemas.openxmlformats.org/officeDocument/2006/relationships/notesSlide" Target="../notesSlides/notesSlide10.xml"/><Relationship Id="rId10" Type="http://schemas.microsoft.com/office/2007/relationships/diagramDrawing" Target="../diagrams/drawing2.xml"/><Relationship Id="rId4" Type="http://schemas.openxmlformats.org/officeDocument/2006/relationships/slideLayout" Target="../slideLayouts/slideLayout2.xml"/><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1.xml"/><Relationship Id="rId5" Type="http://schemas.openxmlformats.org/officeDocument/2006/relationships/slideLayout" Target="../slideLayouts/slideLayout8.xml"/><Relationship Id="rId4"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12.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4.xml"/><Relationship Id="rId7" Type="http://schemas.openxmlformats.org/officeDocument/2006/relationships/diagramColors" Target="../diagrams/colors4.xml"/><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0.png"/><Relationship Id="rId4" Type="http://schemas.openxmlformats.org/officeDocument/2006/relationships/diagramData" Target="../diagrams/data4.xml"/><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tumpf.org/pttf/report/0309055326.gif" TargetMode="External"/><Relationship Id="rId7"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hyperlink" Target="http://www.nursingknowledge.org/Portal/CMSLite/GetFile.aspx?contentid=72643" TargetMode="External"/><Relationship Id="rId4" Type="http://schemas.openxmlformats.org/officeDocument/2006/relationships/image" Target="../media/image13.jpe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hyperlink" Target="http://healthit.hhs.gov/" TargetMode="Externa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1.xml"/><Relationship Id="rId7" Type="http://schemas.openxmlformats.org/officeDocument/2006/relationships/diagramColors" Target="../diagrams/colors5.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latin typeface="Tahoma" pitchFamily="34" charset="0"/>
                <a:ea typeface="Tahoma" pitchFamily="34" charset="0"/>
                <a:cs typeface="Tahoma" pitchFamily="34" charset="0"/>
              </a:rPr>
              <a:t>Unit 1.1: Health Care Quality and HIT</a:t>
            </a:r>
            <a:endParaRPr lang="en-US" dirty="0">
              <a:latin typeface="Tahoma" pitchFamily="34" charset="0"/>
              <a:ea typeface="Tahoma" pitchFamily="34" charset="0"/>
              <a:cs typeface="Tahoma" pitchFamily="34" charset="0"/>
            </a:endParaRPr>
          </a:p>
        </p:txBody>
      </p:sp>
      <p:sp>
        <p:nvSpPr>
          <p:cNvPr id="3075" name="Title 1"/>
          <p:cNvSpPr>
            <a:spLocks noGrp="1"/>
          </p:cNvSpPr>
          <p:nvPr>
            <p:ph type="ctrTitle"/>
          </p:nvPr>
        </p:nvSpPr>
        <p:spPr/>
        <p:txBody>
          <a:bodyPr/>
          <a:lstStyle/>
          <a:p>
            <a:pPr eaLnBrk="1" hangingPunct="1"/>
            <a:r>
              <a:rPr lang="en-US" smtClean="0">
                <a:latin typeface="Tahoma" pitchFamily="34" charset="0"/>
                <a:cs typeface="Tahoma" pitchFamily="34" charset="0"/>
              </a:rPr>
              <a:t>Introduction to QI and HIT</a:t>
            </a:r>
          </a:p>
        </p:txBody>
      </p:sp>
      <p:sp>
        <p:nvSpPr>
          <p:cNvPr id="5" name="Date Placeholder 4"/>
          <p:cNvSpPr>
            <a:spLocks noGrp="1"/>
          </p:cNvSpPr>
          <p:nvPr>
            <p:ph type="dt" sz="quarter" idx="10"/>
          </p:nvPr>
        </p:nvSpPr>
        <p:spPr/>
        <p:txBody>
          <a:bodyPr/>
          <a:lstStyle/>
          <a:p>
            <a:pPr>
              <a:defRPr/>
            </a:pPr>
            <a:r>
              <a:rPr lang="en-US"/>
              <a:t>Component 12 Unit1.1</a:t>
            </a:r>
          </a:p>
        </p:txBody>
      </p:sp>
      <p:sp>
        <p:nvSpPr>
          <p:cNvPr id="6" name="Slide Number Placeholder 5"/>
          <p:cNvSpPr>
            <a:spLocks noGrp="1"/>
          </p:cNvSpPr>
          <p:nvPr>
            <p:ph type="sldNum" sz="quarter" idx="12"/>
          </p:nvPr>
        </p:nvSpPr>
        <p:spPr/>
        <p:txBody>
          <a:bodyPr/>
          <a:lstStyle/>
          <a:p>
            <a:pPr>
              <a:defRPr/>
            </a:pPr>
            <a:fld id="{265954ED-288E-443D-98D9-DC5898A87B95}" type="slidenum">
              <a:rPr lang="en-US"/>
              <a:pPr>
                <a:defRPr/>
              </a:pPr>
              <a:t>1</a:t>
            </a:fld>
            <a:endParaRPr lang="en-US"/>
          </a:p>
        </p:txBody>
      </p:sp>
      <p:sp>
        <p:nvSpPr>
          <p:cNvPr id="7" name="Footer Placeholder 6"/>
          <p:cNvSpPr>
            <a:spLocks noGrp="1"/>
          </p:cNvSpPr>
          <p:nvPr>
            <p:ph type="ftr" sz="quarter" idx="11"/>
          </p:nvPr>
        </p:nvSpPr>
        <p:spPr/>
        <p:txBody>
          <a:bodyPr/>
          <a:lstStyle/>
          <a:p>
            <a:pPr>
              <a:defRPr/>
            </a:pPr>
            <a:r>
              <a:rPr lang="en-US"/>
              <a:t>Health IT Workforce Curriculum</a:t>
            </a:r>
          </a:p>
        </p:txBody>
      </p:sp>
    </p:spTree>
  </p:cSld>
  <p:clrMapOvr>
    <a:masterClrMapping/>
  </p:clrMapOvr>
  <p:transition advTm="3294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pPr eaLnBrk="1" hangingPunct="1"/>
            <a:r>
              <a:rPr lang="en-US" smtClean="0">
                <a:latin typeface="Tahoma" pitchFamily="34" charset="0"/>
                <a:cs typeface="Tahoma" pitchFamily="34" charset="0"/>
              </a:rPr>
              <a:t>Quality Health Care</a:t>
            </a:r>
          </a:p>
        </p:txBody>
      </p:sp>
      <p:sp>
        <p:nvSpPr>
          <p:cNvPr id="4" name="Content Placeholder 3"/>
          <p:cNvSpPr>
            <a:spLocks noGrp="1"/>
          </p:cNvSpPr>
          <p:nvPr>
            <p:ph sz="quarter" idx="1"/>
            <p:custDataLst>
              <p:tags r:id="rId1"/>
            </p:custDataLst>
          </p:nvPr>
        </p:nvSpPr>
        <p:spPr/>
        <p:txBody>
          <a:bodyPr rtlCol="0">
            <a:normAutofit/>
          </a:bodyPr>
          <a:lstStyle/>
          <a:p>
            <a:pPr eaLnBrk="1" fontAlgn="auto" hangingPunct="1">
              <a:spcAft>
                <a:spcPts val="0"/>
              </a:spcAft>
              <a:buFont typeface="Arial" pitchFamily="34" charset="0"/>
              <a:buChar char="•"/>
              <a:defRPr/>
            </a:pPr>
            <a:r>
              <a:rPr lang="en-US" dirty="0" smtClean="0">
                <a:solidFill>
                  <a:schemeClr val="accent2"/>
                </a:solidFill>
                <a:latin typeface="Arial" pitchFamily="34" charset="0"/>
                <a:cs typeface="Arial" pitchFamily="34" charset="0"/>
              </a:rPr>
              <a:t>Structures</a:t>
            </a:r>
            <a:r>
              <a:rPr lang="en-US" dirty="0" smtClean="0">
                <a:latin typeface="Arial" pitchFamily="34" charset="0"/>
                <a:cs typeface="Arial" pitchFamily="34" charset="0"/>
              </a:rPr>
              <a:t>: having the right things</a:t>
            </a:r>
          </a:p>
          <a:p>
            <a:pPr eaLnBrk="1" fontAlgn="auto" hangingPunct="1">
              <a:spcAft>
                <a:spcPts val="0"/>
              </a:spcAft>
              <a:buFont typeface="Arial" pitchFamily="34" charset="0"/>
              <a:buChar char="•"/>
              <a:defRPr/>
            </a:pPr>
            <a:r>
              <a:rPr lang="en-US" dirty="0" smtClean="0">
                <a:solidFill>
                  <a:schemeClr val="accent2"/>
                </a:solidFill>
                <a:latin typeface="Arial" pitchFamily="34" charset="0"/>
                <a:cs typeface="Arial" pitchFamily="34" charset="0"/>
              </a:rPr>
              <a:t>Processes</a:t>
            </a:r>
            <a:r>
              <a:rPr lang="en-US" dirty="0" smtClean="0">
                <a:latin typeface="Arial" pitchFamily="34" charset="0"/>
                <a:cs typeface="Arial" pitchFamily="34" charset="0"/>
              </a:rPr>
              <a:t>: doing things right</a:t>
            </a:r>
          </a:p>
          <a:p>
            <a:pPr eaLnBrk="1" fontAlgn="auto" hangingPunct="1">
              <a:spcAft>
                <a:spcPts val="0"/>
              </a:spcAft>
              <a:buFont typeface="Arial" pitchFamily="34" charset="0"/>
              <a:buChar char="•"/>
              <a:defRPr/>
            </a:pPr>
            <a:r>
              <a:rPr lang="en-US" dirty="0" smtClean="0">
                <a:solidFill>
                  <a:schemeClr val="accent2"/>
                </a:solidFill>
                <a:latin typeface="Arial" pitchFamily="34" charset="0"/>
                <a:cs typeface="Arial" pitchFamily="34" charset="0"/>
              </a:rPr>
              <a:t>Outcomes</a:t>
            </a:r>
            <a:r>
              <a:rPr lang="en-US" dirty="0" smtClean="0">
                <a:latin typeface="Arial" pitchFamily="34" charset="0"/>
                <a:cs typeface="Arial" pitchFamily="34" charset="0"/>
              </a:rPr>
              <a:t>: having the right things happen </a:t>
            </a:r>
            <a:endParaRPr lang="en-US" dirty="0">
              <a:latin typeface="Arial" pitchFamily="34" charset="0"/>
              <a:cs typeface="Arial" pitchFamily="34" charset="0"/>
            </a:endParaRPr>
          </a:p>
        </p:txBody>
      </p:sp>
      <p:graphicFrame>
        <p:nvGraphicFramePr>
          <p:cNvPr id="5" name="Content Placeholder 4"/>
          <p:cNvGraphicFramePr>
            <a:graphicFrameLocks/>
          </p:cNvGraphicFramePr>
          <p:nvPr>
            <p:custDataLst>
              <p:tags r:id="rId2"/>
            </p:custDataLst>
          </p:nvPr>
        </p:nvGraphicFramePr>
        <p:xfrm>
          <a:off x="1676400" y="3505200"/>
          <a:ext cx="6172200" cy="2743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PP3625.WAV">
            <a:hlinkClick r:id="" action="ppaction://media"/>
          </p:cNvPr>
          <p:cNvPicPr>
            <a:picLocks noRot="1" noChangeAspect="1"/>
          </p:cNvPicPr>
          <p:nvPr>
            <a:wavAudioFile r:embed="rId3" name="~PP3625.WAV"/>
          </p:nvPr>
        </p:nvPicPr>
        <p:blipFill>
          <a:blip r:embed="rId11" cstate="print"/>
          <a:srcRect/>
          <a:stretch>
            <a:fillRect/>
          </a:stretch>
        </p:blipFill>
        <p:spPr bwMode="auto">
          <a:xfrm>
            <a:off x="8724900" y="6438900"/>
            <a:ext cx="304800" cy="304800"/>
          </a:xfrm>
          <a:prstGeom prst="rect">
            <a:avLst/>
          </a:prstGeom>
          <a:noFill/>
          <a:ln w="9525">
            <a:noFill/>
            <a:miter lim="800000"/>
            <a:headEnd/>
            <a:tailEnd/>
          </a:ln>
        </p:spPr>
      </p:pic>
      <p:sp>
        <p:nvSpPr>
          <p:cNvPr id="8" name="Date Placeholder 7"/>
          <p:cNvSpPr>
            <a:spLocks noGrp="1"/>
          </p:cNvSpPr>
          <p:nvPr>
            <p:ph type="dt" sz="quarter" idx="10"/>
          </p:nvPr>
        </p:nvSpPr>
        <p:spPr/>
        <p:txBody>
          <a:bodyPr/>
          <a:lstStyle/>
          <a:p>
            <a:pPr>
              <a:defRPr/>
            </a:pPr>
            <a:r>
              <a:rPr lang="en-US"/>
              <a:t>Component 12 Unit1.1</a:t>
            </a:r>
          </a:p>
        </p:txBody>
      </p:sp>
      <p:sp>
        <p:nvSpPr>
          <p:cNvPr id="9" name="Slide Number Placeholder 8"/>
          <p:cNvSpPr>
            <a:spLocks noGrp="1"/>
          </p:cNvSpPr>
          <p:nvPr>
            <p:ph type="sldNum" sz="quarter" idx="12"/>
          </p:nvPr>
        </p:nvSpPr>
        <p:spPr/>
        <p:txBody>
          <a:bodyPr/>
          <a:lstStyle/>
          <a:p>
            <a:pPr>
              <a:defRPr/>
            </a:pPr>
            <a:fld id="{A8FA7FA9-618E-4209-B491-CE37BD5866CA}" type="slidenum">
              <a:rPr lang="en-US"/>
              <a:pPr>
                <a:defRPr/>
              </a:pPr>
              <a:t>10</a:t>
            </a:fld>
            <a:endParaRPr lang="en-US"/>
          </a:p>
        </p:txBody>
      </p:sp>
      <p:sp>
        <p:nvSpPr>
          <p:cNvPr id="10" name="Footer Placeholder 9"/>
          <p:cNvSpPr>
            <a:spLocks noGrp="1"/>
          </p:cNvSpPr>
          <p:nvPr>
            <p:ph type="ftr" sz="quarter" idx="11"/>
          </p:nvPr>
        </p:nvSpPr>
        <p:spPr/>
        <p:txBody>
          <a:bodyPr/>
          <a:lstStyle/>
          <a:p>
            <a:pPr>
              <a:defRPr/>
            </a:pPr>
            <a:r>
              <a:rPr lang="en-US"/>
              <a:t>Health IT Workforce Curriculum</a:t>
            </a:r>
          </a:p>
        </p:txBody>
      </p:sp>
    </p:spTree>
  </p:cSld>
  <p:clrMapOvr>
    <a:masterClrMapping/>
  </p:clrMapOvr>
  <p:transition advTm="567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3050"/>
            <a:ext cx="8153400" cy="869950"/>
          </a:xfrm>
        </p:spPr>
        <p:txBody>
          <a:bodyPr/>
          <a:lstStyle/>
          <a:p>
            <a:pPr algn="ctr" eaLnBrk="1" hangingPunct="1"/>
            <a:r>
              <a:rPr lang="en-US" sz="4400" b="0" smtClean="0">
                <a:latin typeface="Tahoma" pitchFamily="34" charset="0"/>
                <a:cs typeface="Tahoma" pitchFamily="34" charset="0"/>
              </a:rPr>
              <a:t>Quality: Shifting Focus</a:t>
            </a:r>
          </a:p>
        </p:txBody>
      </p:sp>
      <p:sp>
        <p:nvSpPr>
          <p:cNvPr id="17" name="Rounded Rectangle 16"/>
          <p:cNvSpPr/>
          <p:nvPr>
            <p:custDataLst>
              <p:tags r:id="rId1"/>
            </p:custDataLst>
          </p:nvPr>
        </p:nvSpPr>
        <p:spPr>
          <a:xfrm>
            <a:off x="6858000" y="3352800"/>
            <a:ext cx="1828800" cy="990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400" dirty="0"/>
              <a:t>Outcomes of Care</a:t>
            </a:r>
          </a:p>
        </p:txBody>
      </p:sp>
      <p:sp>
        <p:nvSpPr>
          <p:cNvPr id="18" name="Rounded Rectangle 17"/>
          <p:cNvSpPr/>
          <p:nvPr>
            <p:custDataLst>
              <p:tags r:id="rId2"/>
            </p:custDataLst>
          </p:nvPr>
        </p:nvSpPr>
        <p:spPr>
          <a:xfrm>
            <a:off x="381000" y="3429000"/>
            <a:ext cx="1981200" cy="9144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400" dirty="0"/>
              <a:t>Care</a:t>
            </a:r>
            <a:r>
              <a:rPr lang="en-US" sz="2800" dirty="0"/>
              <a:t> </a:t>
            </a:r>
            <a:r>
              <a:rPr lang="en-US" sz="2400" dirty="0"/>
              <a:t>Interventions</a:t>
            </a:r>
            <a:endParaRPr lang="en-US" sz="2800" dirty="0"/>
          </a:p>
        </p:txBody>
      </p:sp>
      <p:sp>
        <p:nvSpPr>
          <p:cNvPr id="21" name="Rounded Rectangle 20"/>
          <p:cNvSpPr/>
          <p:nvPr/>
        </p:nvSpPr>
        <p:spPr>
          <a:xfrm>
            <a:off x="1524000" y="16002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Individuals</a:t>
            </a:r>
          </a:p>
        </p:txBody>
      </p:sp>
      <p:sp>
        <p:nvSpPr>
          <p:cNvPr id="24" name="Rounded Rectangle 23"/>
          <p:cNvSpPr/>
          <p:nvPr/>
        </p:nvSpPr>
        <p:spPr>
          <a:xfrm>
            <a:off x="3505200" y="16002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Groups</a:t>
            </a:r>
            <a:endParaRPr lang="en-US" sz="2800" dirty="0"/>
          </a:p>
        </p:txBody>
      </p:sp>
      <p:sp>
        <p:nvSpPr>
          <p:cNvPr id="25" name="Rounded Rectangle 24"/>
          <p:cNvSpPr/>
          <p:nvPr/>
        </p:nvSpPr>
        <p:spPr>
          <a:xfrm>
            <a:off x="5486400" y="1600200"/>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Organizations</a:t>
            </a:r>
            <a:endParaRPr lang="en-US" sz="2800" dirty="0"/>
          </a:p>
        </p:txBody>
      </p:sp>
      <p:sp>
        <p:nvSpPr>
          <p:cNvPr id="26" name="Rounded Rectangle 25"/>
          <p:cNvSpPr/>
          <p:nvPr>
            <p:custDataLst>
              <p:tags r:id="rId3"/>
            </p:custDataLst>
          </p:nvPr>
        </p:nvSpPr>
        <p:spPr>
          <a:xfrm>
            <a:off x="1524000" y="2209800"/>
            <a:ext cx="6019800" cy="381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a:t>Systems</a:t>
            </a:r>
            <a:r>
              <a:rPr lang="en-US" sz="2800" dirty="0"/>
              <a:t> </a:t>
            </a:r>
            <a:r>
              <a:rPr lang="en-US" sz="2400" dirty="0"/>
              <a:t>of Care</a:t>
            </a:r>
            <a:endParaRPr lang="en-US" sz="2800" dirty="0"/>
          </a:p>
        </p:txBody>
      </p:sp>
      <p:sp>
        <p:nvSpPr>
          <p:cNvPr id="27" name="Rounded Rectangle 26"/>
          <p:cNvSpPr/>
          <p:nvPr/>
        </p:nvSpPr>
        <p:spPr>
          <a:xfrm>
            <a:off x="1524000" y="56388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Individual</a:t>
            </a:r>
            <a:endParaRPr lang="en-US" sz="2800" dirty="0"/>
          </a:p>
        </p:txBody>
      </p:sp>
      <p:sp>
        <p:nvSpPr>
          <p:cNvPr id="28" name="Rounded Rectangle 27"/>
          <p:cNvSpPr/>
          <p:nvPr/>
        </p:nvSpPr>
        <p:spPr>
          <a:xfrm>
            <a:off x="3505200" y="56388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Families</a:t>
            </a:r>
            <a:endParaRPr lang="en-US" sz="2800" dirty="0"/>
          </a:p>
        </p:txBody>
      </p:sp>
      <p:sp>
        <p:nvSpPr>
          <p:cNvPr id="29" name="Rounded Rectangle 28"/>
          <p:cNvSpPr/>
          <p:nvPr/>
        </p:nvSpPr>
        <p:spPr>
          <a:xfrm>
            <a:off x="5486400" y="5638800"/>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Community</a:t>
            </a:r>
            <a:endParaRPr lang="en-US" sz="2800" dirty="0"/>
          </a:p>
        </p:txBody>
      </p:sp>
      <p:sp>
        <p:nvSpPr>
          <p:cNvPr id="30" name="Rounded Rectangle 29"/>
          <p:cNvSpPr/>
          <p:nvPr>
            <p:custDataLst>
              <p:tags r:id="rId4"/>
            </p:custDataLst>
          </p:nvPr>
        </p:nvSpPr>
        <p:spPr>
          <a:xfrm>
            <a:off x="1524000" y="5257800"/>
            <a:ext cx="6019800" cy="381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a:t>Consumers</a:t>
            </a:r>
            <a:r>
              <a:rPr lang="en-US" sz="2800" dirty="0"/>
              <a:t> </a:t>
            </a:r>
            <a:r>
              <a:rPr lang="en-US" sz="2400" dirty="0"/>
              <a:t>of Care</a:t>
            </a:r>
            <a:endParaRPr lang="en-US" sz="2800" dirty="0"/>
          </a:p>
        </p:txBody>
      </p:sp>
      <p:cxnSp>
        <p:nvCxnSpPr>
          <p:cNvPr id="32" name="Straight Arrow Connector 31"/>
          <p:cNvCxnSpPr/>
          <p:nvPr/>
        </p:nvCxnSpPr>
        <p:spPr>
          <a:xfrm rot="5400000">
            <a:off x="3621088" y="3846512"/>
            <a:ext cx="1752600" cy="3175"/>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1524000" y="2819400"/>
            <a:ext cx="533400" cy="3810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676400" y="4572000"/>
            <a:ext cx="685800" cy="5334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934200" y="2743200"/>
            <a:ext cx="685800" cy="3810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V="1">
            <a:off x="6781800" y="4495800"/>
            <a:ext cx="838200" cy="5334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0" name="Date Placeholder 19"/>
          <p:cNvSpPr>
            <a:spLocks noGrp="1"/>
          </p:cNvSpPr>
          <p:nvPr>
            <p:ph type="dt" sz="quarter" idx="10"/>
          </p:nvPr>
        </p:nvSpPr>
        <p:spPr/>
        <p:txBody>
          <a:bodyPr/>
          <a:lstStyle/>
          <a:p>
            <a:pPr>
              <a:defRPr/>
            </a:pPr>
            <a:r>
              <a:rPr lang="en-US"/>
              <a:t>Component 12 Unit1.1</a:t>
            </a:r>
          </a:p>
        </p:txBody>
      </p:sp>
      <p:sp>
        <p:nvSpPr>
          <p:cNvPr id="22" name="Slide Number Placeholder 21"/>
          <p:cNvSpPr>
            <a:spLocks noGrp="1"/>
          </p:cNvSpPr>
          <p:nvPr>
            <p:ph type="sldNum" sz="quarter" idx="12"/>
          </p:nvPr>
        </p:nvSpPr>
        <p:spPr/>
        <p:txBody>
          <a:bodyPr/>
          <a:lstStyle/>
          <a:p>
            <a:pPr>
              <a:defRPr/>
            </a:pPr>
            <a:fld id="{F2B1A61D-3B77-4C0D-9C81-3ABA758CC701}" type="slidenum">
              <a:rPr lang="en-US"/>
              <a:pPr>
                <a:defRPr/>
              </a:pPr>
              <a:t>11</a:t>
            </a:fld>
            <a:endParaRPr lang="en-US"/>
          </a:p>
        </p:txBody>
      </p:sp>
      <p:sp>
        <p:nvSpPr>
          <p:cNvPr id="23" name="Footer Placeholder 22"/>
          <p:cNvSpPr>
            <a:spLocks noGrp="1"/>
          </p:cNvSpPr>
          <p:nvPr>
            <p:ph type="ftr" sz="quarter" idx="11"/>
          </p:nvPr>
        </p:nvSpPr>
        <p:spPr/>
        <p:txBody>
          <a:bodyPr/>
          <a:lstStyle/>
          <a:p>
            <a:pPr>
              <a:defRPr/>
            </a:pPr>
            <a:r>
              <a:rPr lang="en-US"/>
              <a:t>Health IT Workforce Curriculum</a:t>
            </a:r>
          </a:p>
        </p:txBody>
      </p:sp>
    </p:spTree>
  </p:cSld>
  <p:clrMapOvr>
    <a:masterClrMapping/>
  </p:clrMapOvr>
  <p:transition advTm="5389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458200" cy="1143000"/>
          </a:xfrm>
        </p:spPr>
        <p:txBody>
          <a:bodyPr/>
          <a:lstStyle/>
          <a:p>
            <a:pPr eaLnBrk="1" hangingPunct="1"/>
            <a:r>
              <a:rPr lang="en-US" smtClean="0">
                <a:latin typeface="Tahoma" pitchFamily="34" charset="0"/>
                <a:cs typeface="Tahoma" pitchFamily="34" charset="0"/>
              </a:rPr>
              <a:t>Systems and Health Care Reform</a:t>
            </a:r>
          </a:p>
        </p:txBody>
      </p:sp>
      <p:sp>
        <p:nvSpPr>
          <p:cNvPr id="3" name="Rectangle 2"/>
          <p:cNvSpPr/>
          <p:nvPr>
            <p:custDataLst>
              <p:tags r:id="rId1"/>
            </p:custDataLst>
          </p:nvPr>
        </p:nvSpPr>
        <p:spPr>
          <a:xfrm>
            <a:off x="685800" y="1524000"/>
            <a:ext cx="3733800" cy="19383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en-US" sz="2000" dirty="0">
                <a:latin typeface="Arial" pitchFamily="34" charset="0"/>
                <a:cs typeface="Arial" pitchFamily="34" charset="0"/>
              </a:rPr>
              <a:t>“The performance of a system — its achievement of its aims — depends as much on the interactions among elements as on the elements themselves” </a:t>
            </a:r>
          </a:p>
        </p:txBody>
      </p:sp>
      <p:sp>
        <p:nvSpPr>
          <p:cNvPr id="4" name="Rectangle 3"/>
          <p:cNvSpPr/>
          <p:nvPr>
            <p:custDataLst>
              <p:tags r:id="rId2"/>
            </p:custDataLst>
          </p:nvPr>
        </p:nvSpPr>
        <p:spPr>
          <a:xfrm>
            <a:off x="1371600" y="3886200"/>
            <a:ext cx="6629400" cy="193833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sz="2000" dirty="0">
                <a:latin typeface="Arial" pitchFamily="34" charset="0"/>
                <a:cs typeface="Arial" pitchFamily="34" charset="0"/>
              </a:rPr>
              <a:t>“Health care reform without attention to the nature and nurture of health care as a system is doomed …It will at best simply feed the beast, pouring precious resources into the overdevelopment of parts and never attending to the whole — that is care as our patients, their families and their communities experience it.”</a:t>
            </a:r>
          </a:p>
        </p:txBody>
      </p:sp>
      <p:sp>
        <p:nvSpPr>
          <p:cNvPr id="5" name="Rectangle 4"/>
          <p:cNvSpPr/>
          <p:nvPr>
            <p:custDataLst>
              <p:tags r:id="rId3"/>
            </p:custDataLst>
          </p:nvPr>
        </p:nvSpPr>
        <p:spPr>
          <a:xfrm>
            <a:off x="4724400" y="1524000"/>
            <a:ext cx="3886200" cy="16319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n-US" sz="2000" dirty="0">
                <a:latin typeface="Arial" pitchFamily="34" charset="0"/>
                <a:cs typeface="Arial" pitchFamily="34" charset="0"/>
              </a:rPr>
              <a:t>“The improvement of health and health care depends on systems thinking and systems redesign… ‘Reform’ without systems thinking isn’t reform at all.” </a:t>
            </a:r>
          </a:p>
        </p:txBody>
      </p:sp>
      <p:sp>
        <p:nvSpPr>
          <p:cNvPr id="8" name="Date Placeholder 7"/>
          <p:cNvSpPr>
            <a:spLocks noGrp="1"/>
          </p:cNvSpPr>
          <p:nvPr>
            <p:ph type="dt" sz="quarter" idx="10"/>
          </p:nvPr>
        </p:nvSpPr>
        <p:spPr/>
        <p:txBody>
          <a:bodyPr/>
          <a:lstStyle/>
          <a:p>
            <a:pPr>
              <a:defRPr/>
            </a:pPr>
            <a:r>
              <a:rPr lang="en-US" dirty="0"/>
              <a:t>Component 12 Unit1.1</a:t>
            </a:r>
          </a:p>
        </p:txBody>
      </p:sp>
      <p:sp>
        <p:nvSpPr>
          <p:cNvPr id="9" name="Slide Number Placeholder 8"/>
          <p:cNvSpPr>
            <a:spLocks noGrp="1"/>
          </p:cNvSpPr>
          <p:nvPr>
            <p:ph type="sldNum" sz="quarter" idx="12"/>
          </p:nvPr>
        </p:nvSpPr>
        <p:spPr/>
        <p:txBody>
          <a:bodyPr/>
          <a:lstStyle/>
          <a:p>
            <a:pPr>
              <a:defRPr/>
            </a:pPr>
            <a:fld id="{E5CB9C5A-346A-4130-9AA1-D0CA91E27AE4}" type="slidenum">
              <a:rPr lang="en-US"/>
              <a:pPr>
                <a:defRPr/>
              </a:pPr>
              <a:t>12</a:t>
            </a:fld>
            <a:endParaRPr lang="en-US" dirty="0"/>
          </a:p>
        </p:txBody>
      </p:sp>
      <p:sp>
        <p:nvSpPr>
          <p:cNvPr id="10" name="Footer Placeholder 9"/>
          <p:cNvSpPr>
            <a:spLocks noGrp="1"/>
          </p:cNvSpPr>
          <p:nvPr>
            <p:ph type="ftr" sz="quarter" idx="11"/>
          </p:nvPr>
        </p:nvSpPr>
        <p:spPr/>
        <p:txBody>
          <a:bodyPr/>
          <a:lstStyle/>
          <a:p>
            <a:pPr>
              <a:defRPr/>
            </a:pPr>
            <a:r>
              <a:rPr lang="en-US" dirty="0"/>
              <a:t>Health IT Workforce Curriculum</a:t>
            </a:r>
          </a:p>
        </p:txBody>
      </p:sp>
    </p:spTree>
  </p:cSld>
  <p:clrMapOvr>
    <a:masterClrMapping/>
  </p:clrMapOvr>
  <p:transition advTm="7079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ahoma" pitchFamily="34" charset="0"/>
                <a:ea typeface="Tahoma" pitchFamily="34" charset="0"/>
                <a:cs typeface="Tahoma" pitchFamily="34" charset="0"/>
              </a:rPr>
              <a:t>What is Health Care Quality Improvement?</a:t>
            </a:r>
            <a:endParaRPr lang="en-US" dirty="0">
              <a:latin typeface="Tahoma" pitchFamily="34" charset="0"/>
              <a:ea typeface="Tahoma" pitchFamily="34" charset="0"/>
              <a:cs typeface="Tahoma" pitchFamily="34" charset="0"/>
            </a:endParaRPr>
          </a:p>
        </p:txBody>
      </p:sp>
      <p:graphicFrame>
        <p:nvGraphicFramePr>
          <p:cNvPr id="5" name="Content Placeholder 4"/>
          <p:cNvGraphicFramePr>
            <a:graphicFrameLocks noGrp="1"/>
          </p:cNvGraphicFramePr>
          <p:nvPr>
            <p:ph sz="quarter" idx="4294967295"/>
            <p:custDataLst>
              <p:tags r:id="rId1"/>
            </p:custDataLst>
          </p:nvPr>
        </p:nvGraphicFramePr>
        <p:xfrm>
          <a:off x="838200" y="2057400"/>
          <a:ext cx="6705600"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Date Placeholder 8"/>
          <p:cNvSpPr>
            <a:spLocks noGrp="1"/>
          </p:cNvSpPr>
          <p:nvPr>
            <p:ph type="dt" sz="quarter" idx="10"/>
          </p:nvPr>
        </p:nvSpPr>
        <p:spPr/>
        <p:txBody>
          <a:bodyPr/>
          <a:lstStyle/>
          <a:p>
            <a:pPr>
              <a:defRPr/>
            </a:pPr>
            <a:r>
              <a:rPr lang="en-US"/>
              <a:t>Component 12 Unit1.1</a:t>
            </a:r>
          </a:p>
        </p:txBody>
      </p:sp>
      <p:sp>
        <p:nvSpPr>
          <p:cNvPr id="10" name="Slide Number Placeholder 9"/>
          <p:cNvSpPr>
            <a:spLocks noGrp="1"/>
          </p:cNvSpPr>
          <p:nvPr>
            <p:ph type="sldNum" sz="quarter" idx="12"/>
          </p:nvPr>
        </p:nvSpPr>
        <p:spPr/>
        <p:txBody>
          <a:bodyPr/>
          <a:lstStyle/>
          <a:p>
            <a:pPr>
              <a:defRPr/>
            </a:pPr>
            <a:fld id="{7F64A252-3C8F-4771-9D7F-AADD204629F1}" type="slidenum">
              <a:rPr lang="en-US"/>
              <a:pPr>
                <a:defRPr/>
              </a:pPr>
              <a:t>13</a:t>
            </a:fld>
            <a:endParaRPr lang="en-US"/>
          </a:p>
        </p:txBody>
      </p:sp>
      <p:sp>
        <p:nvSpPr>
          <p:cNvPr id="11" name="Footer Placeholder 10"/>
          <p:cNvSpPr>
            <a:spLocks noGrp="1"/>
          </p:cNvSpPr>
          <p:nvPr>
            <p:ph type="ftr" sz="quarter" idx="11"/>
          </p:nvPr>
        </p:nvSpPr>
        <p:spPr/>
        <p:txBody>
          <a:bodyPr/>
          <a:lstStyle/>
          <a:p>
            <a:pPr>
              <a:defRPr/>
            </a:pPr>
            <a:r>
              <a:rPr lang="en-US"/>
              <a:t>Health IT Workforce Curriculum</a:t>
            </a:r>
          </a:p>
        </p:txBody>
      </p:sp>
    </p:spTree>
  </p:cSld>
  <p:clrMapOvr>
    <a:masterClrMapping/>
  </p:clrMapOvr>
  <p:transition advTm="5690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custDataLst>
              <p:tags r:id="rId1"/>
            </p:custDataLst>
          </p:nvPr>
        </p:nvGraphicFramePr>
        <p:xfrm>
          <a:off x="1828800" y="1676400"/>
          <a:ext cx="57912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Line Callout 2 8"/>
          <p:cNvSpPr/>
          <p:nvPr/>
        </p:nvSpPr>
        <p:spPr>
          <a:xfrm>
            <a:off x="6781800" y="762000"/>
            <a:ext cx="1676400" cy="1295400"/>
          </a:xfrm>
          <a:prstGeom prst="borderCallout2">
            <a:avLst>
              <a:gd name="adj1" fmla="val 18750"/>
              <a:gd name="adj2" fmla="val -8333"/>
              <a:gd name="adj3" fmla="val 19456"/>
              <a:gd name="adj4" fmla="val -39031"/>
              <a:gd name="adj5" fmla="val 114618"/>
              <a:gd name="adj6" fmla="val -88122"/>
            </a:avLst>
          </a:prstGeom>
          <a:solidFill>
            <a:srgbClr val="4A4CA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Improve individual experience </a:t>
            </a:r>
          </a:p>
        </p:txBody>
      </p:sp>
      <p:sp>
        <p:nvSpPr>
          <p:cNvPr id="10" name="Line Callout 2 9"/>
          <p:cNvSpPr/>
          <p:nvPr/>
        </p:nvSpPr>
        <p:spPr>
          <a:xfrm>
            <a:off x="914400" y="2971800"/>
            <a:ext cx="1676400" cy="1219200"/>
          </a:xfrm>
          <a:prstGeom prst="borderCallout2">
            <a:avLst>
              <a:gd name="adj1" fmla="val 20250"/>
              <a:gd name="adj2" fmla="val 103485"/>
              <a:gd name="adj3" fmla="val 21000"/>
              <a:gd name="adj4" fmla="val 122969"/>
              <a:gd name="adj5" fmla="val 77250"/>
              <a:gd name="adj6" fmla="val 136060"/>
            </a:avLst>
          </a:prstGeom>
          <a:solidFill>
            <a:srgbClr val="4A4CA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Improve population health</a:t>
            </a:r>
          </a:p>
        </p:txBody>
      </p:sp>
      <p:sp>
        <p:nvSpPr>
          <p:cNvPr id="11" name="Line Callout 2 10"/>
          <p:cNvSpPr/>
          <p:nvPr/>
        </p:nvSpPr>
        <p:spPr>
          <a:xfrm>
            <a:off x="7239000" y="4724400"/>
            <a:ext cx="1600200" cy="1828800"/>
          </a:xfrm>
          <a:prstGeom prst="borderCallout2">
            <a:avLst>
              <a:gd name="adj1" fmla="val 18250"/>
              <a:gd name="adj2" fmla="val -4904"/>
              <a:gd name="adj3" fmla="val 18750"/>
              <a:gd name="adj4" fmla="val -16667"/>
              <a:gd name="adj5" fmla="val -10500"/>
              <a:gd name="adj6" fmla="val -41524"/>
            </a:avLst>
          </a:prstGeom>
          <a:solidFill>
            <a:srgbClr val="4A4CA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Control inflation of per capita costs</a:t>
            </a:r>
          </a:p>
        </p:txBody>
      </p:sp>
      <p:sp>
        <p:nvSpPr>
          <p:cNvPr id="16390" name="TextBox 11"/>
          <p:cNvSpPr txBox="1">
            <a:spLocks noChangeArrowheads="1"/>
          </p:cNvSpPr>
          <p:nvPr/>
        </p:nvSpPr>
        <p:spPr bwMode="auto">
          <a:xfrm>
            <a:off x="457200" y="6096000"/>
            <a:ext cx="2971800" cy="400050"/>
          </a:xfrm>
          <a:prstGeom prst="rect">
            <a:avLst/>
          </a:prstGeom>
          <a:noFill/>
          <a:ln w="9525">
            <a:noFill/>
            <a:miter lim="800000"/>
            <a:headEnd/>
            <a:tailEnd/>
          </a:ln>
        </p:spPr>
        <p:txBody>
          <a:bodyPr>
            <a:spAutoFit/>
          </a:bodyPr>
          <a:lstStyle/>
          <a:p>
            <a:r>
              <a:rPr lang="en-US" sz="1000">
                <a:latin typeface="Calibri" pitchFamily="34" charset="0"/>
              </a:rPr>
              <a:t>D. Berwick, Institute of Healthcare Improvement, 2007</a:t>
            </a:r>
          </a:p>
        </p:txBody>
      </p:sp>
      <p:pic>
        <p:nvPicPr>
          <p:cNvPr id="16391" name="Picture 12" descr="ihi_logo2.jpg"/>
          <p:cNvPicPr>
            <a:picLocks noChangeAspect="1"/>
          </p:cNvPicPr>
          <p:nvPr/>
        </p:nvPicPr>
        <p:blipFill>
          <a:blip r:embed="rId9" cstate="print"/>
          <a:srcRect/>
          <a:stretch>
            <a:fillRect/>
          </a:stretch>
        </p:blipFill>
        <p:spPr bwMode="auto">
          <a:xfrm>
            <a:off x="685800" y="381000"/>
            <a:ext cx="1905000" cy="868363"/>
          </a:xfrm>
          <a:prstGeom prst="rect">
            <a:avLst/>
          </a:prstGeom>
          <a:noFill/>
          <a:ln w="9525">
            <a:noFill/>
            <a:miter lim="800000"/>
            <a:headEnd/>
            <a:tailEnd/>
          </a:ln>
        </p:spPr>
      </p:pic>
      <p:pic>
        <p:nvPicPr>
          <p:cNvPr id="16392" name="Picture 13" descr="3AIMfinal.gif"/>
          <p:cNvPicPr>
            <a:picLocks noChangeAspect="1"/>
          </p:cNvPicPr>
          <p:nvPr/>
        </p:nvPicPr>
        <p:blipFill>
          <a:blip r:embed="rId10" cstate="print"/>
          <a:srcRect/>
          <a:stretch>
            <a:fillRect/>
          </a:stretch>
        </p:blipFill>
        <p:spPr bwMode="auto">
          <a:xfrm>
            <a:off x="409575" y="1295400"/>
            <a:ext cx="2943225" cy="825500"/>
          </a:xfrm>
          <a:prstGeom prst="rect">
            <a:avLst/>
          </a:prstGeom>
          <a:noFill/>
          <a:ln w="9525">
            <a:noFill/>
            <a:miter lim="800000"/>
            <a:headEnd/>
            <a:tailEnd/>
          </a:ln>
        </p:spPr>
      </p:pic>
      <p:sp>
        <p:nvSpPr>
          <p:cNvPr id="16" name="Date Placeholder 15"/>
          <p:cNvSpPr>
            <a:spLocks noGrp="1"/>
          </p:cNvSpPr>
          <p:nvPr>
            <p:ph type="dt" sz="quarter" idx="10"/>
          </p:nvPr>
        </p:nvSpPr>
        <p:spPr/>
        <p:txBody>
          <a:bodyPr/>
          <a:lstStyle/>
          <a:p>
            <a:pPr>
              <a:defRPr/>
            </a:pPr>
            <a:r>
              <a:rPr lang="en-US"/>
              <a:t>Component 12 Unit1.1</a:t>
            </a:r>
          </a:p>
        </p:txBody>
      </p:sp>
      <p:sp>
        <p:nvSpPr>
          <p:cNvPr id="17" name="Slide Number Placeholder 16"/>
          <p:cNvSpPr>
            <a:spLocks noGrp="1"/>
          </p:cNvSpPr>
          <p:nvPr>
            <p:ph type="sldNum" sz="quarter" idx="12"/>
          </p:nvPr>
        </p:nvSpPr>
        <p:spPr/>
        <p:txBody>
          <a:bodyPr/>
          <a:lstStyle/>
          <a:p>
            <a:pPr>
              <a:defRPr/>
            </a:pPr>
            <a:fld id="{21289682-B979-4E37-B5A1-4C8772400506}" type="slidenum">
              <a:rPr lang="en-US"/>
              <a:pPr>
                <a:defRPr/>
              </a:pPr>
              <a:t>14</a:t>
            </a:fld>
            <a:endParaRPr lang="en-US"/>
          </a:p>
        </p:txBody>
      </p:sp>
      <p:sp>
        <p:nvSpPr>
          <p:cNvPr id="18" name="Footer Placeholder 17"/>
          <p:cNvSpPr>
            <a:spLocks noGrp="1"/>
          </p:cNvSpPr>
          <p:nvPr>
            <p:ph type="ftr" sz="quarter" idx="11"/>
          </p:nvPr>
        </p:nvSpPr>
        <p:spPr/>
        <p:txBody>
          <a:bodyPr/>
          <a:lstStyle/>
          <a:p>
            <a:pPr>
              <a:defRPr/>
            </a:pPr>
            <a:r>
              <a:rPr lang="en-US"/>
              <a:t>Health IT Workforce Curriculum</a:t>
            </a:r>
          </a:p>
        </p:txBody>
      </p:sp>
    </p:spTree>
  </p:cSld>
  <p:clrMapOvr>
    <a:masterClrMapping/>
  </p:clrMapOvr>
  <p:transition advTm="3086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ahoma" pitchFamily="34" charset="0"/>
                <a:ea typeface="Tahoma" pitchFamily="34" charset="0"/>
                <a:cs typeface="Tahoma" pitchFamily="34" charset="0"/>
              </a:rPr>
              <a:t>US Health Care System: </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How are we doing?</a:t>
            </a:r>
            <a:endParaRPr lang="en-US" dirty="0">
              <a:latin typeface="Tahoma" pitchFamily="34" charset="0"/>
              <a:ea typeface="Tahoma" pitchFamily="34" charset="0"/>
              <a:cs typeface="Tahoma" pitchFamily="34" charset="0"/>
            </a:endParaRPr>
          </a:p>
        </p:txBody>
      </p:sp>
      <p:sp>
        <p:nvSpPr>
          <p:cNvPr id="7" name="Content Placeholder 6"/>
          <p:cNvSpPr>
            <a:spLocks noGrp="1"/>
          </p:cNvSpPr>
          <p:nvPr>
            <p:ph sz="quarter" idx="2"/>
          </p:nvPr>
        </p:nvSpPr>
        <p:spPr>
          <a:xfrm>
            <a:off x="3810000" y="1752600"/>
            <a:ext cx="4873625" cy="4419600"/>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latin typeface="Arial" pitchFamily="34" charset="0"/>
                <a:cs typeface="Arial" pitchFamily="34" charset="0"/>
              </a:rPr>
              <a:t>Needs to be improved, especially for the uninsured</a:t>
            </a:r>
          </a:p>
          <a:p>
            <a:pPr eaLnBrk="1" fontAlgn="auto" hangingPunct="1">
              <a:spcAft>
                <a:spcPts val="0"/>
              </a:spcAft>
              <a:buFont typeface="Arial" pitchFamily="34" charset="0"/>
              <a:buChar char="•"/>
              <a:defRPr/>
            </a:pPr>
            <a:r>
              <a:rPr lang="en-US" dirty="0" smtClean="0">
                <a:latin typeface="Arial" pitchFamily="34" charset="0"/>
                <a:cs typeface="Arial" pitchFamily="34" charset="0"/>
              </a:rPr>
              <a:t>Patient safety &amp; healthcare-associated infections warrant urgent attention</a:t>
            </a:r>
          </a:p>
          <a:p>
            <a:pPr eaLnBrk="1" fontAlgn="auto" hangingPunct="1">
              <a:spcAft>
                <a:spcPts val="0"/>
              </a:spcAft>
              <a:buFont typeface="Arial" pitchFamily="34" charset="0"/>
              <a:buChar char="•"/>
              <a:defRPr/>
            </a:pPr>
            <a:r>
              <a:rPr lang="en-US" dirty="0" smtClean="0">
                <a:latin typeface="Arial" pitchFamily="34" charset="0"/>
                <a:cs typeface="Arial" pitchFamily="34" charset="0"/>
              </a:rPr>
              <a:t>Quality is improving, but pace is slow, especially in preventive care &amp; chronic disease management</a:t>
            </a:r>
          </a:p>
          <a:p>
            <a:pPr eaLnBrk="1" fontAlgn="auto" hangingPunct="1">
              <a:spcAft>
                <a:spcPts val="0"/>
              </a:spcAft>
              <a:buFont typeface="Arial" pitchFamily="34" charset="0"/>
              <a:buChar char="•"/>
              <a:defRPr/>
            </a:pPr>
            <a:r>
              <a:rPr lang="en-US" dirty="0" smtClean="0">
                <a:latin typeface="Arial" pitchFamily="34" charset="0"/>
                <a:cs typeface="Arial" pitchFamily="34" charset="0"/>
              </a:rPr>
              <a:t>Disparities are common and lack of insurance is a contributor </a:t>
            </a:r>
          </a:p>
          <a:p>
            <a:pPr eaLnBrk="1" fontAlgn="auto" hangingPunct="1">
              <a:spcAft>
                <a:spcPts val="0"/>
              </a:spcAft>
              <a:buFont typeface="Arial" pitchFamily="34" charset="0"/>
              <a:buChar char="•"/>
              <a:defRPr/>
            </a:pPr>
            <a:r>
              <a:rPr lang="en-US" dirty="0" smtClean="0">
                <a:latin typeface="Arial" pitchFamily="34" charset="0"/>
                <a:cs typeface="Arial" pitchFamily="34" charset="0"/>
              </a:rPr>
              <a:t>Many disparities are not decreasing; those that warrant increased attention include care for cancer, heart failure, and pneumonia</a:t>
            </a:r>
          </a:p>
        </p:txBody>
      </p:sp>
      <p:pic>
        <p:nvPicPr>
          <p:cNvPr id="17412" name="Picture 3" descr="scan0001.jpg"/>
          <p:cNvPicPr>
            <a:picLocks noChangeAspect="1"/>
          </p:cNvPicPr>
          <p:nvPr/>
        </p:nvPicPr>
        <p:blipFill>
          <a:blip r:embed="rId3" cstate="print"/>
          <a:srcRect/>
          <a:stretch>
            <a:fillRect/>
          </a:stretch>
        </p:blipFill>
        <p:spPr bwMode="auto">
          <a:xfrm>
            <a:off x="1066800" y="1447800"/>
            <a:ext cx="1905000" cy="2540000"/>
          </a:xfrm>
          <a:prstGeom prst="rect">
            <a:avLst/>
          </a:prstGeom>
          <a:noFill/>
          <a:ln w="9525">
            <a:noFill/>
            <a:miter lim="800000"/>
            <a:headEnd/>
            <a:tailEnd/>
          </a:ln>
        </p:spPr>
      </p:pic>
      <p:pic>
        <p:nvPicPr>
          <p:cNvPr id="17414" name="Content Placeholder 8" descr="scan0002.jpg"/>
          <p:cNvPicPr>
            <a:picLocks noGrp="1" noChangeAspect="1"/>
          </p:cNvPicPr>
          <p:nvPr>
            <p:ph sz="quarter" idx="1"/>
          </p:nvPr>
        </p:nvPicPr>
        <p:blipFill>
          <a:blip r:embed="rId4" cstate="print"/>
          <a:srcRect/>
          <a:stretch>
            <a:fillRect/>
          </a:stretch>
        </p:blipFill>
        <p:spPr>
          <a:xfrm>
            <a:off x="1649413" y="3581400"/>
            <a:ext cx="1868487" cy="2438400"/>
          </a:xfrm>
        </p:spPr>
      </p:pic>
      <p:sp>
        <p:nvSpPr>
          <p:cNvPr id="11" name="Date Placeholder 10"/>
          <p:cNvSpPr>
            <a:spLocks noGrp="1"/>
          </p:cNvSpPr>
          <p:nvPr>
            <p:ph type="dt" sz="quarter" idx="10"/>
          </p:nvPr>
        </p:nvSpPr>
        <p:spPr/>
        <p:txBody>
          <a:bodyPr/>
          <a:lstStyle/>
          <a:p>
            <a:pPr>
              <a:defRPr/>
            </a:pPr>
            <a:r>
              <a:rPr lang="en-US"/>
              <a:t>Component 12 Unit1.1</a:t>
            </a:r>
          </a:p>
        </p:txBody>
      </p:sp>
      <p:sp>
        <p:nvSpPr>
          <p:cNvPr id="13" name="Footer Placeholder 12"/>
          <p:cNvSpPr>
            <a:spLocks noGrp="1"/>
          </p:cNvSpPr>
          <p:nvPr>
            <p:ph type="ftr" sz="quarter" idx="11"/>
          </p:nvPr>
        </p:nvSpPr>
        <p:spPr/>
        <p:txBody>
          <a:bodyPr/>
          <a:lstStyle/>
          <a:p>
            <a:pPr>
              <a:defRPr/>
            </a:pPr>
            <a:r>
              <a:rPr lang="en-US"/>
              <a:t>Health IT Workforce Curriculum</a:t>
            </a:r>
          </a:p>
        </p:txBody>
      </p:sp>
    </p:spTree>
  </p:cSld>
  <p:clrMapOvr>
    <a:masterClrMapping/>
  </p:clrMapOvr>
  <p:transition advTm="10754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ahoma" pitchFamily="34" charset="0"/>
                <a:ea typeface="Tahoma" pitchFamily="34" charset="0"/>
                <a:cs typeface="Tahoma" pitchFamily="34" charset="0"/>
              </a:rPr>
              <a:t>US Health Care System:</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How do we accelerate QI?</a:t>
            </a:r>
            <a:endParaRPr lang="en-US" dirty="0">
              <a:latin typeface="Tahoma" pitchFamily="34" charset="0"/>
              <a:ea typeface="Tahoma" pitchFamily="34" charset="0"/>
              <a:cs typeface="Tahoma" pitchFamily="34" charset="0"/>
            </a:endParaRPr>
          </a:p>
        </p:txBody>
      </p:sp>
      <p:sp>
        <p:nvSpPr>
          <p:cNvPr id="3" name="Content Placeholder 2"/>
          <p:cNvSpPr>
            <a:spLocks noGrp="1"/>
          </p:cNvSpPr>
          <p:nvPr>
            <p:ph sz="quarter"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latin typeface="Arial" pitchFamily="34" charset="0"/>
                <a:cs typeface="Arial" pitchFamily="34" charset="0"/>
              </a:rPr>
              <a:t>Improve measurement</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Develop new measures</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Include improvement goals in Healthy People 2020</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Coordinate measure sets</a:t>
            </a:r>
          </a:p>
          <a:p>
            <a:pPr eaLnBrk="1" fontAlgn="auto" hangingPunct="1">
              <a:spcAft>
                <a:spcPts val="0"/>
              </a:spcAft>
              <a:buFont typeface="Arial" pitchFamily="34" charset="0"/>
              <a:buChar char="•"/>
              <a:defRPr/>
            </a:pPr>
            <a:r>
              <a:rPr lang="en-US" dirty="0" smtClean="0">
                <a:latin typeface="Arial" pitchFamily="34" charset="0"/>
                <a:cs typeface="Arial" pitchFamily="34" charset="0"/>
              </a:rPr>
              <a:t>Remove barriers to quality care</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Reduce lack of insurance, a major hindrance to quality care</a:t>
            </a:r>
          </a:p>
          <a:p>
            <a:pPr eaLnBrk="1" fontAlgn="auto" hangingPunct="1">
              <a:spcAft>
                <a:spcPts val="0"/>
              </a:spcAft>
              <a:buFont typeface="Arial" pitchFamily="34" charset="0"/>
              <a:buChar char="•"/>
              <a:defRPr/>
            </a:pPr>
            <a:r>
              <a:rPr lang="en-US" dirty="0" smtClean="0">
                <a:solidFill>
                  <a:schemeClr val="tx1">
                    <a:lumMod val="50000"/>
                    <a:lumOff val="50000"/>
                  </a:schemeClr>
                </a:solidFill>
                <a:latin typeface="Arial" pitchFamily="34" charset="0"/>
                <a:cs typeface="Arial" pitchFamily="34" charset="0"/>
              </a:rPr>
              <a:t>Empower providers with HIT and training</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HIT must support QI</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Training is critical</a:t>
            </a:r>
          </a:p>
          <a:p>
            <a:pPr eaLnBrk="1" fontAlgn="auto" hangingPunct="1">
              <a:spcAft>
                <a:spcPts val="0"/>
              </a:spcAft>
              <a:buFont typeface="Arial" pitchFamily="34" charset="0"/>
              <a:buChar char="•"/>
              <a:defRPr/>
            </a:pPr>
            <a:r>
              <a:rPr lang="en-US" dirty="0" smtClean="0">
                <a:latin typeface="Arial" pitchFamily="34" charset="0"/>
                <a:cs typeface="Arial" pitchFamily="34" charset="0"/>
              </a:rPr>
              <a:t>Establish and sustain partnerships to lead change</a:t>
            </a:r>
            <a:endParaRPr lang="en-US" dirty="0">
              <a:latin typeface="Arial" pitchFamily="34" charset="0"/>
              <a:cs typeface="Arial" pitchFamily="34" charset="0"/>
            </a:endParaRPr>
          </a:p>
        </p:txBody>
      </p:sp>
      <p:sp>
        <p:nvSpPr>
          <p:cNvPr id="6" name="Date Placeholder 5"/>
          <p:cNvSpPr>
            <a:spLocks noGrp="1"/>
          </p:cNvSpPr>
          <p:nvPr>
            <p:ph type="dt" sz="quarter" idx="10"/>
          </p:nvPr>
        </p:nvSpPr>
        <p:spPr/>
        <p:txBody>
          <a:bodyPr/>
          <a:lstStyle/>
          <a:p>
            <a:pPr>
              <a:defRPr/>
            </a:pPr>
            <a:r>
              <a:rPr lang="en-US" dirty="0"/>
              <a:t>Component 12 Unit1.1</a:t>
            </a:r>
          </a:p>
        </p:txBody>
      </p:sp>
      <p:sp>
        <p:nvSpPr>
          <p:cNvPr id="7" name="Slide Number Placeholder 6"/>
          <p:cNvSpPr>
            <a:spLocks noGrp="1"/>
          </p:cNvSpPr>
          <p:nvPr>
            <p:ph type="sldNum" sz="quarter" idx="12"/>
          </p:nvPr>
        </p:nvSpPr>
        <p:spPr/>
        <p:txBody>
          <a:bodyPr/>
          <a:lstStyle/>
          <a:p>
            <a:pPr>
              <a:defRPr/>
            </a:pPr>
            <a:fld id="{CC908AAE-1B14-42A7-9B8D-2D9A2B404259}" type="slidenum">
              <a:rPr lang="en-US"/>
              <a:pPr>
                <a:defRPr/>
              </a:pPr>
              <a:t>16</a:t>
            </a:fld>
            <a:endParaRPr lang="en-US"/>
          </a:p>
        </p:txBody>
      </p:sp>
      <p:sp>
        <p:nvSpPr>
          <p:cNvPr id="8" name="Footer Placeholder 7"/>
          <p:cNvSpPr>
            <a:spLocks noGrp="1"/>
          </p:cNvSpPr>
          <p:nvPr>
            <p:ph type="ftr" sz="quarter" idx="11"/>
          </p:nvPr>
        </p:nvSpPr>
        <p:spPr/>
        <p:txBody>
          <a:bodyPr/>
          <a:lstStyle/>
          <a:p>
            <a:pPr>
              <a:defRPr/>
            </a:pPr>
            <a:r>
              <a:rPr lang="en-US" dirty="0"/>
              <a:t>Health IT Workforce Curriculum</a:t>
            </a:r>
          </a:p>
        </p:txBody>
      </p:sp>
    </p:spTree>
  </p:cSld>
  <p:clrMapOvr>
    <a:masterClrMapping/>
  </p:clrMapOvr>
  <p:transition advTm="5090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ahoma" pitchFamily="34" charset="0"/>
                <a:ea typeface="Tahoma" pitchFamily="34" charset="0"/>
                <a:cs typeface="Tahoma" pitchFamily="34" charset="0"/>
              </a:rPr>
              <a:t>Health Information Technology (HIT)</a:t>
            </a:r>
            <a:endParaRPr lang="en-US" dirty="0">
              <a:latin typeface="Tahoma" pitchFamily="34" charset="0"/>
              <a:ea typeface="Tahoma" pitchFamily="34" charset="0"/>
              <a:cs typeface="Tahoma" pitchFamily="34" charset="0"/>
            </a:endParaRPr>
          </a:p>
        </p:txBody>
      </p:sp>
      <p:sp>
        <p:nvSpPr>
          <p:cNvPr id="3" name="Content Placeholder 2"/>
          <p:cNvSpPr>
            <a:spLocks noGrp="1"/>
          </p:cNvSpPr>
          <p:nvPr>
            <p:ph sz="quarter"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solidFill>
                  <a:schemeClr val="tx1">
                    <a:lumMod val="50000"/>
                    <a:lumOff val="50000"/>
                  </a:schemeClr>
                </a:solidFill>
                <a:latin typeface="Arial" pitchFamily="34" charset="0"/>
                <a:cs typeface="Arial" pitchFamily="34" charset="0"/>
              </a:rPr>
              <a:t>What is HIT? </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The use of computers and computer programs to store, protect, retrieve, and transfer clinical, administrative, and financial information electronically within health care settings.</a:t>
            </a:r>
          </a:p>
          <a:p>
            <a:pPr lvl="1" eaLnBrk="1" fontAlgn="auto" hangingPunct="1">
              <a:spcAft>
                <a:spcPts val="0"/>
              </a:spcAft>
              <a:buFont typeface="Arial" pitchFamily="34" charset="0"/>
              <a:buChar char="–"/>
              <a:defRPr/>
            </a:pPr>
            <a:endParaRPr lang="en-US" dirty="0" smtClean="0">
              <a:latin typeface="Arial" pitchFamily="34" charset="0"/>
              <a:cs typeface="Arial" pitchFamily="34" charset="0"/>
            </a:endParaRPr>
          </a:p>
          <a:p>
            <a:pPr eaLnBrk="1" fontAlgn="auto" hangingPunct="1">
              <a:spcAft>
                <a:spcPts val="0"/>
              </a:spcAft>
              <a:buFont typeface="Arial" pitchFamily="34" charset="0"/>
              <a:buChar char="•"/>
              <a:defRPr/>
            </a:pPr>
            <a:r>
              <a:rPr lang="en-US" dirty="0" smtClean="0">
                <a:solidFill>
                  <a:schemeClr val="tx1">
                    <a:lumMod val="50000"/>
                    <a:lumOff val="50000"/>
                  </a:schemeClr>
                </a:solidFill>
                <a:latin typeface="Arial" pitchFamily="34" charset="0"/>
                <a:cs typeface="Arial" pitchFamily="34" charset="0"/>
              </a:rPr>
              <a:t>What does HIT do?</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Allows comprehensive management of medical information</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Allows secure exchange of health information between healthcare consumers and providers</a:t>
            </a:r>
          </a:p>
        </p:txBody>
      </p:sp>
      <p:sp>
        <p:nvSpPr>
          <p:cNvPr id="5" name="Date Placeholder 4"/>
          <p:cNvSpPr>
            <a:spLocks noGrp="1"/>
          </p:cNvSpPr>
          <p:nvPr>
            <p:ph type="dt" sz="quarter" idx="10"/>
          </p:nvPr>
        </p:nvSpPr>
        <p:spPr/>
        <p:txBody>
          <a:bodyPr/>
          <a:lstStyle/>
          <a:p>
            <a:pPr>
              <a:defRPr/>
            </a:pPr>
            <a:r>
              <a:rPr lang="en-US"/>
              <a:t>Component 12 Unit1.1</a:t>
            </a:r>
          </a:p>
        </p:txBody>
      </p:sp>
      <p:sp>
        <p:nvSpPr>
          <p:cNvPr id="6" name="Slide Number Placeholder 5"/>
          <p:cNvSpPr>
            <a:spLocks noGrp="1"/>
          </p:cNvSpPr>
          <p:nvPr>
            <p:ph type="sldNum" sz="quarter" idx="12"/>
          </p:nvPr>
        </p:nvSpPr>
        <p:spPr/>
        <p:txBody>
          <a:bodyPr/>
          <a:lstStyle/>
          <a:p>
            <a:pPr>
              <a:defRPr/>
            </a:pPr>
            <a:fld id="{09EDB225-9974-4E3F-99D8-817E9426EE09}" type="slidenum">
              <a:rPr lang="en-US"/>
              <a:pPr>
                <a:defRPr/>
              </a:pPr>
              <a:t>17</a:t>
            </a:fld>
            <a:endParaRPr lang="en-US"/>
          </a:p>
        </p:txBody>
      </p:sp>
      <p:sp>
        <p:nvSpPr>
          <p:cNvPr id="7" name="Footer Placeholder 6"/>
          <p:cNvSpPr>
            <a:spLocks noGrp="1"/>
          </p:cNvSpPr>
          <p:nvPr>
            <p:ph type="ftr" sz="quarter" idx="11"/>
          </p:nvPr>
        </p:nvSpPr>
        <p:spPr/>
        <p:txBody>
          <a:bodyPr/>
          <a:lstStyle/>
          <a:p>
            <a:pPr>
              <a:defRPr/>
            </a:pPr>
            <a:r>
              <a:rPr lang="en-US"/>
              <a:t>Health IT Workforce Curriculum</a:t>
            </a:r>
          </a:p>
        </p:txBody>
      </p:sp>
    </p:spTree>
  </p:cSld>
  <p:clrMapOvr>
    <a:masterClrMapping/>
  </p:clrMapOvr>
  <p:transition advTm="3105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ahoma" pitchFamily="34" charset="0"/>
                <a:ea typeface="Tahoma" pitchFamily="34" charset="0"/>
                <a:cs typeface="Tahoma" pitchFamily="34" charset="0"/>
              </a:rPr>
              <a:t>Health Information Technology (HIT)</a:t>
            </a:r>
            <a:endParaRPr lang="en-US" dirty="0">
              <a:latin typeface="Tahoma" pitchFamily="34" charset="0"/>
              <a:ea typeface="Tahoma" pitchFamily="34" charset="0"/>
              <a:cs typeface="Tahoma" pitchFamily="34" charset="0"/>
            </a:endParaRPr>
          </a:p>
        </p:txBody>
      </p:sp>
      <p:sp>
        <p:nvSpPr>
          <p:cNvPr id="20483" name="Text Placeholder 3"/>
          <p:cNvSpPr>
            <a:spLocks noGrp="1"/>
          </p:cNvSpPr>
          <p:nvPr>
            <p:ph type="body" idx="1"/>
          </p:nvPr>
        </p:nvSpPr>
        <p:spPr>
          <a:xfrm>
            <a:off x="1066800" y="1371600"/>
            <a:ext cx="4040188" cy="639763"/>
          </a:xfrm>
        </p:spPr>
        <p:txBody>
          <a:bodyPr/>
          <a:lstStyle/>
          <a:p>
            <a:pPr eaLnBrk="1" hangingPunct="1"/>
            <a:r>
              <a:rPr lang="en-US" smtClean="0"/>
              <a:t>Has the potential to:</a:t>
            </a:r>
          </a:p>
        </p:txBody>
      </p:sp>
      <p:sp>
        <p:nvSpPr>
          <p:cNvPr id="3" name="Content Placeholder 2"/>
          <p:cNvSpPr>
            <a:spLocks noGrp="1"/>
          </p:cNvSpPr>
          <p:nvPr>
            <p:ph sz="half" idx="2"/>
            <p:custDataLst>
              <p:tags r:id="rId1"/>
            </p:custDataLst>
          </p:nvPr>
        </p:nvSpPr>
        <p:spPr>
          <a:xfrm>
            <a:off x="1981200" y="2057400"/>
            <a:ext cx="5334000" cy="3886200"/>
          </a:xfrm>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buFont typeface="Arial" pitchFamily="34" charset="0"/>
              <a:buChar char="•"/>
              <a:defRPr/>
            </a:pPr>
            <a:r>
              <a:rPr lang="en-US" dirty="0" smtClean="0"/>
              <a:t>improve health care quality</a:t>
            </a:r>
          </a:p>
          <a:p>
            <a:pPr eaLnBrk="1" fontAlgn="auto" hangingPunct="1">
              <a:spcAft>
                <a:spcPts val="0"/>
              </a:spcAft>
              <a:buFont typeface="Arial" pitchFamily="34" charset="0"/>
              <a:buChar char="•"/>
              <a:defRPr/>
            </a:pPr>
            <a:r>
              <a:rPr lang="en-US" dirty="0" smtClean="0"/>
              <a:t>prevent medical errors</a:t>
            </a:r>
          </a:p>
          <a:p>
            <a:pPr eaLnBrk="1" fontAlgn="auto" hangingPunct="1">
              <a:spcAft>
                <a:spcPts val="0"/>
              </a:spcAft>
              <a:buFont typeface="Arial" pitchFamily="34" charset="0"/>
              <a:buChar char="•"/>
              <a:defRPr/>
            </a:pPr>
            <a:r>
              <a:rPr lang="en-US" dirty="0" smtClean="0"/>
              <a:t>increase health care efficiency &amp; reduce unnecessary costs </a:t>
            </a:r>
          </a:p>
          <a:p>
            <a:pPr eaLnBrk="1" fontAlgn="auto" hangingPunct="1">
              <a:spcAft>
                <a:spcPts val="0"/>
              </a:spcAft>
              <a:buFont typeface="Arial" pitchFamily="34" charset="0"/>
              <a:buChar char="•"/>
              <a:defRPr/>
            </a:pPr>
            <a:r>
              <a:rPr lang="en-US" dirty="0" smtClean="0"/>
              <a:t>increase administrative efficiencies</a:t>
            </a:r>
          </a:p>
          <a:p>
            <a:pPr eaLnBrk="1" fontAlgn="auto" hangingPunct="1">
              <a:spcAft>
                <a:spcPts val="0"/>
              </a:spcAft>
              <a:buFont typeface="Arial" pitchFamily="34" charset="0"/>
              <a:buChar char="•"/>
              <a:defRPr/>
            </a:pPr>
            <a:r>
              <a:rPr lang="en-US" dirty="0" smtClean="0"/>
              <a:t>decrease paperwork</a:t>
            </a:r>
          </a:p>
          <a:p>
            <a:pPr eaLnBrk="1" fontAlgn="auto" hangingPunct="1">
              <a:spcAft>
                <a:spcPts val="0"/>
              </a:spcAft>
              <a:buFont typeface="Arial" pitchFamily="34" charset="0"/>
              <a:buChar char="•"/>
              <a:defRPr/>
            </a:pPr>
            <a:r>
              <a:rPr lang="en-US" dirty="0" smtClean="0"/>
              <a:t>expand access to affordable care</a:t>
            </a:r>
          </a:p>
          <a:p>
            <a:pPr eaLnBrk="1" fontAlgn="auto" hangingPunct="1">
              <a:spcAft>
                <a:spcPts val="0"/>
              </a:spcAft>
              <a:buFont typeface="Arial" pitchFamily="34" charset="0"/>
              <a:buChar char="•"/>
              <a:defRPr/>
            </a:pPr>
            <a:r>
              <a:rPr lang="en-US" dirty="0" smtClean="0"/>
              <a:t>improve population health</a:t>
            </a:r>
            <a:endParaRPr lang="en-US" dirty="0"/>
          </a:p>
        </p:txBody>
      </p:sp>
      <p:sp>
        <p:nvSpPr>
          <p:cNvPr id="20485" name="Content Placeholder 5"/>
          <p:cNvSpPr>
            <a:spLocks noGrp="1"/>
          </p:cNvSpPr>
          <p:nvPr>
            <p:ph sz="half" idx="4"/>
          </p:nvPr>
        </p:nvSpPr>
        <p:spPr/>
        <p:txBody>
          <a:bodyPr/>
          <a:lstStyle/>
          <a:p>
            <a:pPr eaLnBrk="1" hangingPunct="1"/>
            <a:endParaRPr lang="en-US" smtClean="0"/>
          </a:p>
          <a:p>
            <a:pPr eaLnBrk="1" hangingPunct="1"/>
            <a:endParaRPr lang="en-US" smtClean="0"/>
          </a:p>
        </p:txBody>
      </p:sp>
      <p:sp>
        <p:nvSpPr>
          <p:cNvPr id="8" name="Date Placeholder 7"/>
          <p:cNvSpPr>
            <a:spLocks noGrp="1"/>
          </p:cNvSpPr>
          <p:nvPr>
            <p:ph type="dt" sz="quarter" idx="10"/>
          </p:nvPr>
        </p:nvSpPr>
        <p:spPr/>
        <p:txBody>
          <a:bodyPr/>
          <a:lstStyle/>
          <a:p>
            <a:pPr>
              <a:defRPr/>
            </a:pPr>
            <a:r>
              <a:rPr lang="en-US"/>
              <a:t>Component 12 Unit1.1</a:t>
            </a:r>
          </a:p>
        </p:txBody>
      </p:sp>
      <p:sp>
        <p:nvSpPr>
          <p:cNvPr id="9" name="Slide Number Placeholder 8"/>
          <p:cNvSpPr>
            <a:spLocks noGrp="1"/>
          </p:cNvSpPr>
          <p:nvPr>
            <p:ph type="sldNum" sz="quarter" idx="12"/>
          </p:nvPr>
        </p:nvSpPr>
        <p:spPr/>
        <p:txBody>
          <a:bodyPr/>
          <a:lstStyle/>
          <a:p>
            <a:pPr>
              <a:defRPr/>
            </a:pPr>
            <a:fld id="{B7CDB9B0-A7E8-4D8B-8ADF-0E593225C74C}" type="slidenum">
              <a:rPr lang="en-US"/>
              <a:pPr>
                <a:defRPr/>
              </a:pPr>
              <a:t>18</a:t>
            </a:fld>
            <a:endParaRPr lang="en-US"/>
          </a:p>
        </p:txBody>
      </p:sp>
      <p:sp>
        <p:nvSpPr>
          <p:cNvPr id="10" name="Footer Placeholder 9"/>
          <p:cNvSpPr>
            <a:spLocks noGrp="1"/>
          </p:cNvSpPr>
          <p:nvPr>
            <p:ph type="ftr" sz="quarter" idx="11"/>
          </p:nvPr>
        </p:nvSpPr>
        <p:spPr/>
        <p:txBody>
          <a:bodyPr/>
          <a:lstStyle/>
          <a:p>
            <a:pPr>
              <a:defRPr/>
            </a:pPr>
            <a:r>
              <a:rPr lang="en-US"/>
              <a:t>Health IT Workforce Curriculum</a:t>
            </a:r>
          </a:p>
        </p:txBody>
      </p:sp>
    </p:spTree>
  </p:cSld>
  <p:clrMapOvr>
    <a:masterClrMapping/>
  </p:clrMapOvr>
  <p:transition advTm="4465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Institute of Medicine 1991 - 2003</a:t>
            </a:r>
          </a:p>
        </p:txBody>
      </p:sp>
      <p:pic>
        <p:nvPicPr>
          <p:cNvPr id="21507" name="Picture 2" descr="See full size image">
            <a:hlinkClick r:id="rId3"/>
          </p:cNvPr>
          <p:cNvPicPr>
            <a:picLocks noChangeAspect="1" noChangeArrowheads="1"/>
          </p:cNvPicPr>
          <p:nvPr/>
        </p:nvPicPr>
        <p:blipFill>
          <a:blip r:embed="rId4" cstate="print"/>
          <a:srcRect/>
          <a:stretch>
            <a:fillRect/>
          </a:stretch>
        </p:blipFill>
        <p:spPr bwMode="auto">
          <a:xfrm>
            <a:off x="685800" y="2133600"/>
            <a:ext cx="1143000" cy="1725613"/>
          </a:xfrm>
          <a:prstGeom prst="rect">
            <a:avLst/>
          </a:prstGeom>
          <a:noFill/>
          <a:ln w="9525">
            <a:noFill/>
            <a:miter lim="800000"/>
            <a:headEnd/>
            <a:tailEnd/>
          </a:ln>
        </p:spPr>
      </p:pic>
      <p:pic>
        <p:nvPicPr>
          <p:cNvPr id="21508" name="Picture 6" descr="See full size image">
            <a:hlinkClick r:id="rId5"/>
          </p:cNvPr>
          <p:cNvPicPr>
            <a:picLocks noChangeAspect="1" noChangeArrowheads="1"/>
          </p:cNvPicPr>
          <p:nvPr/>
        </p:nvPicPr>
        <p:blipFill>
          <a:blip r:embed="rId6" cstate="print"/>
          <a:srcRect/>
          <a:stretch>
            <a:fillRect/>
          </a:stretch>
        </p:blipFill>
        <p:spPr bwMode="auto">
          <a:xfrm>
            <a:off x="4038600" y="2971800"/>
            <a:ext cx="1165225" cy="1793875"/>
          </a:xfrm>
          <a:prstGeom prst="rect">
            <a:avLst/>
          </a:prstGeom>
          <a:noFill/>
          <a:ln w="9525">
            <a:noFill/>
            <a:miter lim="800000"/>
            <a:headEnd/>
            <a:tailEnd/>
          </a:ln>
        </p:spPr>
      </p:pic>
      <p:pic>
        <p:nvPicPr>
          <p:cNvPr id="21509" name="Picture 8" descr="http://www.med.umich.edu/psep/publicationpic.jpg"/>
          <p:cNvPicPr>
            <a:picLocks noChangeAspect="1" noChangeArrowheads="1"/>
          </p:cNvPicPr>
          <p:nvPr/>
        </p:nvPicPr>
        <p:blipFill>
          <a:blip r:embed="rId7" cstate="print"/>
          <a:srcRect/>
          <a:stretch>
            <a:fillRect/>
          </a:stretch>
        </p:blipFill>
        <p:spPr bwMode="auto">
          <a:xfrm>
            <a:off x="2286000" y="2590800"/>
            <a:ext cx="1143000" cy="1714500"/>
          </a:xfrm>
          <a:prstGeom prst="rect">
            <a:avLst/>
          </a:prstGeom>
          <a:noFill/>
          <a:ln w="9525">
            <a:noFill/>
            <a:miter lim="800000"/>
            <a:headEnd/>
            <a:tailEnd/>
          </a:ln>
        </p:spPr>
      </p:pic>
      <p:pic>
        <p:nvPicPr>
          <p:cNvPr id="21510" name="Picture 10" descr="http://images.nap.edu/images/cover.php?id=10863&amp;type=tinycov"/>
          <p:cNvPicPr>
            <a:picLocks noChangeAspect="1" noChangeArrowheads="1"/>
          </p:cNvPicPr>
          <p:nvPr/>
        </p:nvPicPr>
        <p:blipFill>
          <a:blip r:embed="rId8" cstate="print"/>
          <a:srcRect/>
          <a:stretch>
            <a:fillRect/>
          </a:stretch>
        </p:blipFill>
        <p:spPr bwMode="auto">
          <a:xfrm>
            <a:off x="5791200" y="3505200"/>
            <a:ext cx="1149350" cy="1724025"/>
          </a:xfrm>
          <a:prstGeom prst="rect">
            <a:avLst/>
          </a:prstGeom>
          <a:noFill/>
          <a:ln w="9525">
            <a:noFill/>
            <a:miter lim="800000"/>
            <a:headEnd/>
            <a:tailEnd/>
          </a:ln>
        </p:spPr>
      </p:pic>
      <p:pic>
        <p:nvPicPr>
          <p:cNvPr id="21511" name="Picture 12" descr="http://images.nap.edu/images/cover.php?id=10681"/>
          <p:cNvPicPr>
            <a:picLocks noChangeAspect="1" noChangeArrowheads="1"/>
          </p:cNvPicPr>
          <p:nvPr/>
        </p:nvPicPr>
        <p:blipFill>
          <a:blip r:embed="rId9" cstate="print"/>
          <a:srcRect/>
          <a:stretch>
            <a:fillRect/>
          </a:stretch>
        </p:blipFill>
        <p:spPr bwMode="auto">
          <a:xfrm>
            <a:off x="7467600" y="4114800"/>
            <a:ext cx="1162050" cy="1647825"/>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r>
              <a:rPr lang="en-US"/>
              <a:t>Component 12 Unit1.1</a:t>
            </a:r>
          </a:p>
        </p:txBody>
      </p:sp>
      <p:sp>
        <p:nvSpPr>
          <p:cNvPr id="10" name="Slide Number Placeholder 9"/>
          <p:cNvSpPr>
            <a:spLocks noGrp="1"/>
          </p:cNvSpPr>
          <p:nvPr>
            <p:ph type="sldNum" sz="quarter" idx="12"/>
          </p:nvPr>
        </p:nvSpPr>
        <p:spPr/>
        <p:txBody>
          <a:bodyPr/>
          <a:lstStyle/>
          <a:p>
            <a:pPr>
              <a:defRPr/>
            </a:pPr>
            <a:fld id="{FAAD7C8A-D245-4411-8086-C2890D532875}" type="slidenum">
              <a:rPr lang="en-US"/>
              <a:pPr>
                <a:defRPr/>
              </a:pPr>
              <a:t>19</a:t>
            </a:fld>
            <a:endParaRPr lang="en-US"/>
          </a:p>
        </p:txBody>
      </p:sp>
      <p:sp>
        <p:nvSpPr>
          <p:cNvPr id="11" name="Footer Placeholder 10"/>
          <p:cNvSpPr>
            <a:spLocks noGrp="1"/>
          </p:cNvSpPr>
          <p:nvPr>
            <p:ph type="ftr" sz="quarter" idx="11"/>
          </p:nvPr>
        </p:nvSpPr>
        <p:spPr/>
        <p:txBody>
          <a:bodyPr/>
          <a:lstStyle/>
          <a:p>
            <a:pPr>
              <a:defRPr/>
            </a:pPr>
            <a:r>
              <a:rPr lang="en-US"/>
              <a:t>Health IT Workforce Curriculum</a:t>
            </a:r>
          </a:p>
        </p:txBody>
      </p:sp>
    </p:spTree>
  </p:cSld>
  <p:clrMapOvr>
    <a:masterClrMapping/>
  </p:clrMapOvr>
  <p:transition advTm="11921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latin typeface="Tahoma" pitchFamily="34" charset="0"/>
                <a:cs typeface="Tahoma" pitchFamily="34" charset="0"/>
              </a:rPr>
              <a:t>Objectives</a:t>
            </a:r>
          </a:p>
        </p:txBody>
      </p:sp>
      <p:sp>
        <p:nvSpPr>
          <p:cNvPr id="4099" name="Content Placeholder 2"/>
          <p:cNvSpPr>
            <a:spLocks noGrp="1"/>
          </p:cNvSpPr>
          <p:nvPr>
            <p:ph sz="quarter" idx="1"/>
          </p:nvPr>
        </p:nvSpPr>
        <p:spPr>
          <a:xfrm>
            <a:off x="533400" y="1600200"/>
            <a:ext cx="8153400" cy="4525963"/>
          </a:xfrm>
        </p:spPr>
        <p:txBody>
          <a:bodyPr/>
          <a:lstStyle/>
          <a:p>
            <a:pPr eaLnBrk="1" hangingPunct="1"/>
            <a:r>
              <a:rPr lang="en-US" sz="2800" smtClean="0">
                <a:latin typeface="Arial" charset="0"/>
                <a:cs typeface="Arial" charset="0"/>
              </a:rPr>
              <a:t>Identify the current challenges in health care quality</a:t>
            </a:r>
          </a:p>
          <a:p>
            <a:pPr eaLnBrk="1" hangingPunct="1"/>
            <a:r>
              <a:rPr lang="en-US" sz="2800" smtClean="0">
                <a:latin typeface="Arial" charset="0"/>
                <a:cs typeface="Arial" charset="0"/>
              </a:rPr>
              <a:t>Examine the components of the health care system that have an impact on quality</a:t>
            </a:r>
          </a:p>
          <a:p>
            <a:pPr eaLnBrk="1" hangingPunct="1"/>
            <a:r>
              <a:rPr lang="en-US" sz="2800" smtClean="0">
                <a:latin typeface="Arial" charset="0"/>
                <a:cs typeface="Arial" charset="0"/>
              </a:rPr>
              <a:t>Explain health care quality and quality improvement (QI)</a:t>
            </a:r>
          </a:p>
          <a:p>
            <a:pPr eaLnBrk="1" hangingPunct="1"/>
            <a:r>
              <a:rPr lang="en-US" sz="2800" smtClean="0">
                <a:latin typeface="Arial" charset="0"/>
                <a:cs typeface="Arial" charset="0"/>
              </a:rPr>
              <a:t>Describe quality improvement as a goal of meaningful use</a:t>
            </a:r>
          </a:p>
          <a:p>
            <a:pPr eaLnBrk="1" hangingPunct="1"/>
            <a:endParaRPr lang="en-US" sz="2800" smtClean="0">
              <a:latin typeface="Arial" charset="0"/>
              <a:cs typeface="Arial" charset="0"/>
            </a:endParaRPr>
          </a:p>
          <a:p>
            <a:pPr eaLnBrk="1" hangingPunct="1"/>
            <a:endParaRPr lang="en-US" sz="2800" smtClean="0">
              <a:latin typeface="Arial" charset="0"/>
              <a:cs typeface="Arial" charset="0"/>
            </a:endParaRPr>
          </a:p>
        </p:txBody>
      </p:sp>
      <p:sp>
        <p:nvSpPr>
          <p:cNvPr id="5" name="Date Placeholder 4"/>
          <p:cNvSpPr>
            <a:spLocks noGrp="1"/>
          </p:cNvSpPr>
          <p:nvPr>
            <p:ph type="dt" sz="quarter" idx="10"/>
          </p:nvPr>
        </p:nvSpPr>
        <p:spPr/>
        <p:txBody>
          <a:bodyPr/>
          <a:lstStyle/>
          <a:p>
            <a:pPr>
              <a:defRPr/>
            </a:pPr>
            <a:r>
              <a:rPr lang="en-US"/>
              <a:t>Component 12 Unit1.1</a:t>
            </a:r>
          </a:p>
        </p:txBody>
      </p:sp>
      <p:sp>
        <p:nvSpPr>
          <p:cNvPr id="6" name="Slide Number Placeholder 5"/>
          <p:cNvSpPr>
            <a:spLocks noGrp="1"/>
          </p:cNvSpPr>
          <p:nvPr>
            <p:ph type="sldNum" sz="quarter" idx="12"/>
          </p:nvPr>
        </p:nvSpPr>
        <p:spPr/>
        <p:txBody>
          <a:bodyPr/>
          <a:lstStyle/>
          <a:p>
            <a:pPr>
              <a:defRPr/>
            </a:pPr>
            <a:fld id="{BAF83D9E-ACF4-4A71-A7EA-1B99E913541D}" type="slidenum">
              <a:rPr lang="en-US"/>
              <a:pPr>
                <a:defRPr/>
              </a:pPr>
              <a:t>2</a:t>
            </a:fld>
            <a:endParaRPr lang="en-US"/>
          </a:p>
        </p:txBody>
      </p:sp>
      <p:sp>
        <p:nvSpPr>
          <p:cNvPr id="7" name="Footer Placeholder 6"/>
          <p:cNvSpPr>
            <a:spLocks noGrp="1"/>
          </p:cNvSpPr>
          <p:nvPr>
            <p:ph type="ftr" sz="quarter" idx="11"/>
          </p:nvPr>
        </p:nvSpPr>
        <p:spPr/>
        <p:txBody>
          <a:bodyPr/>
          <a:lstStyle/>
          <a:p>
            <a:pPr>
              <a:defRPr/>
            </a:pPr>
            <a:r>
              <a:rPr lang="en-US"/>
              <a:t>Health IT Workforce Curriculum</a:t>
            </a:r>
          </a:p>
        </p:txBody>
      </p:sp>
    </p:spTree>
  </p:cSld>
  <p:clrMapOvr>
    <a:masterClrMapping/>
  </p:clrMapOvr>
  <p:transition advTm="3104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Meaningful Use and QI</a:t>
            </a:r>
          </a:p>
        </p:txBody>
      </p:sp>
      <p:sp>
        <p:nvSpPr>
          <p:cNvPr id="3" name="TextBox 2"/>
          <p:cNvSpPr txBox="1"/>
          <p:nvPr>
            <p:custDataLst>
              <p:tags r:id="rId1"/>
            </p:custDataLst>
          </p:nvPr>
        </p:nvSpPr>
        <p:spPr>
          <a:xfrm>
            <a:off x="685800" y="1371600"/>
            <a:ext cx="8077200" cy="43402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marL="228600" indent="-228600" fontAlgn="auto">
              <a:spcBef>
                <a:spcPts val="0"/>
              </a:spcBef>
              <a:spcAft>
                <a:spcPts val="0"/>
              </a:spcAft>
              <a:buFont typeface="Arial" pitchFamily="34" charset="0"/>
              <a:buChar char="•"/>
              <a:defRPr/>
            </a:pPr>
            <a:r>
              <a:rPr lang="en-US" sz="2300" dirty="0">
                <a:solidFill>
                  <a:schemeClr val="accent1">
                    <a:lumMod val="75000"/>
                  </a:schemeClr>
                </a:solidFill>
                <a:latin typeface="Arial" pitchFamily="34" charset="0"/>
                <a:cs typeface="Arial" pitchFamily="34" charset="0"/>
              </a:rPr>
              <a:t>The American Reinvestment and Recovery Act of 2009</a:t>
            </a:r>
          </a:p>
          <a:p>
            <a:pPr marL="685800" lvl="1" indent="-228600" fontAlgn="auto">
              <a:spcBef>
                <a:spcPts val="0"/>
              </a:spcBef>
              <a:spcAft>
                <a:spcPts val="0"/>
              </a:spcAft>
              <a:buFont typeface="Arial" pitchFamily="34" charset="0"/>
              <a:buChar char="•"/>
              <a:defRPr/>
            </a:pPr>
            <a:r>
              <a:rPr lang="en-US" sz="2300" dirty="0">
                <a:latin typeface="Arial" pitchFamily="34" charset="0"/>
                <a:cs typeface="Arial" pitchFamily="34" charset="0"/>
              </a:rPr>
              <a:t>“…authorizes the Centers for Medicare &amp; Medicaid Services (CMS) to provide reimbursement incentives for eligible professionals and hospitals who are successful in becoming “</a:t>
            </a:r>
            <a:r>
              <a:rPr lang="en-US" sz="2300" dirty="0">
                <a:solidFill>
                  <a:schemeClr val="accent2"/>
                </a:solidFill>
                <a:latin typeface="Arial" pitchFamily="34" charset="0"/>
                <a:cs typeface="Arial" pitchFamily="34" charset="0"/>
              </a:rPr>
              <a:t>meaningful users</a:t>
            </a:r>
            <a:r>
              <a:rPr lang="en-US" sz="2300" dirty="0">
                <a:latin typeface="Arial" pitchFamily="34" charset="0"/>
                <a:cs typeface="Arial" pitchFamily="34" charset="0"/>
              </a:rPr>
              <a:t>” of certified electronic health record technology” </a:t>
            </a:r>
            <a:r>
              <a:rPr lang="en-US" sz="2300" dirty="0">
                <a:solidFill>
                  <a:schemeClr val="accent1">
                    <a:lumMod val="60000"/>
                    <a:lumOff val="40000"/>
                  </a:schemeClr>
                </a:solidFill>
                <a:latin typeface="Arial" pitchFamily="34" charset="0"/>
                <a:cs typeface="Arial" pitchFamily="34" charset="0"/>
              </a:rPr>
              <a:t>(</a:t>
            </a:r>
            <a:r>
              <a:rPr lang="en-US" sz="2300" dirty="0">
                <a:solidFill>
                  <a:schemeClr val="accent1">
                    <a:lumMod val="60000"/>
                    <a:lumOff val="40000"/>
                  </a:schemeClr>
                </a:solidFill>
                <a:latin typeface="Arial" pitchFamily="34" charset="0"/>
                <a:cs typeface="Arial" pitchFamily="34" charset="0"/>
                <a:hlinkClick r:id="rId4"/>
              </a:rPr>
              <a:t>http://healthit.hhs.gov</a:t>
            </a:r>
            <a:r>
              <a:rPr lang="en-US" sz="2300" dirty="0">
                <a:solidFill>
                  <a:schemeClr val="accent1">
                    <a:lumMod val="60000"/>
                    <a:lumOff val="40000"/>
                  </a:schemeClr>
                </a:solidFill>
                <a:latin typeface="Arial" pitchFamily="34" charset="0"/>
                <a:cs typeface="Arial" pitchFamily="34" charset="0"/>
              </a:rPr>
              <a:t>) </a:t>
            </a:r>
          </a:p>
          <a:p>
            <a:pPr marL="685800" lvl="1" indent="-228600" fontAlgn="auto">
              <a:spcBef>
                <a:spcPts val="0"/>
              </a:spcBef>
              <a:spcAft>
                <a:spcPts val="0"/>
              </a:spcAft>
              <a:defRPr/>
            </a:pPr>
            <a:endParaRPr lang="en-US" sz="2300" dirty="0">
              <a:latin typeface="Arial" pitchFamily="34" charset="0"/>
              <a:cs typeface="Arial" pitchFamily="34" charset="0"/>
            </a:endParaRPr>
          </a:p>
          <a:p>
            <a:pPr marL="228600" indent="-228600" fontAlgn="auto">
              <a:spcBef>
                <a:spcPts val="0"/>
              </a:spcBef>
              <a:spcAft>
                <a:spcPts val="0"/>
              </a:spcAft>
              <a:buFont typeface="Arial" pitchFamily="34" charset="0"/>
              <a:buChar char="•"/>
              <a:defRPr/>
            </a:pPr>
            <a:r>
              <a:rPr lang="en-US" sz="2300" dirty="0">
                <a:solidFill>
                  <a:schemeClr val="accent1">
                    <a:lumMod val="75000"/>
                  </a:schemeClr>
                </a:solidFill>
                <a:latin typeface="Arial" pitchFamily="34" charset="0"/>
                <a:cs typeface="Arial" pitchFamily="34" charset="0"/>
              </a:rPr>
              <a:t>The HITECH</a:t>
            </a:r>
            <a:r>
              <a:rPr lang="en-US" sz="2300" dirty="0">
                <a:latin typeface="Arial" pitchFamily="34" charset="0"/>
                <a:cs typeface="Arial" pitchFamily="34" charset="0"/>
              </a:rPr>
              <a:t> </a:t>
            </a:r>
            <a:r>
              <a:rPr lang="en-US" sz="2300" i="1" dirty="0">
                <a:latin typeface="Arial" pitchFamily="34" charset="0"/>
                <a:cs typeface="Arial" pitchFamily="34" charset="0"/>
              </a:rPr>
              <a:t>(Health Information Technology for Economic and Clinical Health) </a:t>
            </a:r>
            <a:r>
              <a:rPr lang="en-US" sz="2300" dirty="0">
                <a:solidFill>
                  <a:schemeClr val="accent1">
                    <a:lumMod val="75000"/>
                  </a:schemeClr>
                </a:solidFill>
                <a:latin typeface="Arial" pitchFamily="34" charset="0"/>
                <a:cs typeface="Arial" pitchFamily="34" charset="0"/>
              </a:rPr>
              <a:t>Act </a:t>
            </a:r>
            <a:r>
              <a:rPr lang="en-US" sz="2300" dirty="0">
                <a:solidFill>
                  <a:schemeClr val="tx1"/>
                </a:solidFill>
                <a:latin typeface="Arial" pitchFamily="34" charset="0"/>
                <a:cs typeface="Arial" pitchFamily="34" charset="0"/>
              </a:rPr>
              <a:t>establishes programs under CMS in coordination with the Office of the National Coordinator (Dr. David Blumenthal) to accomplish this charge.</a:t>
            </a:r>
            <a:endParaRPr lang="en-US" sz="2300" dirty="0">
              <a:latin typeface="Arial" pitchFamily="34" charset="0"/>
              <a:cs typeface="Arial" pitchFamily="34" charset="0"/>
            </a:endParaRPr>
          </a:p>
        </p:txBody>
      </p:sp>
      <p:sp>
        <p:nvSpPr>
          <p:cNvPr id="22532" name="TextBox 3"/>
          <p:cNvSpPr txBox="1">
            <a:spLocks noChangeArrowheads="1"/>
          </p:cNvSpPr>
          <p:nvPr/>
        </p:nvSpPr>
        <p:spPr bwMode="auto">
          <a:xfrm>
            <a:off x="5486400" y="6199188"/>
            <a:ext cx="3429000" cy="430212"/>
          </a:xfrm>
          <a:prstGeom prst="rect">
            <a:avLst/>
          </a:prstGeom>
          <a:noFill/>
          <a:ln w="9525">
            <a:noFill/>
            <a:miter lim="800000"/>
            <a:headEnd/>
            <a:tailEnd/>
          </a:ln>
        </p:spPr>
        <p:txBody>
          <a:bodyPr>
            <a:spAutoFit/>
          </a:bodyPr>
          <a:lstStyle/>
          <a:p>
            <a:pPr algn="r"/>
            <a:r>
              <a:rPr lang="en-US" sz="1100" b="1">
                <a:latin typeface="Calibri" pitchFamily="34" charset="0"/>
              </a:rPr>
              <a:t>President Barack Obama, speech at</a:t>
            </a:r>
          </a:p>
          <a:p>
            <a:pPr algn="r"/>
            <a:r>
              <a:rPr lang="en-US" sz="1100" b="1">
                <a:latin typeface="Calibri" pitchFamily="34" charset="0"/>
              </a:rPr>
              <a:t>George Mason University, January 12, 2009</a:t>
            </a:r>
          </a:p>
        </p:txBody>
      </p:sp>
      <p:sp>
        <p:nvSpPr>
          <p:cNvPr id="22533" name="TextBox 4"/>
          <p:cNvSpPr txBox="1">
            <a:spLocks noChangeArrowheads="1"/>
          </p:cNvSpPr>
          <p:nvPr/>
        </p:nvSpPr>
        <p:spPr bwMode="auto">
          <a:xfrm>
            <a:off x="3200400" y="5818188"/>
            <a:ext cx="5715000" cy="400050"/>
          </a:xfrm>
          <a:prstGeom prst="rect">
            <a:avLst/>
          </a:prstGeom>
          <a:noFill/>
          <a:ln w="9525">
            <a:noFill/>
            <a:miter lim="800000"/>
            <a:headEnd/>
            <a:tailEnd/>
          </a:ln>
        </p:spPr>
        <p:txBody>
          <a:bodyPr>
            <a:spAutoFit/>
          </a:bodyPr>
          <a:lstStyle/>
          <a:p>
            <a:pPr algn="r"/>
            <a:r>
              <a:rPr lang="en-US" sz="2000" i="1">
                <a:latin typeface="Calibri" pitchFamily="34" charset="0"/>
              </a:rPr>
              <a:t>“Computerize all health records within 5 years.”</a:t>
            </a:r>
          </a:p>
        </p:txBody>
      </p:sp>
      <p:sp>
        <p:nvSpPr>
          <p:cNvPr id="8" name="Date Placeholder 7"/>
          <p:cNvSpPr>
            <a:spLocks noGrp="1"/>
          </p:cNvSpPr>
          <p:nvPr>
            <p:ph type="dt" sz="quarter" idx="10"/>
          </p:nvPr>
        </p:nvSpPr>
        <p:spPr/>
        <p:txBody>
          <a:bodyPr/>
          <a:lstStyle/>
          <a:p>
            <a:pPr>
              <a:defRPr/>
            </a:pPr>
            <a:r>
              <a:rPr lang="en-US"/>
              <a:t>Component 12 Unit1.1</a:t>
            </a:r>
          </a:p>
        </p:txBody>
      </p:sp>
      <p:sp>
        <p:nvSpPr>
          <p:cNvPr id="9" name="Slide Number Placeholder 8"/>
          <p:cNvSpPr>
            <a:spLocks noGrp="1"/>
          </p:cNvSpPr>
          <p:nvPr>
            <p:ph type="sldNum" sz="quarter" idx="12"/>
          </p:nvPr>
        </p:nvSpPr>
        <p:spPr/>
        <p:txBody>
          <a:bodyPr/>
          <a:lstStyle/>
          <a:p>
            <a:pPr>
              <a:defRPr/>
            </a:pPr>
            <a:fld id="{F492F3D3-3C5E-47AC-B5C4-03DDFA2939AB}" type="slidenum">
              <a:rPr lang="en-US"/>
              <a:pPr>
                <a:defRPr/>
              </a:pPr>
              <a:t>20</a:t>
            </a:fld>
            <a:endParaRPr lang="en-US" dirty="0"/>
          </a:p>
        </p:txBody>
      </p:sp>
      <p:sp>
        <p:nvSpPr>
          <p:cNvPr id="10" name="Footer Placeholder 9"/>
          <p:cNvSpPr>
            <a:spLocks noGrp="1"/>
          </p:cNvSpPr>
          <p:nvPr>
            <p:ph type="ftr" sz="quarter" idx="11"/>
          </p:nvPr>
        </p:nvSpPr>
        <p:spPr/>
        <p:txBody>
          <a:bodyPr/>
          <a:lstStyle/>
          <a:p>
            <a:pPr>
              <a:defRPr/>
            </a:pPr>
            <a:r>
              <a:rPr lang="en-US"/>
              <a:t>Health IT Workforce Curriculum</a:t>
            </a:r>
          </a:p>
        </p:txBody>
      </p:sp>
    </p:spTree>
  </p:cSld>
  <p:clrMapOvr>
    <a:masterClrMapping/>
  </p:clrMapOvr>
  <p:transition advTm="937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latin typeface="Tahoma" pitchFamily="34" charset="0"/>
                <a:cs typeface="Tahoma" pitchFamily="34" charset="0"/>
              </a:rPr>
              <a:t>Goals of Meaningful Use</a:t>
            </a:r>
          </a:p>
        </p:txBody>
      </p:sp>
      <p:graphicFrame>
        <p:nvGraphicFramePr>
          <p:cNvPr id="3" name="Diagram 2"/>
          <p:cNvGraphicFramePr/>
          <p:nvPr>
            <p:custDataLst>
              <p:tags r:id="rId1"/>
            </p:custDataLst>
          </p:nvPr>
        </p:nvGraphicFramePr>
        <p:xfrm>
          <a:off x="838200" y="1727200"/>
          <a:ext cx="7086600" cy="467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Date Placeholder 5"/>
          <p:cNvSpPr>
            <a:spLocks noGrp="1"/>
          </p:cNvSpPr>
          <p:nvPr>
            <p:ph type="dt" sz="quarter" idx="10"/>
          </p:nvPr>
        </p:nvSpPr>
        <p:spPr/>
        <p:txBody>
          <a:bodyPr/>
          <a:lstStyle/>
          <a:p>
            <a:pPr>
              <a:defRPr/>
            </a:pPr>
            <a:r>
              <a:rPr lang="en-US"/>
              <a:t>Component 12 Unit1.1</a:t>
            </a:r>
          </a:p>
        </p:txBody>
      </p:sp>
      <p:sp>
        <p:nvSpPr>
          <p:cNvPr id="7" name="Slide Number Placeholder 6"/>
          <p:cNvSpPr>
            <a:spLocks noGrp="1"/>
          </p:cNvSpPr>
          <p:nvPr>
            <p:ph type="sldNum" sz="quarter" idx="12"/>
          </p:nvPr>
        </p:nvSpPr>
        <p:spPr/>
        <p:txBody>
          <a:bodyPr/>
          <a:lstStyle/>
          <a:p>
            <a:pPr>
              <a:defRPr/>
            </a:pPr>
            <a:fld id="{3AEF7100-F2A2-46BC-8735-2C7561456477}" type="slidenum">
              <a:rPr lang="en-US"/>
              <a:pPr>
                <a:defRPr/>
              </a:pPr>
              <a:t>21</a:t>
            </a:fld>
            <a:endParaRPr lang="en-US"/>
          </a:p>
        </p:txBody>
      </p:sp>
      <p:sp>
        <p:nvSpPr>
          <p:cNvPr id="8" name="Footer Placeholder 7"/>
          <p:cNvSpPr>
            <a:spLocks noGrp="1"/>
          </p:cNvSpPr>
          <p:nvPr>
            <p:ph type="ftr" sz="quarter" idx="11"/>
          </p:nvPr>
        </p:nvSpPr>
        <p:spPr/>
        <p:txBody>
          <a:bodyPr/>
          <a:lstStyle/>
          <a:p>
            <a:pPr>
              <a:defRPr/>
            </a:pPr>
            <a:r>
              <a:rPr lang="en-US"/>
              <a:t>Health IT Workforce Curriculum</a:t>
            </a:r>
          </a:p>
        </p:txBody>
      </p:sp>
    </p:spTree>
  </p:cSld>
  <p:clrMapOvr>
    <a:masterClrMapping/>
  </p:clrMapOvr>
  <p:transition advTm="5156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latin typeface="Tahoma" pitchFamily="34" charset="0"/>
                <a:cs typeface="Tahoma" pitchFamily="34" charset="0"/>
              </a:rPr>
              <a:t>Meaningful Use Stages</a:t>
            </a:r>
          </a:p>
        </p:txBody>
      </p:sp>
      <p:pic>
        <p:nvPicPr>
          <p:cNvPr id="24579" name="Picture 2"/>
          <p:cNvPicPr>
            <a:picLocks noChangeAspect="1" noChangeArrowheads="1"/>
          </p:cNvPicPr>
          <p:nvPr/>
        </p:nvPicPr>
        <p:blipFill>
          <a:blip r:embed="rId3" cstate="print"/>
          <a:srcRect l="3078" t="20409" r="4614" b="8163"/>
          <a:stretch>
            <a:fillRect/>
          </a:stretch>
        </p:blipFill>
        <p:spPr bwMode="auto">
          <a:xfrm>
            <a:off x="1981200" y="2057400"/>
            <a:ext cx="5029200" cy="2933700"/>
          </a:xfrm>
          <a:prstGeom prst="rect">
            <a:avLst/>
          </a:prstGeom>
          <a:noFill/>
          <a:ln w="9525">
            <a:noFill/>
            <a:miter lim="800000"/>
            <a:headEnd/>
            <a:tailEnd/>
          </a:ln>
        </p:spPr>
      </p:pic>
      <p:sp>
        <p:nvSpPr>
          <p:cNvPr id="24580" name="Rectangle 6"/>
          <p:cNvSpPr>
            <a:spLocks noChangeArrowheads="1"/>
          </p:cNvSpPr>
          <p:nvPr/>
        </p:nvSpPr>
        <p:spPr bwMode="auto">
          <a:xfrm>
            <a:off x="3505200" y="5954713"/>
            <a:ext cx="5105400" cy="369887"/>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6" name="Date Placeholder 5"/>
          <p:cNvSpPr>
            <a:spLocks noGrp="1"/>
          </p:cNvSpPr>
          <p:nvPr>
            <p:ph type="dt" sz="quarter" idx="10"/>
          </p:nvPr>
        </p:nvSpPr>
        <p:spPr/>
        <p:txBody>
          <a:bodyPr/>
          <a:lstStyle/>
          <a:p>
            <a:pPr>
              <a:defRPr/>
            </a:pPr>
            <a:r>
              <a:rPr lang="en-US"/>
              <a:t>Component 12 Unit1.1</a:t>
            </a:r>
          </a:p>
        </p:txBody>
      </p:sp>
      <p:sp>
        <p:nvSpPr>
          <p:cNvPr id="9" name="Slide Number Placeholder 8"/>
          <p:cNvSpPr>
            <a:spLocks noGrp="1"/>
          </p:cNvSpPr>
          <p:nvPr>
            <p:ph type="sldNum" sz="quarter" idx="12"/>
          </p:nvPr>
        </p:nvSpPr>
        <p:spPr/>
        <p:txBody>
          <a:bodyPr/>
          <a:lstStyle/>
          <a:p>
            <a:pPr>
              <a:defRPr/>
            </a:pPr>
            <a:fld id="{FBB1DCE0-568B-4858-A214-E1AE3AD2B6AE}" type="slidenum">
              <a:rPr lang="en-US"/>
              <a:pPr>
                <a:defRPr/>
              </a:pPr>
              <a:t>22</a:t>
            </a:fld>
            <a:endParaRPr lang="en-US"/>
          </a:p>
        </p:txBody>
      </p:sp>
      <p:sp>
        <p:nvSpPr>
          <p:cNvPr id="10" name="Footer Placeholder 9"/>
          <p:cNvSpPr>
            <a:spLocks noGrp="1"/>
          </p:cNvSpPr>
          <p:nvPr>
            <p:ph type="ftr" sz="quarter" idx="11"/>
          </p:nvPr>
        </p:nvSpPr>
        <p:spPr/>
        <p:txBody>
          <a:bodyPr/>
          <a:lstStyle/>
          <a:p>
            <a:pPr>
              <a:defRPr/>
            </a:pPr>
            <a:r>
              <a:rPr lang="en-US"/>
              <a:t>Health IT Workforce Curriculum</a:t>
            </a:r>
          </a:p>
        </p:txBody>
      </p:sp>
    </p:spTree>
  </p:cSld>
  <p:clrMapOvr>
    <a:masterClrMapping/>
  </p:clrMapOvr>
  <p:transition advTm="3690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latin typeface="Tahoma" pitchFamily="34" charset="0"/>
                <a:cs typeface="Tahoma" pitchFamily="34" charset="0"/>
              </a:rPr>
              <a:t>Meaningful Use: Stage 1</a:t>
            </a:r>
          </a:p>
        </p:txBody>
      </p:sp>
      <p:sp>
        <p:nvSpPr>
          <p:cNvPr id="3" name="Content Placeholder 2"/>
          <p:cNvSpPr>
            <a:spLocks noGrp="1"/>
          </p:cNvSpPr>
          <p:nvPr>
            <p:ph sz="quarter" idx="1"/>
          </p:nvPr>
        </p:nvSpPr>
        <p:spPr/>
        <p:txBody>
          <a:bodyPr rtlCol="0">
            <a:normAutofit fontScale="85000" lnSpcReduction="10000"/>
          </a:bodyPr>
          <a:lstStyle/>
          <a:p>
            <a:pPr eaLnBrk="1" fontAlgn="auto" hangingPunct="1">
              <a:spcAft>
                <a:spcPts val="0"/>
              </a:spcAft>
              <a:buFont typeface="Arial" pitchFamily="34" charset="0"/>
              <a:buChar char="•"/>
              <a:defRPr/>
            </a:pPr>
            <a:r>
              <a:rPr lang="en-US" sz="2800" dirty="0" smtClean="0">
                <a:solidFill>
                  <a:schemeClr val="tx1">
                    <a:lumMod val="50000"/>
                    <a:lumOff val="50000"/>
                  </a:schemeClr>
                </a:solidFill>
                <a:latin typeface="Arial" pitchFamily="34" charset="0"/>
                <a:cs typeface="Arial" pitchFamily="34" charset="0"/>
              </a:rPr>
              <a:t>Priority:</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Improve quality, safety, efficiency &amp; equity (reduce health disparities)</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Begins in 2011</a:t>
            </a:r>
          </a:p>
          <a:p>
            <a:pPr eaLnBrk="1" fontAlgn="auto" hangingPunct="1">
              <a:spcAft>
                <a:spcPts val="0"/>
              </a:spcAft>
              <a:buFont typeface="Arial" pitchFamily="34" charset="0"/>
              <a:buChar char="•"/>
              <a:defRPr/>
            </a:pPr>
            <a:r>
              <a:rPr lang="en-US" sz="2800" dirty="0" smtClean="0">
                <a:solidFill>
                  <a:schemeClr val="tx1">
                    <a:lumMod val="50000"/>
                    <a:lumOff val="50000"/>
                  </a:schemeClr>
                </a:solidFill>
                <a:latin typeface="Arial" pitchFamily="34" charset="0"/>
                <a:cs typeface="Arial" pitchFamily="34" charset="0"/>
              </a:rPr>
              <a:t>Goals:</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Electronically capture health information in a </a:t>
            </a:r>
            <a:r>
              <a:rPr lang="en-US" dirty="0" smtClean="0">
                <a:solidFill>
                  <a:schemeClr val="tx1">
                    <a:lumMod val="50000"/>
                    <a:lumOff val="50000"/>
                  </a:schemeClr>
                </a:solidFill>
                <a:latin typeface="Arial" pitchFamily="34" charset="0"/>
                <a:cs typeface="Arial" pitchFamily="34" charset="0"/>
              </a:rPr>
              <a:t>coded</a:t>
            </a:r>
            <a:r>
              <a:rPr lang="en-US" dirty="0" smtClean="0">
                <a:latin typeface="Arial" pitchFamily="34" charset="0"/>
                <a:cs typeface="Arial" pitchFamily="34" charset="0"/>
              </a:rPr>
              <a:t> format</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Use that information to </a:t>
            </a:r>
            <a:r>
              <a:rPr lang="en-US" dirty="0" smtClean="0">
                <a:solidFill>
                  <a:schemeClr val="tx1">
                    <a:lumMod val="50000"/>
                    <a:lumOff val="50000"/>
                  </a:schemeClr>
                </a:solidFill>
                <a:latin typeface="Arial" pitchFamily="34" charset="0"/>
                <a:cs typeface="Arial" pitchFamily="34" charset="0"/>
              </a:rPr>
              <a:t>track key clinical conditions</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Communicate that information for</a:t>
            </a:r>
            <a:r>
              <a:rPr lang="en-US" dirty="0" smtClean="0">
                <a:solidFill>
                  <a:schemeClr val="accent2"/>
                </a:solidFill>
                <a:latin typeface="Arial" pitchFamily="34" charset="0"/>
                <a:cs typeface="Arial" pitchFamily="34" charset="0"/>
              </a:rPr>
              <a:t> </a:t>
            </a:r>
            <a:r>
              <a:rPr lang="en-US" dirty="0" smtClean="0">
                <a:solidFill>
                  <a:schemeClr val="tx1">
                    <a:lumMod val="50000"/>
                    <a:lumOff val="50000"/>
                  </a:schemeClr>
                </a:solidFill>
                <a:latin typeface="Arial" pitchFamily="34" charset="0"/>
                <a:cs typeface="Arial" pitchFamily="34" charset="0"/>
              </a:rPr>
              <a:t>care coordination</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Initiate the reporting of </a:t>
            </a:r>
            <a:r>
              <a:rPr lang="en-US" dirty="0" smtClean="0">
                <a:solidFill>
                  <a:schemeClr val="tx1">
                    <a:lumMod val="50000"/>
                    <a:lumOff val="50000"/>
                  </a:schemeClr>
                </a:solidFill>
                <a:latin typeface="Arial" pitchFamily="34" charset="0"/>
                <a:cs typeface="Arial" pitchFamily="34" charset="0"/>
              </a:rPr>
              <a:t>clinical quality measures </a:t>
            </a:r>
            <a:r>
              <a:rPr lang="en-US" dirty="0" smtClean="0">
                <a:latin typeface="Arial" pitchFamily="34" charset="0"/>
                <a:cs typeface="Arial" pitchFamily="34" charset="0"/>
              </a:rPr>
              <a:t>and </a:t>
            </a:r>
            <a:r>
              <a:rPr lang="en-US" dirty="0" smtClean="0">
                <a:solidFill>
                  <a:schemeClr val="tx1">
                    <a:lumMod val="50000"/>
                    <a:lumOff val="50000"/>
                  </a:schemeClr>
                </a:solidFill>
                <a:latin typeface="Arial" pitchFamily="34" charset="0"/>
                <a:cs typeface="Arial" pitchFamily="34" charset="0"/>
              </a:rPr>
              <a:t>public heath information </a:t>
            </a:r>
          </a:p>
          <a:p>
            <a:pPr eaLnBrk="1" fontAlgn="auto" hangingPunct="1">
              <a:spcAft>
                <a:spcPts val="0"/>
              </a:spcAft>
              <a:buFont typeface="Arial" pitchFamily="34" charset="0"/>
              <a:buChar char="•"/>
              <a:defRPr/>
            </a:pPr>
            <a:endParaRPr lang="en-US" dirty="0"/>
          </a:p>
        </p:txBody>
      </p:sp>
      <p:sp>
        <p:nvSpPr>
          <p:cNvPr id="6" name="Date Placeholder 5"/>
          <p:cNvSpPr>
            <a:spLocks noGrp="1"/>
          </p:cNvSpPr>
          <p:nvPr>
            <p:ph type="dt" sz="quarter" idx="10"/>
          </p:nvPr>
        </p:nvSpPr>
        <p:spPr/>
        <p:txBody>
          <a:bodyPr/>
          <a:lstStyle/>
          <a:p>
            <a:pPr>
              <a:defRPr/>
            </a:pPr>
            <a:r>
              <a:rPr lang="en-US"/>
              <a:t>Component 12 Unit1.1</a:t>
            </a:r>
          </a:p>
        </p:txBody>
      </p:sp>
      <p:sp>
        <p:nvSpPr>
          <p:cNvPr id="7" name="Slide Number Placeholder 6"/>
          <p:cNvSpPr>
            <a:spLocks noGrp="1"/>
          </p:cNvSpPr>
          <p:nvPr>
            <p:ph type="sldNum" sz="quarter" idx="12"/>
          </p:nvPr>
        </p:nvSpPr>
        <p:spPr/>
        <p:txBody>
          <a:bodyPr/>
          <a:lstStyle/>
          <a:p>
            <a:pPr>
              <a:defRPr/>
            </a:pPr>
            <a:fld id="{E8E1A683-72E7-4F17-9555-739A24459048}" type="slidenum">
              <a:rPr lang="en-US"/>
              <a:pPr>
                <a:defRPr/>
              </a:pPr>
              <a:t>23</a:t>
            </a:fld>
            <a:endParaRPr lang="en-US"/>
          </a:p>
        </p:txBody>
      </p:sp>
      <p:sp>
        <p:nvSpPr>
          <p:cNvPr id="8" name="Footer Placeholder 7"/>
          <p:cNvSpPr>
            <a:spLocks noGrp="1"/>
          </p:cNvSpPr>
          <p:nvPr>
            <p:ph type="ftr" sz="quarter" idx="11"/>
          </p:nvPr>
        </p:nvSpPr>
        <p:spPr/>
        <p:txBody>
          <a:bodyPr/>
          <a:lstStyle/>
          <a:p>
            <a:pPr>
              <a:defRPr/>
            </a:pPr>
            <a:r>
              <a:rPr lang="en-US"/>
              <a:t>Health IT Workforce Curriculum</a:t>
            </a:r>
          </a:p>
        </p:txBody>
      </p:sp>
    </p:spTree>
  </p:cSld>
  <p:clrMapOvr>
    <a:masterClrMapping/>
  </p:clrMapOvr>
  <p:transition advTm="7974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700" dirty="0" smtClean="0">
                <a:latin typeface="Tahoma" pitchFamily="34" charset="0"/>
                <a:ea typeface="Tahoma" pitchFamily="34" charset="0"/>
                <a:cs typeface="Tahoma" pitchFamily="34" charset="0"/>
              </a:rPr>
              <a:t>Meaningful Use Stage 1</a:t>
            </a:r>
            <a:br>
              <a:rPr lang="en-US" sz="3700" dirty="0" smtClean="0">
                <a:latin typeface="Tahoma" pitchFamily="34" charset="0"/>
                <a:ea typeface="Tahoma" pitchFamily="34" charset="0"/>
                <a:cs typeface="Tahoma" pitchFamily="34" charset="0"/>
              </a:rPr>
            </a:br>
            <a:r>
              <a:rPr lang="en-US" sz="3700" dirty="0" smtClean="0">
                <a:latin typeface="Tahoma" pitchFamily="34" charset="0"/>
                <a:ea typeface="Tahoma" pitchFamily="34" charset="0"/>
                <a:cs typeface="Tahoma" pitchFamily="34" charset="0"/>
              </a:rPr>
              <a:t>Hospitals/Eligible Providers, </a:t>
            </a:r>
            <a:r>
              <a:rPr lang="en-US" sz="3700" dirty="0" smtClean="0">
                <a:solidFill>
                  <a:schemeClr val="tx1">
                    <a:lumMod val="50000"/>
                    <a:lumOff val="50000"/>
                  </a:schemeClr>
                </a:solidFill>
                <a:latin typeface="Tahoma" pitchFamily="34" charset="0"/>
                <a:ea typeface="Tahoma" pitchFamily="34" charset="0"/>
                <a:cs typeface="Tahoma" pitchFamily="34" charset="0"/>
              </a:rPr>
              <a:t>CORE</a:t>
            </a:r>
            <a:r>
              <a:rPr lang="en-US" sz="3700" dirty="0" smtClean="0">
                <a:latin typeface="Tahoma" pitchFamily="34" charset="0"/>
                <a:ea typeface="Tahoma" pitchFamily="34" charset="0"/>
                <a:cs typeface="Tahoma" pitchFamily="34" charset="0"/>
              </a:rPr>
              <a:t> Set</a:t>
            </a:r>
            <a:endParaRPr lang="en-US" sz="3700" dirty="0">
              <a:latin typeface="Tahoma" pitchFamily="34" charset="0"/>
              <a:ea typeface="Tahoma" pitchFamily="34" charset="0"/>
              <a:cs typeface="Tahoma" pitchFamily="34" charset="0"/>
            </a:endParaRPr>
          </a:p>
        </p:txBody>
      </p:sp>
      <p:sp>
        <p:nvSpPr>
          <p:cNvPr id="6" name="Content Placeholder 5"/>
          <p:cNvSpPr>
            <a:spLocks noGrp="1"/>
          </p:cNvSpPr>
          <p:nvPr>
            <p:ph sz="quarter"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latin typeface="Arial" pitchFamily="34" charset="0"/>
                <a:cs typeface="Arial" pitchFamily="34" charset="0"/>
              </a:rPr>
              <a:t>Record </a:t>
            </a:r>
            <a:r>
              <a:rPr lang="en-US" dirty="0" smtClean="0">
                <a:solidFill>
                  <a:schemeClr val="tx1">
                    <a:lumMod val="50000"/>
                    <a:lumOff val="50000"/>
                  </a:schemeClr>
                </a:solidFill>
                <a:latin typeface="Arial" pitchFamily="34" charset="0"/>
                <a:cs typeface="Arial" pitchFamily="34" charset="0"/>
              </a:rPr>
              <a:t>patient demographics</a:t>
            </a:r>
          </a:p>
          <a:p>
            <a:pPr eaLnBrk="1" fontAlgn="auto" hangingPunct="1">
              <a:spcAft>
                <a:spcPts val="0"/>
              </a:spcAft>
              <a:buFont typeface="Arial" pitchFamily="34" charset="0"/>
              <a:buChar char="•"/>
              <a:defRPr/>
            </a:pPr>
            <a:r>
              <a:rPr lang="en-US" dirty="0" smtClean="0">
                <a:latin typeface="Arial" pitchFamily="34" charset="0"/>
                <a:cs typeface="Arial" pitchFamily="34" charset="0"/>
              </a:rPr>
              <a:t>Record </a:t>
            </a:r>
            <a:r>
              <a:rPr lang="en-US" dirty="0" smtClean="0">
                <a:solidFill>
                  <a:schemeClr val="tx1">
                    <a:lumMod val="50000"/>
                    <a:lumOff val="50000"/>
                  </a:schemeClr>
                </a:solidFill>
                <a:latin typeface="Arial" pitchFamily="34" charset="0"/>
                <a:cs typeface="Arial" pitchFamily="34" charset="0"/>
              </a:rPr>
              <a:t>vital signs </a:t>
            </a:r>
            <a:r>
              <a:rPr lang="en-US" dirty="0" smtClean="0">
                <a:latin typeface="Arial" pitchFamily="34" charset="0"/>
                <a:cs typeface="Arial" pitchFamily="34" charset="0"/>
              </a:rPr>
              <a:t>and chart changes</a:t>
            </a:r>
          </a:p>
          <a:p>
            <a:pPr eaLnBrk="1" fontAlgn="auto" hangingPunct="1">
              <a:spcAft>
                <a:spcPts val="0"/>
              </a:spcAft>
              <a:buFont typeface="Arial" pitchFamily="34" charset="0"/>
              <a:buChar char="•"/>
              <a:defRPr/>
            </a:pPr>
            <a:r>
              <a:rPr lang="en-US" dirty="0" smtClean="0">
                <a:latin typeface="Arial" pitchFamily="34" charset="0"/>
                <a:cs typeface="Arial" pitchFamily="34" charset="0"/>
              </a:rPr>
              <a:t>Maintain up-to-date </a:t>
            </a:r>
            <a:r>
              <a:rPr lang="en-US" dirty="0" smtClean="0">
                <a:solidFill>
                  <a:schemeClr val="tx1">
                    <a:lumMod val="50000"/>
                    <a:lumOff val="50000"/>
                  </a:schemeClr>
                </a:solidFill>
                <a:latin typeface="Arial" pitchFamily="34" charset="0"/>
                <a:cs typeface="Arial" pitchFamily="34" charset="0"/>
              </a:rPr>
              <a:t>problem list</a:t>
            </a:r>
          </a:p>
          <a:p>
            <a:pPr eaLnBrk="1" fontAlgn="auto" hangingPunct="1">
              <a:spcAft>
                <a:spcPts val="0"/>
              </a:spcAft>
              <a:buFont typeface="Arial" pitchFamily="34" charset="0"/>
              <a:buChar char="•"/>
              <a:defRPr/>
            </a:pPr>
            <a:r>
              <a:rPr lang="en-US" dirty="0" smtClean="0">
                <a:latin typeface="Arial" pitchFamily="34" charset="0"/>
                <a:cs typeface="Arial" pitchFamily="34" charset="0"/>
              </a:rPr>
              <a:t>Maintain active </a:t>
            </a:r>
            <a:r>
              <a:rPr lang="en-US" dirty="0" smtClean="0">
                <a:solidFill>
                  <a:schemeClr val="tx1">
                    <a:lumMod val="50000"/>
                    <a:lumOff val="50000"/>
                  </a:schemeClr>
                </a:solidFill>
                <a:latin typeface="Arial" pitchFamily="34" charset="0"/>
                <a:cs typeface="Arial" pitchFamily="34" charset="0"/>
              </a:rPr>
              <a:t>medication</a:t>
            </a:r>
            <a:r>
              <a:rPr lang="en-US" dirty="0" smtClean="0">
                <a:latin typeface="Arial" pitchFamily="34" charset="0"/>
                <a:cs typeface="Arial" pitchFamily="34" charset="0"/>
              </a:rPr>
              <a:t> and </a:t>
            </a:r>
            <a:r>
              <a:rPr lang="en-US" dirty="0" smtClean="0">
                <a:solidFill>
                  <a:schemeClr val="tx1">
                    <a:lumMod val="50000"/>
                    <a:lumOff val="50000"/>
                  </a:schemeClr>
                </a:solidFill>
                <a:latin typeface="Arial" pitchFamily="34" charset="0"/>
                <a:cs typeface="Arial" pitchFamily="34" charset="0"/>
              </a:rPr>
              <a:t>medication allergy lists</a:t>
            </a:r>
          </a:p>
          <a:p>
            <a:pPr eaLnBrk="1" fontAlgn="auto" hangingPunct="1">
              <a:spcAft>
                <a:spcPts val="0"/>
              </a:spcAft>
              <a:buFont typeface="Arial" pitchFamily="34" charset="0"/>
              <a:buChar char="•"/>
              <a:defRPr/>
            </a:pPr>
            <a:r>
              <a:rPr lang="en-US" dirty="0" smtClean="0">
                <a:latin typeface="Arial" pitchFamily="34" charset="0"/>
                <a:cs typeface="Arial" pitchFamily="34" charset="0"/>
              </a:rPr>
              <a:t>Record </a:t>
            </a:r>
            <a:r>
              <a:rPr lang="en-US" dirty="0" smtClean="0">
                <a:solidFill>
                  <a:schemeClr val="tx1">
                    <a:lumMod val="50000"/>
                    <a:lumOff val="50000"/>
                  </a:schemeClr>
                </a:solidFill>
                <a:latin typeface="Arial" pitchFamily="34" charset="0"/>
                <a:cs typeface="Arial" pitchFamily="34" charset="0"/>
              </a:rPr>
              <a:t>smoking</a:t>
            </a:r>
            <a:r>
              <a:rPr lang="en-US" dirty="0" smtClean="0">
                <a:latin typeface="Arial" pitchFamily="34" charset="0"/>
                <a:cs typeface="Arial" pitchFamily="34" charset="0"/>
              </a:rPr>
              <a:t> (age 13 years and older)</a:t>
            </a:r>
          </a:p>
          <a:p>
            <a:pPr eaLnBrk="1" fontAlgn="auto" hangingPunct="1">
              <a:spcAft>
                <a:spcPts val="0"/>
              </a:spcAft>
              <a:buFont typeface="Arial" pitchFamily="34" charset="0"/>
              <a:buChar char="•"/>
              <a:defRPr/>
            </a:pPr>
            <a:r>
              <a:rPr lang="en-US" dirty="0" smtClean="0">
                <a:latin typeface="Arial" pitchFamily="34" charset="0"/>
                <a:cs typeface="Arial" pitchFamily="34" charset="0"/>
              </a:rPr>
              <a:t>Generate &amp; transmit </a:t>
            </a:r>
            <a:r>
              <a:rPr lang="en-US" dirty="0" smtClean="0">
                <a:solidFill>
                  <a:schemeClr val="tx1">
                    <a:lumMod val="50000"/>
                    <a:lumOff val="50000"/>
                  </a:schemeClr>
                </a:solidFill>
                <a:latin typeface="Arial" pitchFamily="34" charset="0"/>
                <a:cs typeface="Arial" pitchFamily="34" charset="0"/>
              </a:rPr>
              <a:t>electronic prescriptions </a:t>
            </a:r>
            <a:r>
              <a:rPr lang="en-US" dirty="0" smtClean="0">
                <a:latin typeface="Arial" pitchFamily="34" charset="0"/>
                <a:cs typeface="Arial" pitchFamily="34" charset="0"/>
              </a:rPr>
              <a:t>(providers)</a:t>
            </a:r>
            <a:endParaRPr lang="en-US" dirty="0" smtClean="0">
              <a:solidFill>
                <a:schemeClr val="accent1"/>
              </a:solidFill>
              <a:latin typeface="Arial" pitchFamily="34" charset="0"/>
              <a:cs typeface="Arial" pitchFamily="34" charset="0"/>
            </a:endParaRPr>
          </a:p>
          <a:p>
            <a:pPr eaLnBrk="1" fontAlgn="auto" hangingPunct="1">
              <a:spcAft>
                <a:spcPts val="0"/>
              </a:spcAft>
              <a:buFont typeface="Arial" pitchFamily="34" charset="0"/>
              <a:buChar char="•"/>
              <a:defRPr/>
            </a:pPr>
            <a:r>
              <a:rPr lang="en-US" dirty="0" smtClean="0">
                <a:latin typeface="Arial" pitchFamily="34" charset="0"/>
                <a:cs typeface="Arial" pitchFamily="34" charset="0"/>
              </a:rPr>
              <a:t>Use computerized provider order entry (</a:t>
            </a:r>
            <a:r>
              <a:rPr lang="en-US" dirty="0" smtClean="0">
                <a:solidFill>
                  <a:schemeClr val="tx1">
                    <a:lumMod val="50000"/>
                    <a:lumOff val="50000"/>
                  </a:schemeClr>
                </a:solidFill>
                <a:latin typeface="Arial" pitchFamily="34" charset="0"/>
                <a:cs typeface="Arial" pitchFamily="34" charset="0"/>
              </a:rPr>
              <a:t>CPOE</a:t>
            </a:r>
            <a:r>
              <a:rPr lang="en-US" dirty="0" smtClean="0">
                <a:latin typeface="Arial" pitchFamily="34" charset="0"/>
                <a:cs typeface="Arial" pitchFamily="34" charset="0"/>
              </a:rPr>
              <a:t>) for medication orders</a:t>
            </a:r>
          </a:p>
          <a:p>
            <a:pPr eaLnBrk="1" fontAlgn="auto" hangingPunct="1">
              <a:spcAft>
                <a:spcPts val="0"/>
              </a:spcAft>
              <a:buFont typeface="Arial" pitchFamily="34" charset="0"/>
              <a:buChar char="•"/>
              <a:defRPr/>
            </a:pPr>
            <a:r>
              <a:rPr lang="en-US" dirty="0" smtClean="0">
                <a:latin typeface="Arial" pitchFamily="34" charset="0"/>
                <a:cs typeface="Arial" pitchFamily="34" charset="0"/>
              </a:rPr>
              <a:t>Implement </a:t>
            </a:r>
            <a:r>
              <a:rPr lang="en-US" dirty="0" smtClean="0">
                <a:solidFill>
                  <a:schemeClr val="tx1">
                    <a:lumMod val="50000"/>
                    <a:lumOff val="50000"/>
                  </a:schemeClr>
                </a:solidFill>
                <a:latin typeface="Arial" pitchFamily="34" charset="0"/>
                <a:cs typeface="Arial" pitchFamily="34" charset="0"/>
              </a:rPr>
              <a:t>drug-drug</a:t>
            </a:r>
            <a:r>
              <a:rPr lang="en-US" dirty="0" smtClean="0">
                <a:latin typeface="Arial" pitchFamily="34" charset="0"/>
                <a:cs typeface="Arial" pitchFamily="34" charset="0"/>
              </a:rPr>
              <a:t> &amp; </a:t>
            </a:r>
            <a:r>
              <a:rPr lang="en-US" dirty="0" smtClean="0">
                <a:solidFill>
                  <a:schemeClr val="tx1">
                    <a:lumMod val="50000"/>
                    <a:lumOff val="50000"/>
                  </a:schemeClr>
                </a:solidFill>
                <a:latin typeface="Arial" pitchFamily="34" charset="0"/>
                <a:cs typeface="Arial" pitchFamily="34" charset="0"/>
              </a:rPr>
              <a:t>drug allergy </a:t>
            </a:r>
            <a:r>
              <a:rPr lang="en-US" dirty="0" smtClean="0">
                <a:latin typeface="Arial" pitchFamily="34" charset="0"/>
                <a:cs typeface="Arial" pitchFamily="34" charset="0"/>
              </a:rPr>
              <a:t>interaction </a:t>
            </a:r>
            <a:r>
              <a:rPr lang="en-US" dirty="0" smtClean="0">
                <a:solidFill>
                  <a:schemeClr val="tx1">
                    <a:lumMod val="50000"/>
                    <a:lumOff val="50000"/>
                  </a:schemeClr>
                </a:solidFill>
                <a:latin typeface="Arial" pitchFamily="34" charset="0"/>
                <a:cs typeface="Arial" pitchFamily="34" charset="0"/>
              </a:rPr>
              <a:t>checks</a:t>
            </a:r>
          </a:p>
          <a:p>
            <a:pPr eaLnBrk="1" fontAlgn="auto" hangingPunct="1">
              <a:spcAft>
                <a:spcPts val="0"/>
              </a:spcAft>
              <a:buFont typeface="Arial" pitchFamily="34" charset="0"/>
              <a:buNone/>
              <a:defRPr/>
            </a:pPr>
            <a:endParaRPr lang="en-US" dirty="0"/>
          </a:p>
        </p:txBody>
      </p:sp>
      <p:sp>
        <p:nvSpPr>
          <p:cNvPr id="7" name="Date Placeholder 6"/>
          <p:cNvSpPr>
            <a:spLocks noGrp="1"/>
          </p:cNvSpPr>
          <p:nvPr>
            <p:ph type="dt" sz="quarter" idx="10"/>
          </p:nvPr>
        </p:nvSpPr>
        <p:spPr/>
        <p:txBody>
          <a:bodyPr/>
          <a:lstStyle/>
          <a:p>
            <a:pPr>
              <a:defRPr/>
            </a:pPr>
            <a:r>
              <a:rPr lang="en-US" dirty="0"/>
              <a:t>Component 12 Unit1.1</a:t>
            </a:r>
          </a:p>
        </p:txBody>
      </p:sp>
      <p:sp>
        <p:nvSpPr>
          <p:cNvPr id="8" name="Slide Number Placeholder 7"/>
          <p:cNvSpPr>
            <a:spLocks noGrp="1"/>
          </p:cNvSpPr>
          <p:nvPr>
            <p:ph type="sldNum" sz="quarter" idx="12"/>
          </p:nvPr>
        </p:nvSpPr>
        <p:spPr/>
        <p:txBody>
          <a:bodyPr/>
          <a:lstStyle/>
          <a:p>
            <a:pPr>
              <a:defRPr/>
            </a:pPr>
            <a:fld id="{D5851450-E963-4509-BE44-B9E8CB4B2DB4}" type="slidenum">
              <a:rPr lang="en-US"/>
              <a:pPr>
                <a:defRPr/>
              </a:pPr>
              <a:t>24</a:t>
            </a:fld>
            <a:endParaRPr lang="en-US"/>
          </a:p>
        </p:txBody>
      </p:sp>
      <p:sp>
        <p:nvSpPr>
          <p:cNvPr id="10" name="Footer Placeholder 9"/>
          <p:cNvSpPr>
            <a:spLocks noGrp="1"/>
          </p:cNvSpPr>
          <p:nvPr>
            <p:ph type="ftr" sz="quarter" idx="11"/>
          </p:nvPr>
        </p:nvSpPr>
        <p:spPr/>
        <p:txBody>
          <a:bodyPr/>
          <a:lstStyle/>
          <a:p>
            <a:pPr>
              <a:defRPr/>
            </a:pPr>
            <a:r>
              <a:rPr lang="en-US" dirty="0"/>
              <a:t>Health IT Workforce Curriculum</a:t>
            </a:r>
          </a:p>
        </p:txBody>
      </p:sp>
    </p:spTree>
  </p:cSld>
  <p:clrMapOvr>
    <a:masterClrMapping/>
  </p:clrMapOvr>
  <p:transition advTm="7263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700" dirty="0" smtClean="0">
                <a:latin typeface="Tahoma" pitchFamily="34" charset="0"/>
                <a:ea typeface="Tahoma" pitchFamily="34" charset="0"/>
                <a:cs typeface="Tahoma" pitchFamily="34" charset="0"/>
              </a:rPr>
              <a:t>Meaningful Use Stage 1</a:t>
            </a:r>
            <a:br>
              <a:rPr lang="en-US" sz="3700" dirty="0" smtClean="0">
                <a:latin typeface="Tahoma" pitchFamily="34" charset="0"/>
                <a:ea typeface="Tahoma" pitchFamily="34" charset="0"/>
                <a:cs typeface="Tahoma" pitchFamily="34" charset="0"/>
              </a:rPr>
            </a:br>
            <a:r>
              <a:rPr lang="en-US" sz="3700" dirty="0" smtClean="0">
                <a:latin typeface="Tahoma" pitchFamily="34" charset="0"/>
                <a:ea typeface="Tahoma" pitchFamily="34" charset="0"/>
                <a:cs typeface="Tahoma" pitchFamily="34" charset="0"/>
              </a:rPr>
              <a:t>Hospitals/Eligible Providers, </a:t>
            </a:r>
            <a:r>
              <a:rPr lang="en-US" sz="3700" dirty="0" smtClean="0">
                <a:solidFill>
                  <a:schemeClr val="tx1">
                    <a:lumMod val="50000"/>
                    <a:lumOff val="50000"/>
                  </a:schemeClr>
                </a:solidFill>
                <a:latin typeface="Tahoma" pitchFamily="34" charset="0"/>
                <a:ea typeface="Tahoma" pitchFamily="34" charset="0"/>
                <a:cs typeface="Tahoma" pitchFamily="34" charset="0"/>
              </a:rPr>
              <a:t>CORE</a:t>
            </a:r>
            <a:r>
              <a:rPr lang="en-US" sz="3700" dirty="0" smtClean="0">
                <a:latin typeface="Tahoma" pitchFamily="34" charset="0"/>
                <a:ea typeface="Tahoma" pitchFamily="34" charset="0"/>
                <a:cs typeface="Tahoma" pitchFamily="34" charset="0"/>
              </a:rPr>
              <a:t> Set</a:t>
            </a:r>
            <a:endParaRPr lang="en-US" sz="3700" dirty="0">
              <a:latin typeface="Tahoma" pitchFamily="34" charset="0"/>
              <a:ea typeface="Tahoma" pitchFamily="34" charset="0"/>
              <a:cs typeface="Tahoma" pitchFamily="34" charset="0"/>
            </a:endParaRPr>
          </a:p>
        </p:txBody>
      </p:sp>
      <p:sp>
        <p:nvSpPr>
          <p:cNvPr id="6" name="Content Placeholder 5"/>
          <p:cNvSpPr>
            <a:spLocks noGrp="1"/>
          </p:cNvSpPr>
          <p:nvPr>
            <p:ph sz="quarter" idx="1"/>
          </p:nvPr>
        </p:nvSpPr>
        <p:spPr/>
        <p:txBody>
          <a:bodyPr rtlCol="0">
            <a:normAutofit fontScale="77500" lnSpcReduction="20000"/>
          </a:bodyPr>
          <a:lstStyle/>
          <a:p>
            <a:pPr eaLnBrk="1" fontAlgn="auto" hangingPunct="1">
              <a:spcAft>
                <a:spcPts val="0"/>
              </a:spcAft>
              <a:buFont typeface="Arial" pitchFamily="34" charset="0"/>
              <a:buChar char="•"/>
              <a:defRPr/>
            </a:pPr>
            <a:r>
              <a:rPr lang="en-US" sz="3100" dirty="0" smtClean="0">
                <a:latin typeface="Arial" pitchFamily="34" charset="0"/>
                <a:cs typeface="Arial" pitchFamily="34" charset="0"/>
              </a:rPr>
              <a:t>Provide patients with </a:t>
            </a:r>
            <a:r>
              <a:rPr lang="en-US" sz="3100" dirty="0" smtClean="0">
                <a:solidFill>
                  <a:schemeClr val="tx1">
                    <a:lumMod val="50000"/>
                    <a:lumOff val="50000"/>
                  </a:schemeClr>
                </a:solidFill>
                <a:latin typeface="Arial" pitchFamily="34" charset="0"/>
                <a:cs typeface="Arial" pitchFamily="34" charset="0"/>
              </a:rPr>
              <a:t>clinical summaries </a:t>
            </a:r>
            <a:r>
              <a:rPr lang="en-US" sz="3100" dirty="0" smtClean="0">
                <a:latin typeface="Arial" pitchFamily="34" charset="0"/>
                <a:cs typeface="Arial" pitchFamily="34" charset="0"/>
              </a:rPr>
              <a:t>(each office visit) &amp; e-copy of hospital </a:t>
            </a:r>
            <a:r>
              <a:rPr lang="en-US" sz="3100" dirty="0" smtClean="0">
                <a:solidFill>
                  <a:schemeClr val="tx1">
                    <a:lumMod val="50000"/>
                    <a:lumOff val="50000"/>
                  </a:schemeClr>
                </a:solidFill>
                <a:latin typeface="Arial" pitchFamily="34" charset="0"/>
                <a:cs typeface="Arial" pitchFamily="34" charset="0"/>
              </a:rPr>
              <a:t>discharge instructions </a:t>
            </a:r>
            <a:r>
              <a:rPr lang="en-US" sz="3100" dirty="0" smtClean="0">
                <a:latin typeface="Arial" pitchFamily="34" charset="0"/>
                <a:cs typeface="Arial" pitchFamily="34" charset="0"/>
              </a:rPr>
              <a:t>on request</a:t>
            </a:r>
          </a:p>
          <a:p>
            <a:pPr eaLnBrk="1" fontAlgn="auto" hangingPunct="1">
              <a:spcAft>
                <a:spcPts val="0"/>
              </a:spcAft>
              <a:buFont typeface="Arial" pitchFamily="34" charset="0"/>
              <a:buChar char="•"/>
              <a:defRPr/>
            </a:pPr>
            <a:r>
              <a:rPr lang="en-US" sz="3100" dirty="0" smtClean="0">
                <a:latin typeface="Arial" pitchFamily="34" charset="0"/>
                <a:cs typeface="Arial" pitchFamily="34" charset="0"/>
              </a:rPr>
              <a:t>On request, provide patients with </a:t>
            </a:r>
            <a:r>
              <a:rPr lang="en-US" sz="3100" dirty="0" smtClean="0">
                <a:solidFill>
                  <a:schemeClr val="tx1">
                    <a:lumMod val="50000"/>
                    <a:lumOff val="50000"/>
                  </a:schemeClr>
                </a:solidFill>
                <a:latin typeface="Arial" pitchFamily="34" charset="0"/>
                <a:cs typeface="Arial" pitchFamily="34" charset="0"/>
              </a:rPr>
              <a:t>e-copy</a:t>
            </a:r>
            <a:r>
              <a:rPr lang="en-US" sz="3100" dirty="0" smtClean="0">
                <a:latin typeface="Arial" pitchFamily="34" charset="0"/>
                <a:cs typeface="Arial" pitchFamily="34" charset="0"/>
              </a:rPr>
              <a:t> of health information</a:t>
            </a:r>
          </a:p>
          <a:p>
            <a:pPr eaLnBrk="1" fontAlgn="auto" hangingPunct="1">
              <a:spcAft>
                <a:spcPts val="0"/>
              </a:spcAft>
              <a:buFont typeface="Arial" pitchFamily="34" charset="0"/>
              <a:buChar char="•"/>
              <a:defRPr/>
            </a:pPr>
            <a:r>
              <a:rPr lang="en-US" sz="3100" dirty="0" smtClean="0">
                <a:latin typeface="Arial" pitchFamily="34" charset="0"/>
                <a:cs typeface="Arial" pitchFamily="34" charset="0"/>
              </a:rPr>
              <a:t>Implement capability to </a:t>
            </a:r>
            <a:r>
              <a:rPr lang="en-US" sz="3100" dirty="0" smtClean="0">
                <a:solidFill>
                  <a:schemeClr val="tx1">
                    <a:lumMod val="50000"/>
                    <a:lumOff val="50000"/>
                  </a:schemeClr>
                </a:solidFill>
                <a:latin typeface="Arial" pitchFamily="34" charset="0"/>
                <a:cs typeface="Arial" pitchFamily="34" charset="0"/>
              </a:rPr>
              <a:t>electronically exchange </a:t>
            </a:r>
            <a:r>
              <a:rPr lang="en-US" sz="3100" dirty="0" smtClean="0">
                <a:latin typeface="Arial" pitchFamily="34" charset="0"/>
                <a:cs typeface="Arial" pitchFamily="34" charset="0"/>
              </a:rPr>
              <a:t>key clinical information among providers and patient-authorized entities</a:t>
            </a:r>
          </a:p>
          <a:p>
            <a:pPr eaLnBrk="1" fontAlgn="auto" hangingPunct="1">
              <a:spcAft>
                <a:spcPts val="0"/>
              </a:spcAft>
              <a:buFont typeface="Arial" pitchFamily="34" charset="0"/>
              <a:buChar char="•"/>
              <a:defRPr/>
            </a:pPr>
            <a:r>
              <a:rPr lang="en-US" sz="3100" dirty="0" smtClean="0">
                <a:latin typeface="Arial" pitchFamily="34" charset="0"/>
                <a:cs typeface="Arial" pitchFamily="34" charset="0"/>
              </a:rPr>
              <a:t>Implement </a:t>
            </a:r>
            <a:r>
              <a:rPr lang="en-US" sz="3100" dirty="0" smtClean="0">
                <a:solidFill>
                  <a:schemeClr val="tx1">
                    <a:lumMod val="50000"/>
                    <a:lumOff val="50000"/>
                  </a:schemeClr>
                </a:solidFill>
                <a:latin typeface="Arial" pitchFamily="34" charset="0"/>
                <a:cs typeface="Arial" pitchFamily="34" charset="0"/>
              </a:rPr>
              <a:t>one clinical decision support rule </a:t>
            </a:r>
            <a:r>
              <a:rPr lang="en-US" sz="3100" dirty="0" smtClean="0">
                <a:latin typeface="Arial" pitchFamily="34" charset="0"/>
                <a:cs typeface="Arial" pitchFamily="34" charset="0"/>
              </a:rPr>
              <a:t>&amp; ability to </a:t>
            </a:r>
            <a:r>
              <a:rPr lang="en-US" sz="3100" dirty="0" smtClean="0">
                <a:solidFill>
                  <a:schemeClr val="tx1">
                    <a:lumMod val="50000"/>
                    <a:lumOff val="50000"/>
                  </a:schemeClr>
                </a:solidFill>
                <a:latin typeface="Arial" pitchFamily="34" charset="0"/>
                <a:cs typeface="Arial" pitchFamily="34" charset="0"/>
              </a:rPr>
              <a:t>track compliance </a:t>
            </a:r>
            <a:r>
              <a:rPr lang="en-US" sz="3100" dirty="0" smtClean="0">
                <a:latin typeface="Arial" pitchFamily="34" charset="0"/>
                <a:cs typeface="Arial" pitchFamily="34" charset="0"/>
              </a:rPr>
              <a:t>with that rule</a:t>
            </a:r>
          </a:p>
          <a:p>
            <a:pPr eaLnBrk="1" fontAlgn="auto" hangingPunct="1">
              <a:spcAft>
                <a:spcPts val="0"/>
              </a:spcAft>
              <a:buFont typeface="Arial" pitchFamily="34" charset="0"/>
              <a:buChar char="•"/>
              <a:defRPr/>
            </a:pPr>
            <a:r>
              <a:rPr lang="en-US" sz="3100" dirty="0" smtClean="0">
                <a:latin typeface="Arial" pitchFamily="34" charset="0"/>
                <a:cs typeface="Arial" pitchFamily="34" charset="0"/>
              </a:rPr>
              <a:t>Implement systems to protect </a:t>
            </a:r>
            <a:r>
              <a:rPr lang="en-US" sz="3100" dirty="0" smtClean="0">
                <a:solidFill>
                  <a:schemeClr val="tx1">
                    <a:lumMod val="50000"/>
                    <a:lumOff val="50000"/>
                  </a:schemeClr>
                </a:solidFill>
                <a:latin typeface="Arial" pitchFamily="34" charset="0"/>
                <a:cs typeface="Arial" pitchFamily="34" charset="0"/>
              </a:rPr>
              <a:t>privacy &amp; security </a:t>
            </a:r>
            <a:r>
              <a:rPr lang="en-US" sz="3100" dirty="0" smtClean="0">
                <a:latin typeface="Arial" pitchFamily="34" charset="0"/>
                <a:cs typeface="Arial" pitchFamily="34" charset="0"/>
              </a:rPr>
              <a:t>of patient data</a:t>
            </a:r>
          </a:p>
          <a:p>
            <a:pPr eaLnBrk="1" fontAlgn="auto" hangingPunct="1">
              <a:spcAft>
                <a:spcPts val="0"/>
              </a:spcAft>
              <a:buFont typeface="Arial" pitchFamily="34" charset="0"/>
              <a:buChar char="•"/>
              <a:defRPr/>
            </a:pPr>
            <a:r>
              <a:rPr lang="en-US" sz="3100" dirty="0" smtClean="0">
                <a:latin typeface="Arial" pitchFamily="34" charset="0"/>
                <a:cs typeface="Arial" pitchFamily="34" charset="0"/>
              </a:rPr>
              <a:t>Report </a:t>
            </a:r>
            <a:r>
              <a:rPr lang="en-US" sz="3100" dirty="0" smtClean="0">
                <a:solidFill>
                  <a:schemeClr val="tx1">
                    <a:lumMod val="50000"/>
                    <a:lumOff val="50000"/>
                  </a:schemeClr>
                </a:solidFill>
                <a:latin typeface="Arial" pitchFamily="34" charset="0"/>
                <a:cs typeface="Arial" pitchFamily="34" charset="0"/>
              </a:rPr>
              <a:t>clinical quality measures </a:t>
            </a:r>
            <a:r>
              <a:rPr lang="en-US" sz="3100" dirty="0" smtClean="0">
                <a:latin typeface="Arial" pitchFamily="34" charset="0"/>
                <a:cs typeface="Arial" pitchFamily="34" charset="0"/>
              </a:rPr>
              <a:t>to CMS or states</a:t>
            </a:r>
          </a:p>
          <a:p>
            <a:pPr eaLnBrk="1" fontAlgn="auto" hangingPunct="1">
              <a:spcAft>
                <a:spcPts val="0"/>
              </a:spcAft>
              <a:buFont typeface="Arial" pitchFamily="34" charset="0"/>
              <a:buNone/>
              <a:defRPr/>
            </a:pPr>
            <a:endParaRPr lang="en-US" dirty="0"/>
          </a:p>
        </p:txBody>
      </p:sp>
      <p:sp>
        <p:nvSpPr>
          <p:cNvPr id="7" name="Date Placeholder 6"/>
          <p:cNvSpPr>
            <a:spLocks noGrp="1"/>
          </p:cNvSpPr>
          <p:nvPr>
            <p:ph type="dt" sz="quarter" idx="10"/>
          </p:nvPr>
        </p:nvSpPr>
        <p:spPr/>
        <p:txBody>
          <a:bodyPr/>
          <a:lstStyle/>
          <a:p>
            <a:pPr>
              <a:defRPr/>
            </a:pPr>
            <a:r>
              <a:rPr lang="en-US" dirty="0"/>
              <a:t>Component 12 Unit1.1</a:t>
            </a:r>
          </a:p>
        </p:txBody>
      </p:sp>
      <p:sp>
        <p:nvSpPr>
          <p:cNvPr id="8" name="Slide Number Placeholder 7"/>
          <p:cNvSpPr>
            <a:spLocks noGrp="1"/>
          </p:cNvSpPr>
          <p:nvPr>
            <p:ph type="sldNum" sz="quarter" idx="12"/>
          </p:nvPr>
        </p:nvSpPr>
        <p:spPr/>
        <p:txBody>
          <a:bodyPr/>
          <a:lstStyle/>
          <a:p>
            <a:pPr>
              <a:defRPr/>
            </a:pPr>
            <a:fld id="{950DE5B1-E44B-44EB-B6B1-325205439E2C}" type="slidenum">
              <a:rPr lang="en-US"/>
              <a:pPr>
                <a:defRPr/>
              </a:pPr>
              <a:t>25</a:t>
            </a:fld>
            <a:endParaRPr lang="en-US"/>
          </a:p>
        </p:txBody>
      </p:sp>
      <p:sp>
        <p:nvSpPr>
          <p:cNvPr id="9" name="Footer Placeholder 8"/>
          <p:cNvSpPr>
            <a:spLocks noGrp="1"/>
          </p:cNvSpPr>
          <p:nvPr>
            <p:ph type="ftr" sz="quarter" idx="11"/>
          </p:nvPr>
        </p:nvSpPr>
        <p:spPr/>
        <p:txBody>
          <a:bodyPr/>
          <a:lstStyle/>
          <a:p>
            <a:pPr>
              <a:defRPr/>
            </a:pPr>
            <a:r>
              <a:rPr lang="en-US"/>
              <a:t>Health IT Workforce Curriculum</a:t>
            </a:r>
          </a:p>
        </p:txBody>
      </p:sp>
    </p:spTree>
  </p:cSld>
  <p:clrMapOvr>
    <a:masterClrMapping/>
  </p:clrMapOvr>
  <p:transition advTm="4519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700" dirty="0" smtClean="0">
                <a:latin typeface="Tahoma" pitchFamily="34" charset="0"/>
                <a:ea typeface="Tahoma" pitchFamily="34" charset="0"/>
                <a:cs typeface="Tahoma" pitchFamily="34" charset="0"/>
              </a:rPr>
              <a:t>Meaningful Use Stage 1</a:t>
            </a:r>
            <a:br>
              <a:rPr lang="en-US" sz="3700" dirty="0" smtClean="0">
                <a:latin typeface="Tahoma" pitchFamily="34" charset="0"/>
                <a:ea typeface="Tahoma" pitchFamily="34" charset="0"/>
                <a:cs typeface="Tahoma" pitchFamily="34" charset="0"/>
              </a:rPr>
            </a:br>
            <a:r>
              <a:rPr lang="en-US" sz="3700" dirty="0" smtClean="0">
                <a:latin typeface="Tahoma" pitchFamily="34" charset="0"/>
                <a:ea typeface="Tahoma" pitchFamily="34" charset="0"/>
                <a:cs typeface="Tahoma" pitchFamily="34" charset="0"/>
              </a:rPr>
              <a:t>Hospitals/Eligible Providers, </a:t>
            </a:r>
            <a:r>
              <a:rPr lang="en-US" sz="3700" dirty="0" smtClean="0">
                <a:solidFill>
                  <a:schemeClr val="tx1">
                    <a:lumMod val="50000"/>
                    <a:lumOff val="50000"/>
                  </a:schemeClr>
                </a:solidFill>
                <a:latin typeface="Tahoma" pitchFamily="34" charset="0"/>
                <a:ea typeface="Tahoma" pitchFamily="34" charset="0"/>
                <a:cs typeface="Tahoma" pitchFamily="34" charset="0"/>
              </a:rPr>
              <a:t>MENU</a:t>
            </a:r>
            <a:r>
              <a:rPr lang="en-US" sz="3700" dirty="0" smtClean="0">
                <a:latin typeface="Tahoma" pitchFamily="34" charset="0"/>
                <a:ea typeface="Tahoma" pitchFamily="34" charset="0"/>
                <a:cs typeface="Tahoma" pitchFamily="34" charset="0"/>
              </a:rPr>
              <a:t> Set</a:t>
            </a:r>
            <a:endParaRPr lang="en-US" sz="3700" dirty="0">
              <a:latin typeface="Tahoma" pitchFamily="34" charset="0"/>
              <a:ea typeface="Tahoma" pitchFamily="34" charset="0"/>
              <a:cs typeface="Tahoma" pitchFamily="34" charset="0"/>
            </a:endParaRPr>
          </a:p>
        </p:txBody>
      </p:sp>
      <p:sp>
        <p:nvSpPr>
          <p:cNvPr id="27651" name="Content Placeholder 3"/>
          <p:cNvSpPr>
            <a:spLocks noGrp="1"/>
          </p:cNvSpPr>
          <p:nvPr>
            <p:ph sz="quarter" idx="1"/>
          </p:nvPr>
        </p:nvSpPr>
        <p:spPr>
          <a:xfrm>
            <a:off x="914400" y="1600200"/>
            <a:ext cx="7772400" cy="4953000"/>
          </a:xfrm>
        </p:spPr>
        <p:txBody>
          <a:bodyPr/>
          <a:lstStyle/>
          <a:p>
            <a:pPr eaLnBrk="1" hangingPunct="1">
              <a:defRPr/>
            </a:pPr>
            <a:r>
              <a:rPr lang="en-US" sz="2600" dirty="0" smtClean="0">
                <a:latin typeface="Arial" pitchFamily="34" charset="0"/>
                <a:cs typeface="Arial" pitchFamily="34" charset="0"/>
              </a:rPr>
              <a:t>Implement </a:t>
            </a:r>
            <a:r>
              <a:rPr lang="en-US" sz="2600" dirty="0" smtClean="0">
                <a:solidFill>
                  <a:schemeClr val="tx1">
                    <a:lumMod val="50000"/>
                    <a:lumOff val="50000"/>
                  </a:schemeClr>
                </a:solidFill>
                <a:latin typeface="Arial" pitchFamily="34" charset="0"/>
                <a:cs typeface="Arial" pitchFamily="34" charset="0"/>
              </a:rPr>
              <a:t>drug-formulary</a:t>
            </a:r>
            <a:r>
              <a:rPr lang="en-US" sz="2600" dirty="0" smtClean="0">
                <a:latin typeface="Arial" pitchFamily="34" charset="0"/>
                <a:cs typeface="Arial" pitchFamily="34" charset="0"/>
              </a:rPr>
              <a:t> checks</a:t>
            </a:r>
          </a:p>
          <a:p>
            <a:pPr eaLnBrk="1" hangingPunct="1">
              <a:defRPr/>
            </a:pPr>
            <a:r>
              <a:rPr lang="en-US" sz="2600" dirty="0" smtClean="0">
                <a:latin typeface="Arial" pitchFamily="34" charset="0"/>
                <a:cs typeface="Arial" pitchFamily="34" charset="0"/>
              </a:rPr>
              <a:t>Incorporate clinical </a:t>
            </a:r>
            <a:r>
              <a:rPr lang="en-US" sz="2600" dirty="0" smtClean="0">
                <a:solidFill>
                  <a:schemeClr val="tx1">
                    <a:lumMod val="50000"/>
                    <a:lumOff val="50000"/>
                  </a:schemeClr>
                </a:solidFill>
                <a:latin typeface="Arial" pitchFamily="34" charset="0"/>
                <a:cs typeface="Arial" pitchFamily="34" charset="0"/>
              </a:rPr>
              <a:t>laboratory test </a:t>
            </a:r>
            <a:r>
              <a:rPr lang="en-US" sz="2600" dirty="0" smtClean="0">
                <a:latin typeface="Arial" pitchFamily="34" charset="0"/>
                <a:cs typeface="Arial" pitchFamily="34" charset="0"/>
              </a:rPr>
              <a:t>results into EHR as structured data</a:t>
            </a:r>
          </a:p>
          <a:p>
            <a:pPr eaLnBrk="1" hangingPunct="1">
              <a:defRPr/>
            </a:pPr>
            <a:r>
              <a:rPr lang="en-US" sz="2600" dirty="0" smtClean="0">
                <a:latin typeface="Arial" pitchFamily="34" charset="0"/>
                <a:cs typeface="Arial" pitchFamily="34" charset="0"/>
              </a:rPr>
              <a:t>Generate lists of patients by specific </a:t>
            </a:r>
            <a:r>
              <a:rPr lang="en-US" sz="2600" dirty="0" smtClean="0">
                <a:solidFill>
                  <a:schemeClr val="tx1">
                    <a:lumMod val="50000"/>
                    <a:lumOff val="50000"/>
                  </a:schemeClr>
                </a:solidFill>
                <a:latin typeface="Arial" pitchFamily="34" charset="0"/>
                <a:cs typeface="Arial" pitchFamily="34" charset="0"/>
              </a:rPr>
              <a:t>conditions</a:t>
            </a:r>
            <a:r>
              <a:rPr lang="en-US" sz="2600" dirty="0" smtClean="0">
                <a:latin typeface="Arial" pitchFamily="34" charset="0"/>
                <a:cs typeface="Arial" pitchFamily="34" charset="0"/>
              </a:rPr>
              <a:t> to use for QI, reduction of disparities, research, or outreach</a:t>
            </a:r>
          </a:p>
          <a:p>
            <a:pPr eaLnBrk="1" hangingPunct="1">
              <a:defRPr/>
            </a:pPr>
            <a:r>
              <a:rPr lang="en-US" sz="2600" dirty="0" smtClean="0">
                <a:latin typeface="Arial" pitchFamily="34" charset="0"/>
                <a:cs typeface="Arial" pitchFamily="34" charset="0"/>
              </a:rPr>
              <a:t>Use EHR technology to identify </a:t>
            </a:r>
            <a:r>
              <a:rPr lang="en-US" sz="2600" dirty="0" smtClean="0">
                <a:solidFill>
                  <a:schemeClr val="tx1">
                    <a:lumMod val="50000"/>
                    <a:lumOff val="50000"/>
                  </a:schemeClr>
                </a:solidFill>
                <a:latin typeface="Arial" pitchFamily="34" charset="0"/>
                <a:cs typeface="Arial" pitchFamily="34" charset="0"/>
              </a:rPr>
              <a:t>patient-specific</a:t>
            </a:r>
            <a:r>
              <a:rPr lang="en-US" sz="2600" dirty="0" smtClean="0">
                <a:solidFill>
                  <a:schemeClr val="accent1"/>
                </a:solidFill>
                <a:latin typeface="Arial" pitchFamily="34" charset="0"/>
                <a:cs typeface="Arial" pitchFamily="34" charset="0"/>
              </a:rPr>
              <a:t> </a:t>
            </a:r>
            <a:r>
              <a:rPr lang="en-US" sz="2600" dirty="0" smtClean="0">
                <a:solidFill>
                  <a:schemeClr val="tx1">
                    <a:lumMod val="50000"/>
                    <a:lumOff val="50000"/>
                  </a:schemeClr>
                </a:solidFill>
                <a:latin typeface="Arial" pitchFamily="34" charset="0"/>
                <a:cs typeface="Arial" pitchFamily="34" charset="0"/>
              </a:rPr>
              <a:t>education</a:t>
            </a:r>
            <a:r>
              <a:rPr lang="en-US" sz="2600" dirty="0" smtClean="0">
                <a:solidFill>
                  <a:schemeClr val="accent1"/>
                </a:solidFill>
                <a:latin typeface="Arial" pitchFamily="34" charset="0"/>
                <a:cs typeface="Arial" pitchFamily="34" charset="0"/>
              </a:rPr>
              <a:t> </a:t>
            </a:r>
            <a:r>
              <a:rPr lang="en-US" sz="2600" dirty="0" smtClean="0">
                <a:latin typeface="Arial" pitchFamily="34" charset="0"/>
                <a:cs typeface="Arial" pitchFamily="34" charset="0"/>
              </a:rPr>
              <a:t>resources and provide them to patients as appropriate</a:t>
            </a:r>
          </a:p>
          <a:p>
            <a:pPr eaLnBrk="1" hangingPunct="1">
              <a:defRPr/>
            </a:pPr>
            <a:r>
              <a:rPr lang="en-US" sz="2600" dirty="0" smtClean="0">
                <a:latin typeface="Arial" pitchFamily="34" charset="0"/>
                <a:cs typeface="Arial" pitchFamily="34" charset="0"/>
              </a:rPr>
              <a:t>Perform </a:t>
            </a:r>
            <a:r>
              <a:rPr lang="en-US" sz="2600" dirty="0" smtClean="0">
                <a:solidFill>
                  <a:schemeClr val="tx1">
                    <a:lumMod val="50000"/>
                    <a:lumOff val="50000"/>
                  </a:schemeClr>
                </a:solidFill>
                <a:latin typeface="Arial" pitchFamily="34" charset="0"/>
                <a:cs typeface="Arial" pitchFamily="34" charset="0"/>
              </a:rPr>
              <a:t>medication reconciliation </a:t>
            </a:r>
            <a:r>
              <a:rPr lang="en-US" sz="2600" dirty="0" smtClean="0">
                <a:latin typeface="Arial" pitchFamily="34" charset="0"/>
                <a:cs typeface="Arial" pitchFamily="34" charset="0"/>
              </a:rPr>
              <a:t>between care settings</a:t>
            </a:r>
          </a:p>
          <a:p>
            <a:pPr eaLnBrk="1" hangingPunct="1">
              <a:defRPr/>
            </a:pPr>
            <a:endParaRPr lang="en-US" sz="2600" dirty="0" smtClean="0">
              <a:latin typeface="Arial" pitchFamily="34" charset="0"/>
              <a:cs typeface="Arial" pitchFamily="34" charset="0"/>
            </a:endParaRPr>
          </a:p>
        </p:txBody>
      </p:sp>
      <p:sp>
        <p:nvSpPr>
          <p:cNvPr id="8" name="Date Placeholder 7"/>
          <p:cNvSpPr>
            <a:spLocks noGrp="1"/>
          </p:cNvSpPr>
          <p:nvPr>
            <p:ph type="dt" sz="quarter" idx="10"/>
          </p:nvPr>
        </p:nvSpPr>
        <p:spPr/>
        <p:txBody>
          <a:bodyPr/>
          <a:lstStyle/>
          <a:p>
            <a:pPr>
              <a:defRPr/>
            </a:pPr>
            <a:r>
              <a:rPr lang="en-US"/>
              <a:t>Component 12 Unit1.1</a:t>
            </a:r>
          </a:p>
        </p:txBody>
      </p:sp>
      <p:sp>
        <p:nvSpPr>
          <p:cNvPr id="9" name="Slide Number Placeholder 8"/>
          <p:cNvSpPr>
            <a:spLocks noGrp="1"/>
          </p:cNvSpPr>
          <p:nvPr>
            <p:ph type="sldNum" sz="quarter" idx="12"/>
          </p:nvPr>
        </p:nvSpPr>
        <p:spPr/>
        <p:txBody>
          <a:bodyPr/>
          <a:lstStyle/>
          <a:p>
            <a:pPr>
              <a:defRPr/>
            </a:pPr>
            <a:fld id="{E98EAC57-74F3-49B0-AF60-465D4AD406BD}" type="slidenum">
              <a:rPr lang="en-US"/>
              <a:pPr>
                <a:defRPr/>
              </a:pPr>
              <a:t>26</a:t>
            </a:fld>
            <a:endParaRPr lang="en-US"/>
          </a:p>
        </p:txBody>
      </p:sp>
      <p:sp>
        <p:nvSpPr>
          <p:cNvPr id="10" name="Footer Placeholder 9"/>
          <p:cNvSpPr>
            <a:spLocks noGrp="1"/>
          </p:cNvSpPr>
          <p:nvPr>
            <p:ph type="ftr" sz="quarter" idx="11"/>
          </p:nvPr>
        </p:nvSpPr>
        <p:spPr/>
        <p:txBody>
          <a:bodyPr/>
          <a:lstStyle/>
          <a:p>
            <a:pPr>
              <a:defRPr/>
            </a:pPr>
            <a:r>
              <a:rPr lang="en-US"/>
              <a:t>Health IT Workforce Curriculum</a:t>
            </a:r>
          </a:p>
        </p:txBody>
      </p:sp>
    </p:spTree>
  </p:cSld>
  <p:clrMapOvr>
    <a:masterClrMapping/>
  </p:clrMapOvr>
  <p:transition advTm="4585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700" dirty="0" smtClean="0">
                <a:latin typeface="Tahoma" pitchFamily="34" charset="0"/>
                <a:ea typeface="Tahoma" pitchFamily="34" charset="0"/>
                <a:cs typeface="Tahoma" pitchFamily="34" charset="0"/>
              </a:rPr>
              <a:t>Meaningful Use Stage 1</a:t>
            </a:r>
            <a:br>
              <a:rPr lang="en-US" sz="3700" dirty="0" smtClean="0">
                <a:latin typeface="Tahoma" pitchFamily="34" charset="0"/>
                <a:ea typeface="Tahoma" pitchFamily="34" charset="0"/>
                <a:cs typeface="Tahoma" pitchFamily="34" charset="0"/>
              </a:rPr>
            </a:br>
            <a:r>
              <a:rPr lang="en-US" sz="3700" dirty="0" smtClean="0">
                <a:latin typeface="Tahoma" pitchFamily="34" charset="0"/>
                <a:ea typeface="Tahoma" pitchFamily="34" charset="0"/>
                <a:cs typeface="Tahoma" pitchFamily="34" charset="0"/>
              </a:rPr>
              <a:t>Hospitals/Eligible Providers, </a:t>
            </a:r>
            <a:r>
              <a:rPr lang="en-US" sz="3700" dirty="0" smtClean="0">
                <a:solidFill>
                  <a:schemeClr val="tx1">
                    <a:lumMod val="50000"/>
                    <a:lumOff val="50000"/>
                  </a:schemeClr>
                </a:solidFill>
                <a:latin typeface="Tahoma" pitchFamily="34" charset="0"/>
                <a:ea typeface="Tahoma" pitchFamily="34" charset="0"/>
                <a:cs typeface="Tahoma" pitchFamily="34" charset="0"/>
              </a:rPr>
              <a:t>MENU</a:t>
            </a:r>
            <a:r>
              <a:rPr lang="en-US" sz="3700" dirty="0" smtClean="0">
                <a:latin typeface="Tahoma" pitchFamily="34" charset="0"/>
                <a:ea typeface="Tahoma" pitchFamily="34" charset="0"/>
                <a:cs typeface="Tahoma" pitchFamily="34" charset="0"/>
              </a:rPr>
              <a:t> Set</a:t>
            </a:r>
            <a:endParaRPr lang="en-US" sz="3700" dirty="0">
              <a:latin typeface="Tahoma" pitchFamily="34" charset="0"/>
              <a:ea typeface="Tahoma" pitchFamily="34" charset="0"/>
              <a:cs typeface="Tahoma" pitchFamily="34" charset="0"/>
            </a:endParaRPr>
          </a:p>
        </p:txBody>
      </p:sp>
      <p:sp>
        <p:nvSpPr>
          <p:cNvPr id="28675" name="Content Placeholder 3"/>
          <p:cNvSpPr>
            <a:spLocks noGrp="1"/>
          </p:cNvSpPr>
          <p:nvPr>
            <p:ph sz="quarter" idx="1"/>
          </p:nvPr>
        </p:nvSpPr>
        <p:spPr>
          <a:xfrm>
            <a:off x="914400" y="1600200"/>
            <a:ext cx="7772400" cy="4724400"/>
          </a:xfrm>
        </p:spPr>
        <p:txBody>
          <a:bodyPr/>
          <a:lstStyle/>
          <a:p>
            <a:pPr eaLnBrk="1" hangingPunct="1">
              <a:defRPr/>
            </a:pPr>
            <a:r>
              <a:rPr lang="en-US" sz="2800" dirty="0" smtClean="0">
                <a:latin typeface="Arial" pitchFamily="34" charset="0"/>
                <a:cs typeface="Arial" pitchFamily="34" charset="0"/>
              </a:rPr>
              <a:t>Provide </a:t>
            </a:r>
            <a:r>
              <a:rPr lang="en-US" sz="2800" dirty="0" smtClean="0">
                <a:solidFill>
                  <a:schemeClr val="tx1">
                    <a:lumMod val="50000"/>
                    <a:lumOff val="50000"/>
                  </a:schemeClr>
                </a:solidFill>
                <a:latin typeface="Arial" pitchFamily="34" charset="0"/>
                <a:cs typeface="Arial" pitchFamily="34" charset="0"/>
              </a:rPr>
              <a:t>summary of care record </a:t>
            </a:r>
            <a:r>
              <a:rPr lang="en-US" sz="2800" dirty="0" smtClean="0">
                <a:latin typeface="Arial" pitchFamily="34" charset="0"/>
                <a:cs typeface="Arial" pitchFamily="34" charset="0"/>
              </a:rPr>
              <a:t>for patients referred or transitioned to other provider or setting</a:t>
            </a:r>
          </a:p>
          <a:p>
            <a:pPr eaLnBrk="1" hangingPunct="1">
              <a:defRPr/>
            </a:pPr>
            <a:r>
              <a:rPr lang="en-US" sz="2800" dirty="0" smtClean="0">
                <a:latin typeface="Arial" pitchFamily="34" charset="0"/>
                <a:cs typeface="Arial" pitchFamily="34" charset="0"/>
              </a:rPr>
              <a:t>Submit </a:t>
            </a:r>
            <a:r>
              <a:rPr lang="en-US" sz="2800" dirty="0" smtClean="0">
                <a:solidFill>
                  <a:schemeClr val="tx1">
                    <a:lumMod val="50000"/>
                    <a:lumOff val="50000"/>
                  </a:schemeClr>
                </a:solidFill>
                <a:latin typeface="Arial" pitchFamily="34" charset="0"/>
                <a:cs typeface="Arial" pitchFamily="34" charset="0"/>
              </a:rPr>
              <a:t>electronic immunization data </a:t>
            </a:r>
            <a:r>
              <a:rPr lang="en-US" sz="2800" dirty="0" smtClean="0">
                <a:latin typeface="Arial" pitchFamily="34" charset="0"/>
                <a:cs typeface="Arial" pitchFamily="34" charset="0"/>
              </a:rPr>
              <a:t>to immunization registries or immunization information systems</a:t>
            </a:r>
          </a:p>
          <a:p>
            <a:pPr eaLnBrk="1" hangingPunct="1">
              <a:defRPr/>
            </a:pPr>
            <a:r>
              <a:rPr lang="en-US" sz="2800" dirty="0" smtClean="0">
                <a:latin typeface="Arial" pitchFamily="34" charset="0"/>
                <a:cs typeface="Arial" pitchFamily="34" charset="0"/>
              </a:rPr>
              <a:t>Submit </a:t>
            </a:r>
            <a:r>
              <a:rPr lang="en-US" sz="2800" dirty="0" smtClean="0">
                <a:solidFill>
                  <a:schemeClr val="tx1">
                    <a:lumMod val="50000"/>
                    <a:lumOff val="50000"/>
                  </a:schemeClr>
                </a:solidFill>
                <a:latin typeface="Arial" pitchFamily="34" charset="0"/>
                <a:cs typeface="Arial" pitchFamily="34" charset="0"/>
              </a:rPr>
              <a:t>electronic </a:t>
            </a:r>
            <a:r>
              <a:rPr lang="en-US" sz="2800" dirty="0" err="1" smtClean="0">
                <a:solidFill>
                  <a:schemeClr val="tx1">
                    <a:lumMod val="50000"/>
                    <a:lumOff val="50000"/>
                  </a:schemeClr>
                </a:solidFill>
                <a:latin typeface="Arial" pitchFamily="34" charset="0"/>
                <a:cs typeface="Arial" pitchFamily="34" charset="0"/>
              </a:rPr>
              <a:t>syndromic</a:t>
            </a:r>
            <a:r>
              <a:rPr lang="en-US" sz="2800" dirty="0" smtClean="0">
                <a:solidFill>
                  <a:schemeClr val="tx1">
                    <a:lumMod val="50000"/>
                    <a:lumOff val="50000"/>
                  </a:schemeClr>
                </a:solidFill>
                <a:latin typeface="Arial" pitchFamily="34" charset="0"/>
                <a:cs typeface="Arial" pitchFamily="34" charset="0"/>
              </a:rPr>
              <a:t> surveillance data </a:t>
            </a:r>
            <a:r>
              <a:rPr lang="en-US" sz="2800" dirty="0" smtClean="0">
                <a:latin typeface="Arial" pitchFamily="34" charset="0"/>
                <a:cs typeface="Arial" pitchFamily="34" charset="0"/>
              </a:rPr>
              <a:t>to public health agencies</a:t>
            </a:r>
          </a:p>
          <a:p>
            <a:pPr eaLnBrk="1" hangingPunct="1">
              <a:defRPr/>
            </a:pPr>
            <a:endParaRPr lang="en-US" sz="2800" dirty="0" smtClean="0"/>
          </a:p>
        </p:txBody>
      </p:sp>
      <p:sp>
        <p:nvSpPr>
          <p:cNvPr id="8" name="Date Placeholder 7"/>
          <p:cNvSpPr>
            <a:spLocks noGrp="1"/>
          </p:cNvSpPr>
          <p:nvPr>
            <p:ph type="dt" sz="quarter" idx="10"/>
          </p:nvPr>
        </p:nvSpPr>
        <p:spPr/>
        <p:txBody>
          <a:bodyPr/>
          <a:lstStyle/>
          <a:p>
            <a:pPr>
              <a:defRPr/>
            </a:pPr>
            <a:r>
              <a:rPr lang="en-US"/>
              <a:t>Component 12 Unit1.1</a:t>
            </a:r>
          </a:p>
        </p:txBody>
      </p:sp>
      <p:sp>
        <p:nvSpPr>
          <p:cNvPr id="9" name="Slide Number Placeholder 8"/>
          <p:cNvSpPr>
            <a:spLocks noGrp="1"/>
          </p:cNvSpPr>
          <p:nvPr>
            <p:ph type="sldNum" sz="quarter" idx="12"/>
          </p:nvPr>
        </p:nvSpPr>
        <p:spPr/>
        <p:txBody>
          <a:bodyPr/>
          <a:lstStyle/>
          <a:p>
            <a:pPr>
              <a:defRPr/>
            </a:pPr>
            <a:fld id="{5F8A78F6-5601-4C83-B9CD-C7832B0CBE56}" type="slidenum">
              <a:rPr lang="en-US"/>
              <a:pPr>
                <a:defRPr/>
              </a:pPr>
              <a:t>27</a:t>
            </a:fld>
            <a:endParaRPr lang="en-US"/>
          </a:p>
        </p:txBody>
      </p:sp>
      <p:sp>
        <p:nvSpPr>
          <p:cNvPr id="10" name="Footer Placeholder 9"/>
          <p:cNvSpPr>
            <a:spLocks noGrp="1"/>
          </p:cNvSpPr>
          <p:nvPr>
            <p:ph type="ftr" sz="quarter" idx="11"/>
          </p:nvPr>
        </p:nvSpPr>
        <p:spPr/>
        <p:txBody>
          <a:bodyPr/>
          <a:lstStyle/>
          <a:p>
            <a:pPr>
              <a:defRPr/>
            </a:pPr>
            <a:r>
              <a:rPr lang="en-US"/>
              <a:t>Health IT Workforce Curriculum</a:t>
            </a:r>
          </a:p>
        </p:txBody>
      </p:sp>
    </p:spTree>
  </p:cSld>
  <p:clrMapOvr>
    <a:masterClrMapping/>
  </p:clrMapOvr>
  <p:transition advTm="2545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ahoma" pitchFamily="34" charset="0"/>
                <a:ea typeface="Tahoma" pitchFamily="34" charset="0"/>
                <a:cs typeface="Tahoma" pitchFamily="34" charset="0"/>
              </a:rPr>
              <a:t>Meaningful Use Stage 1</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Hospitals Only, </a:t>
            </a:r>
            <a:r>
              <a:rPr lang="en-US" dirty="0" smtClean="0">
                <a:solidFill>
                  <a:schemeClr val="tx1">
                    <a:lumMod val="50000"/>
                    <a:lumOff val="50000"/>
                  </a:schemeClr>
                </a:solidFill>
                <a:latin typeface="Tahoma" pitchFamily="34" charset="0"/>
                <a:ea typeface="Tahoma" pitchFamily="34" charset="0"/>
                <a:cs typeface="Tahoma" pitchFamily="34" charset="0"/>
              </a:rPr>
              <a:t>MENU</a:t>
            </a:r>
            <a:r>
              <a:rPr lang="en-US" dirty="0" smtClean="0">
                <a:latin typeface="Tahoma" pitchFamily="34" charset="0"/>
                <a:ea typeface="Tahoma" pitchFamily="34" charset="0"/>
                <a:cs typeface="Tahoma" pitchFamily="34" charset="0"/>
              </a:rPr>
              <a:t> Set</a:t>
            </a:r>
            <a:endParaRPr lang="en-US" dirty="0">
              <a:latin typeface="Tahoma" pitchFamily="34" charset="0"/>
              <a:ea typeface="Tahoma" pitchFamily="34" charset="0"/>
              <a:cs typeface="Tahoma" pitchFamily="34" charset="0"/>
            </a:endParaRPr>
          </a:p>
        </p:txBody>
      </p:sp>
      <p:sp>
        <p:nvSpPr>
          <p:cNvPr id="29699" name="Content Placeholder 3"/>
          <p:cNvSpPr>
            <a:spLocks noGrp="1"/>
          </p:cNvSpPr>
          <p:nvPr>
            <p:ph sz="quarter" idx="1"/>
          </p:nvPr>
        </p:nvSpPr>
        <p:spPr>
          <a:xfrm>
            <a:off x="914400" y="1600200"/>
            <a:ext cx="7315200" cy="2743200"/>
          </a:xfrm>
        </p:spPr>
        <p:txBody>
          <a:bodyPr/>
          <a:lstStyle/>
          <a:p>
            <a:pPr eaLnBrk="1" hangingPunct="1">
              <a:defRPr/>
            </a:pPr>
            <a:r>
              <a:rPr lang="en-US" dirty="0" smtClean="0">
                <a:latin typeface="Arial" pitchFamily="34" charset="0"/>
                <a:cs typeface="Arial" pitchFamily="34" charset="0"/>
              </a:rPr>
              <a:t>Record </a:t>
            </a:r>
            <a:r>
              <a:rPr lang="en-US" dirty="0" smtClean="0">
                <a:solidFill>
                  <a:schemeClr val="tx1">
                    <a:lumMod val="50000"/>
                    <a:lumOff val="50000"/>
                  </a:schemeClr>
                </a:solidFill>
                <a:latin typeface="Arial" pitchFamily="34" charset="0"/>
                <a:cs typeface="Arial" pitchFamily="34" charset="0"/>
              </a:rPr>
              <a:t>advance directives </a:t>
            </a:r>
            <a:r>
              <a:rPr lang="en-US" dirty="0" smtClean="0">
                <a:latin typeface="Arial" pitchFamily="34" charset="0"/>
                <a:cs typeface="Arial" pitchFamily="34" charset="0"/>
              </a:rPr>
              <a:t>for patients 65 years of age or older</a:t>
            </a:r>
          </a:p>
          <a:p>
            <a:pPr eaLnBrk="1" hangingPunct="1">
              <a:defRPr/>
            </a:pPr>
            <a:r>
              <a:rPr lang="en-US" dirty="0" smtClean="0">
                <a:latin typeface="Arial" pitchFamily="34" charset="0"/>
                <a:cs typeface="Arial" pitchFamily="34" charset="0"/>
              </a:rPr>
              <a:t>Submit electronic data on </a:t>
            </a:r>
            <a:r>
              <a:rPr lang="en-US" dirty="0" smtClean="0">
                <a:solidFill>
                  <a:schemeClr val="tx1">
                    <a:lumMod val="50000"/>
                    <a:lumOff val="50000"/>
                  </a:schemeClr>
                </a:solidFill>
                <a:latin typeface="Arial" pitchFamily="34" charset="0"/>
                <a:cs typeface="Arial" pitchFamily="34" charset="0"/>
              </a:rPr>
              <a:t>reportable</a:t>
            </a:r>
            <a:r>
              <a:rPr lang="en-US" dirty="0" smtClean="0">
                <a:solidFill>
                  <a:schemeClr val="accent1"/>
                </a:solidFill>
                <a:latin typeface="Arial" pitchFamily="34" charset="0"/>
                <a:cs typeface="Arial" pitchFamily="34" charset="0"/>
              </a:rPr>
              <a:t> </a:t>
            </a:r>
            <a:r>
              <a:rPr lang="en-US" dirty="0" smtClean="0">
                <a:solidFill>
                  <a:schemeClr val="tx1">
                    <a:lumMod val="50000"/>
                    <a:lumOff val="50000"/>
                  </a:schemeClr>
                </a:solidFill>
                <a:latin typeface="Arial" pitchFamily="34" charset="0"/>
                <a:cs typeface="Arial" pitchFamily="34" charset="0"/>
              </a:rPr>
              <a:t>laboratory results </a:t>
            </a:r>
            <a:r>
              <a:rPr lang="en-US" dirty="0" smtClean="0">
                <a:latin typeface="Arial" pitchFamily="34" charset="0"/>
                <a:cs typeface="Arial" pitchFamily="34" charset="0"/>
              </a:rPr>
              <a:t>to public health agencies</a:t>
            </a:r>
          </a:p>
          <a:p>
            <a:pPr eaLnBrk="1" hangingPunct="1">
              <a:defRPr/>
            </a:pPr>
            <a:endParaRPr lang="en-US" dirty="0" smtClean="0"/>
          </a:p>
        </p:txBody>
      </p:sp>
      <p:sp>
        <p:nvSpPr>
          <p:cNvPr id="8" name="Date Placeholder 7"/>
          <p:cNvSpPr>
            <a:spLocks noGrp="1"/>
          </p:cNvSpPr>
          <p:nvPr>
            <p:ph type="dt" sz="quarter" idx="10"/>
          </p:nvPr>
        </p:nvSpPr>
        <p:spPr/>
        <p:txBody>
          <a:bodyPr/>
          <a:lstStyle/>
          <a:p>
            <a:pPr>
              <a:defRPr/>
            </a:pPr>
            <a:r>
              <a:rPr lang="en-US"/>
              <a:t>Component 12 Unit1.1</a:t>
            </a:r>
          </a:p>
        </p:txBody>
      </p:sp>
      <p:sp>
        <p:nvSpPr>
          <p:cNvPr id="9" name="Slide Number Placeholder 8"/>
          <p:cNvSpPr>
            <a:spLocks noGrp="1"/>
          </p:cNvSpPr>
          <p:nvPr>
            <p:ph type="sldNum" sz="quarter" idx="12"/>
          </p:nvPr>
        </p:nvSpPr>
        <p:spPr/>
        <p:txBody>
          <a:bodyPr/>
          <a:lstStyle/>
          <a:p>
            <a:pPr>
              <a:defRPr/>
            </a:pPr>
            <a:fld id="{AAFCDADE-922D-4C05-B255-C841C5F39800}" type="slidenum">
              <a:rPr lang="en-US"/>
              <a:pPr>
                <a:defRPr/>
              </a:pPr>
              <a:t>28</a:t>
            </a:fld>
            <a:endParaRPr lang="en-US" dirty="0"/>
          </a:p>
        </p:txBody>
      </p:sp>
      <p:sp>
        <p:nvSpPr>
          <p:cNvPr id="10" name="Footer Placeholder 9"/>
          <p:cNvSpPr>
            <a:spLocks noGrp="1"/>
          </p:cNvSpPr>
          <p:nvPr>
            <p:ph type="ftr" sz="quarter" idx="11"/>
          </p:nvPr>
        </p:nvSpPr>
        <p:spPr/>
        <p:txBody>
          <a:bodyPr/>
          <a:lstStyle/>
          <a:p>
            <a:pPr>
              <a:defRPr/>
            </a:pPr>
            <a:r>
              <a:rPr lang="en-US" dirty="0"/>
              <a:t>Health IT Workforce </a:t>
            </a:r>
            <a:r>
              <a:rPr lang="en-US" dirty="0" smtClean="0"/>
              <a:t>Curriculum</a:t>
            </a:r>
            <a:endParaRPr lang="en-US" dirty="0"/>
          </a:p>
        </p:txBody>
      </p:sp>
    </p:spTree>
  </p:cSld>
  <p:clrMapOvr>
    <a:masterClrMapping/>
  </p:clrMapOvr>
  <p:transition advTm="369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ahoma" pitchFamily="34" charset="0"/>
                <a:ea typeface="Tahoma" pitchFamily="34" charset="0"/>
                <a:cs typeface="Tahoma" pitchFamily="34" charset="0"/>
              </a:rPr>
              <a:t>Meaningful Use Stage 1</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Eligible Providers Only, </a:t>
            </a:r>
            <a:r>
              <a:rPr lang="en-US" dirty="0" smtClean="0">
                <a:solidFill>
                  <a:schemeClr val="tx1">
                    <a:lumMod val="50000"/>
                    <a:lumOff val="50000"/>
                  </a:schemeClr>
                </a:solidFill>
                <a:latin typeface="Tahoma" pitchFamily="34" charset="0"/>
                <a:ea typeface="Tahoma" pitchFamily="34" charset="0"/>
                <a:cs typeface="Tahoma" pitchFamily="34" charset="0"/>
              </a:rPr>
              <a:t>Menu</a:t>
            </a:r>
            <a:r>
              <a:rPr lang="en-US" dirty="0" smtClean="0">
                <a:latin typeface="Tahoma" pitchFamily="34" charset="0"/>
                <a:ea typeface="Tahoma" pitchFamily="34" charset="0"/>
                <a:cs typeface="Tahoma" pitchFamily="34" charset="0"/>
              </a:rPr>
              <a:t> Set</a:t>
            </a:r>
            <a:endParaRPr lang="en-US" dirty="0">
              <a:latin typeface="Tahoma" pitchFamily="34" charset="0"/>
              <a:ea typeface="Tahoma" pitchFamily="34" charset="0"/>
              <a:cs typeface="Tahoma" pitchFamily="34" charset="0"/>
            </a:endParaRPr>
          </a:p>
        </p:txBody>
      </p:sp>
      <p:sp>
        <p:nvSpPr>
          <p:cNvPr id="31747" name="Content Placeholder 3"/>
          <p:cNvSpPr>
            <a:spLocks noGrp="1"/>
          </p:cNvSpPr>
          <p:nvPr>
            <p:ph sz="quarter" idx="1"/>
          </p:nvPr>
        </p:nvSpPr>
        <p:spPr>
          <a:xfrm>
            <a:off x="914400" y="1676400"/>
            <a:ext cx="7772400" cy="3276600"/>
          </a:xfrm>
        </p:spPr>
        <p:txBody>
          <a:bodyPr/>
          <a:lstStyle/>
          <a:p>
            <a:pPr eaLnBrk="1" hangingPunct="1"/>
            <a:r>
              <a:rPr lang="en-US" sz="2600" smtClean="0">
                <a:latin typeface="Arial" charset="0"/>
                <a:cs typeface="Arial" charset="0"/>
              </a:rPr>
              <a:t>Send reminders to patients (per patient preference) for preventive and follow-up care</a:t>
            </a:r>
          </a:p>
          <a:p>
            <a:pPr eaLnBrk="1" hangingPunct="1"/>
            <a:r>
              <a:rPr lang="en-US" sz="2600" smtClean="0">
                <a:latin typeface="Arial" charset="0"/>
                <a:cs typeface="Arial" charset="0"/>
              </a:rPr>
              <a:t>Provide patients with timely electronic access to their health information </a:t>
            </a:r>
          </a:p>
          <a:p>
            <a:pPr lvl="1" eaLnBrk="1" hangingPunct="1"/>
            <a:r>
              <a:rPr lang="en-US" sz="2600" smtClean="0">
                <a:latin typeface="Arial" charset="0"/>
                <a:cs typeface="Arial" charset="0"/>
              </a:rPr>
              <a:t>Laboratory results</a:t>
            </a:r>
          </a:p>
          <a:p>
            <a:pPr lvl="1" eaLnBrk="1" hangingPunct="1"/>
            <a:r>
              <a:rPr lang="en-US" sz="2600" smtClean="0">
                <a:latin typeface="Arial" charset="0"/>
                <a:cs typeface="Arial" charset="0"/>
              </a:rPr>
              <a:t>Problem list</a:t>
            </a:r>
          </a:p>
          <a:p>
            <a:pPr lvl="1" eaLnBrk="1" hangingPunct="1"/>
            <a:r>
              <a:rPr lang="en-US" sz="2600" smtClean="0">
                <a:latin typeface="Arial" charset="0"/>
                <a:cs typeface="Arial" charset="0"/>
              </a:rPr>
              <a:t>Medication list</a:t>
            </a:r>
          </a:p>
          <a:p>
            <a:pPr lvl="1" eaLnBrk="1" hangingPunct="1"/>
            <a:r>
              <a:rPr lang="en-US" sz="2600" smtClean="0">
                <a:latin typeface="Arial" charset="0"/>
                <a:cs typeface="Arial" charset="0"/>
              </a:rPr>
              <a:t>Medication allergy list</a:t>
            </a:r>
          </a:p>
          <a:p>
            <a:pPr eaLnBrk="1" hangingPunct="1"/>
            <a:endParaRPr lang="en-US" smtClean="0"/>
          </a:p>
        </p:txBody>
      </p:sp>
      <p:sp>
        <p:nvSpPr>
          <p:cNvPr id="8" name="Date Placeholder 7"/>
          <p:cNvSpPr>
            <a:spLocks noGrp="1"/>
          </p:cNvSpPr>
          <p:nvPr>
            <p:ph type="dt" sz="quarter" idx="10"/>
          </p:nvPr>
        </p:nvSpPr>
        <p:spPr/>
        <p:txBody>
          <a:bodyPr/>
          <a:lstStyle/>
          <a:p>
            <a:pPr>
              <a:defRPr/>
            </a:pPr>
            <a:r>
              <a:rPr lang="en-US"/>
              <a:t>Component 12 Unit1.1</a:t>
            </a:r>
          </a:p>
        </p:txBody>
      </p:sp>
      <p:sp>
        <p:nvSpPr>
          <p:cNvPr id="9" name="Slide Number Placeholder 8"/>
          <p:cNvSpPr>
            <a:spLocks noGrp="1"/>
          </p:cNvSpPr>
          <p:nvPr>
            <p:ph type="sldNum" sz="quarter" idx="12"/>
          </p:nvPr>
        </p:nvSpPr>
        <p:spPr/>
        <p:txBody>
          <a:bodyPr/>
          <a:lstStyle/>
          <a:p>
            <a:pPr>
              <a:defRPr/>
            </a:pPr>
            <a:fld id="{1D835F3F-BF31-4737-B06F-FB52E1992AF2}" type="slidenum">
              <a:rPr lang="en-US"/>
              <a:pPr>
                <a:defRPr/>
              </a:pPr>
              <a:t>29</a:t>
            </a:fld>
            <a:endParaRPr lang="en-US"/>
          </a:p>
        </p:txBody>
      </p:sp>
      <p:sp>
        <p:nvSpPr>
          <p:cNvPr id="10" name="Footer Placeholder 9"/>
          <p:cNvSpPr>
            <a:spLocks noGrp="1"/>
          </p:cNvSpPr>
          <p:nvPr>
            <p:ph type="ftr" sz="quarter" idx="11"/>
          </p:nvPr>
        </p:nvSpPr>
        <p:spPr/>
        <p:txBody>
          <a:bodyPr/>
          <a:lstStyle/>
          <a:p>
            <a:pPr>
              <a:defRPr/>
            </a:pPr>
            <a:r>
              <a:rPr lang="en-US"/>
              <a:t>Health IT Workforce Curriculum</a:t>
            </a:r>
          </a:p>
        </p:txBody>
      </p:sp>
    </p:spTree>
  </p:cSld>
  <p:clrMapOvr>
    <a:masterClrMapping/>
  </p:clrMapOvr>
  <p:transition advTm="2845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981200"/>
            <a:ext cx="7772400" cy="622300"/>
          </a:xfrm>
        </p:spPr>
        <p:txBody>
          <a:bodyPr rtlCol="0">
            <a:normAutofit fontScale="90000"/>
          </a:bodyPr>
          <a:lstStyle/>
          <a:p>
            <a:pPr eaLnBrk="1" fontAlgn="auto" hangingPunct="1">
              <a:spcAft>
                <a:spcPts val="0"/>
              </a:spcAft>
              <a:defRPr/>
            </a:pPr>
            <a:r>
              <a:rPr lang="en-US" b="0" cap="none" dirty="0" smtClean="0">
                <a:latin typeface="Tahoma" pitchFamily="34" charset="0"/>
                <a:ea typeface="Tahoma" pitchFamily="34" charset="0"/>
                <a:cs typeface="Tahoma" pitchFamily="34" charset="0"/>
              </a:rPr>
              <a:t>Health</a:t>
            </a:r>
            <a:r>
              <a:rPr lang="en-US" b="0" dirty="0" smtClean="0">
                <a:latin typeface="Tahoma" pitchFamily="34" charset="0"/>
                <a:ea typeface="Tahoma" pitchFamily="34" charset="0"/>
                <a:cs typeface="Tahoma" pitchFamily="34" charset="0"/>
              </a:rPr>
              <a:t> </a:t>
            </a:r>
            <a:r>
              <a:rPr lang="en-US" b="0" cap="none" dirty="0" smtClean="0">
                <a:latin typeface="Tahoma" pitchFamily="34" charset="0"/>
                <a:ea typeface="Tahoma" pitchFamily="34" charset="0"/>
                <a:cs typeface="Tahoma" pitchFamily="34" charset="0"/>
              </a:rPr>
              <a:t>Care</a:t>
            </a:r>
            <a:endParaRPr lang="en-US" b="0" cap="none" dirty="0">
              <a:latin typeface="Tahoma" pitchFamily="34" charset="0"/>
              <a:ea typeface="Tahoma" pitchFamily="34" charset="0"/>
              <a:cs typeface="Tahoma" pitchFamily="34" charset="0"/>
            </a:endParaRPr>
          </a:p>
        </p:txBody>
      </p:sp>
      <p:sp>
        <p:nvSpPr>
          <p:cNvPr id="5" name="Text Placeholder 4"/>
          <p:cNvSpPr>
            <a:spLocks noGrp="1"/>
          </p:cNvSpPr>
          <p:nvPr>
            <p:ph type="body" idx="1"/>
          </p:nvPr>
        </p:nvSpPr>
        <p:spPr>
          <a:xfrm>
            <a:off x="685800" y="2514600"/>
            <a:ext cx="7772400" cy="2100263"/>
          </a:xfrm>
        </p:spPr>
        <p:txBody>
          <a:bodyPr rtlCol="0">
            <a:normAutofit/>
          </a:bodyPr>
          <a:lstStyle/>
          <a:p>
            <a:pPr eaLnBrk="1" fontAlgn="auto" hangingPunct="1">
              <a:spcAft>
                <a:spcPts val="0"/>
              </a:spcAft>
              <a:buFont typeface="Arial" pitchFamily="34" charset="0"/>
              <a:buNone/>
              <a:defRPr/>
            </a:pPr>
            <a:r>
              <a:rPr lang="en-US" dirty="0" smtClean="0">
                <a:latin typeface="Arial" pitchFamily="34" charset="0"/>
                <a:cs typeface="Arial" pitchFamily="34" charset="0"/>
              </a:rPr>
              <a:t>“…seeks to diagnose, treat, and improve the physical and mental well-being of all Americans. Across the lifespan, health care helps people stay healthy, recover from illness, live with chronic disease or disability, and cope with death and dying. Quality health care delivers these services in a way that is safe, effective, timely, patient centered, efficient, and equitable.” </a:t>
            </a:r>
            <a:endParaRPr lang="en-US" dirty="0">
              <a:latin typeface="Arial" pitchFamily="34" charset="0"/>
              <a:cs typeface="Arial" pitchFamily="34" charset="0"/>
            </a:endParaRPr>
          </a:p>
        </p:txBody>
      </p:sp>
      <p:pic>
        <p:nvPicPr>
          <p:cNvPr id="5124" name="Picture 5" descr="ahrq.png"/>
          <p:cNvPicPr>
            <a:picLocks noChangeAspect="1"/>
          </p:cNvPicPr>
          <p:nvPr/>
        </p:nvPicPr>
        <p:blipFill>
          <a:blip r:embed="rId3" cstate="print"/>
          <a:srcRect/>
          <a:stretch>
            <a:fillRect/>
          </a:stretch>
        </p:blipFill>
        <p:spPr bwMode="auto">
          <a:xfrm>
            <a:off x="1905000" y="381000"/>
            <a:ext cx="5334000" cy="647700"/>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r>
              <a:rPr lang="en-US" dirty="0">
                <a:latin typeface="Arial" pitchFamily="34" charset="0"/>
                <a:cs typeface="Arial" pitchFamily="34" charset="0"/>
              </a:rPr>
              <a:t>Component 12 Unit1.1</a:t>
            </a:r>
          </a:p>
        </p:txBody>
      </p:sp>
      <p:sp>
        <p:nvSpPr>
          <p:cNvPr id="10" name="Slide Number Placeholder 9"/>
          <p:cNvSpPr>
            <a:spLocks noGrp="1"/>
          </p:cNvSpPr>
          <p:nvPr>
            <p:ph type="sldNum" sz="quarter" idx="12"/>
          </p:nvPr>
        </p:nvSpPr>
        <p:spPr>
          <a:xfrm>
            <a:off x="6477000" y="6400800"/>
            <a:ext cx="2133600" cy="365125"/>
          </a:xfrm>
        </p:spPr>
        <p:txBody>
          <a:bodyPr/>
          <a:lstStyle/>
          <a:p>
            <a:pPr>
              <a:defRPr/>
            </a:pPr>
            <a:fld id="{41AC0676-4442-4A76-AB5A-1E924BECFBE0}" type="slidenum">
              <a:rPr lang="en-US"/>
              <a:pPr>
                <a:defRPr/>
              </a:pPr>
              <a:t>3</a:t>
            </a:fld>
            <a:endParaRPr lang="en-US" dirty="0"/>
          </a:p>
        </p:txBody>
      </p:sp>
      <p:sp>
        <p:nvSpPr>
          <p:cNvPr id="11" name="Footer Placeholder 10"/>
          <p:cNvSpPr>
            <a:spLocks noGrp="1"/>
          </p:cNvSpPr>
          <p:nvPr>
            <p:ph type="ftr" sz="quarter" idx="11"/>
          </p:nvPr>
        </p:nvSpPr>
        <p:spPr/>
        <p:txBody>
          <a:bodyPr/>
          <a:lstStyle/>
          <a:p>
            <a:pPr>
              <a:defRPr/>
            </a:pPr>
            <a:r>
              <a:rPr lang="en-US"/>
              <a:t>Health IT Workforce Curriculum</a:t>
            </a:r>
          </a:p>
        </p:txBody>
      </p:sp>
    </p:spTree>
  </p:cSld>
  <p:clrMapOvr>
    <a:masterClrMapping/>
  </p:clrMapOvr>
  <p:transition advTm="8424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ahoma" pitchFamily="34" charset="0"/>
                <a:ea typeface="Tahoma" pitchFamily="34" charset="0"/>
                <a:cs typeface="Tahoma" pitchFamily="34" charset="0"/>
              </a:rPr>
              <a:t>Meaningful Use and QI</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Eligible Providers, 2011 and 2012</a:t>
            </a:r>
            <a:endParaRPr lang="en-US" dirty="0">
              <a:latin typeface="Tahoma" pitchFamily="34" charset="0"/>
              <a:ea typeface="Tahoma" pitchFamily="34" charset="0"/>
              <a:cs typeface="Tahoma" pitchFamily="34" charset="0"/>
            </a:endParaRPr>
          </a:p>
        </p:txBody>
      </p:sp>
      <p:sp>
        <p:nvSpPr>
          <p:cNvPr id="32771" name="Text Placeholder 2"/>
          <p:cNvSpPr>
            <a:spLocks noGrp="1"/>
          </p:cNvSpPr>
          <p:nvPr>
            <p:ph sz="quarter" idx="1"/>
          </p:nvPr>
        </p:nvSpPr>
        <p:spPr>
          <a:xfrm>
            <a:off x="914400" y="1600200"/>
            <a:ext cx="7772400" cy="4953000"/>
          </a:xfrm>
        </p:spPr>
        <p:txBody>
          <a:bodyPr/>
          <a:lstStyle/>
          <a:p>
            <a:pPr eaLnBrk="1" hangingPunct="1"/>
            <a:r>
              <a:rPr lang="en-US" sz="2400" smtClean="0">
                <a:latin typeface="Arial" charset="0"/>
                <a:cs typeface="Arial" charset="0"/>
              </a:rPr>
              <a:t>Must report on 3 core QI measures</a:t>
            </a:r>
          </a:p>
          <a:p>
            <a:pPr lvl="1" eaLnBrk="1" hangingPunct="1"/>
            <a:r>
              <a:rPr lang="en-US" sz="2400" smtClean="0">
                <a:latin typeface="Arial" charset="0"/>
                <a:cs typeface="Arial" charset="0"/>
              </a:rPr>
              <a:t>Blood pressure level</a:t>
            </a:r>
          </a:p>
          <a:p>
            <a:pPr lvl="1" eaLnBrk="1" hangingPunct="1"/>
            <a:r>
              <a:rPr lang="en-US" sz="2400" smtClean="0">
                <a:latin typeface="Arial" charset="0"/>
                <a:cs typeface="Arial" charset="0"/>
              </a:rPr>
              <a:t>Tobacco status</a:t>
            </a:r>
          </a:p>
          <a:p>
            <a:pPr lvl="1" eaLnBrk="1" hangingPunct="1"/>
            <a:r>
              <a:rPr lang="en-US" sz="2400" smtClean="0">
                <a:latin typeface="Arial" charset="0"/>
                <a:cs typeface="Arial" charset="0"/>
              </a:rPr>
              <a:t>Adult weight screening and follow-up</a:t>
            </a:r>
          </a:p>
          <a:p>
            <a:pPr lvl="1" eaLnBrk="1" hangingPunct="1"/>
            <a:r>
              <a:rPr lang="en-US" sz="2400" smtClean="0">
                <a:latin typeface="Arial" charset="0"/>
                <a:cs typeface="Arial" charset="0"/>
              </a:rPr>
              <a:t>Alternates if these do not apply</a:t>
            </a:r>
          </a:p>
          <a:p>
            <a:pPr eaLnBrk="1" hangingPunct="1"/>
            <a:r>
              <a:rPr lang="en-US" sz="2400" smtClean="0">
                <a:latin typeface="Arial" charset="0"/>
                <a:cs typeface="Arial" charset="0"/>
              </a:rPr>
              <a:t>Must also choose 3 other measures from lists of metrics ready for incorporation into EHRs</a:t>
            </a:r>
          </a:p>
        </p:txBody>
      </p:sp>
      <p:pic>
        <p:nvPicPr>
          <p:cNvPr id="32772" name="Picture 3"/>
          <p:cNvPicPr>
            <a:picLocks noChangeAspect="1" noChangeArrowheads="1"/>
          </p:cNvPicPr>
          <p:nvPr/>
        </p:nvPicPr>
        <p:blipFill>
          <a:blip r:embed="rId3" cstate="print"/>
          <a:srcRect l="18222" t="3555" r="14223" b="11111"/>
          <a:stretch>
            <a:fillRect/>
          </a:stretch>
        </p:blipFill>
        <p:spPr bwMode="auto">
          <a:xfrm>
            <a:off x="3962400" y="4572000"/>
            <a:ext cx="1447800" cy="1752600"/>
          </a:xfrm>
          <a:prstGeom prst="rect">
            <a:avLst/>
          </a:prstGeom>
          <a:noFill/>
          <a:ln w="9525">
            <a:noFill/>
            <a:miter lim="800000"/>
            <a:headEnd/>
            <a:tailEnd/>
          </a:ln>
        </p:spPr>
      </p:pic>
      <p:pic>
        <p:nvPicPr>
          <p:cNvPr id="32773" name="Picture 4"/>
          <p:cNvPicPr>
            <a:picLocks noChangeAspect="1" noChangeArrowheads="1"/>
          </p:cNvPicPr>
          <p:nvPr/>
        </p:nvPicPr>
        <p:blipFill>
          <a:blip r:embed="rId4" cstate="print"/>
          <a:srcRect/>
          <a:stretch>
            <a:fillRect/>
          </a:stretch>
        </p:blipFill>
        <p:spPr bwMode="auto">
          <a:xfrm>
            <a:off x="6688138" y="4572000"/>
            <a:ext cx="1236662" cy="1781175"/>
          </a:xfrm>
          <a:prstGeom prst="rect">
            <a:avLst/>
          </a:prstGeom>
          <a:noFill/>
          <a:ln w="9525">
            <a:noFill/>
            <a:miter lim="800000"/>
            <a:headEnd/>
            <a:tailEnd/>
          </a:ln>
        </p:spPr>
      </p:pic>
      <p:pic>
        <p:nvPicPr>
          <p:cNvPr id="32774" name="Picture 5"/>
          <p:cNvPicPr>
            <a:picLocks noChangeAspect="1" noChangeArrowheads="1"/>
          </p:cNvPicPr>
          <p:nvPr/>
        </p:nvPicPr>
        <p:blipFill>
          <a:blip r:embed="rId5" cstate="print"/>
          <a:srcRect/>
          <a:stretch>
            <a:fillRect/>
          </a:stretch>
        </p:blipFill>
        <p:spPr bwMode="auto">
          <a:xfrm>
            <a:off x="1524000" y="4724400"/>
            <a:ext cx="1219200" cy="1322388"/>
          </a:xfrm>
          <a:prstGeom prst="rect">
            <a:avLst/>
          </a:prstGeom>
          <a:noFill/>
          <a:ln w="9525">
            <a:noFill/>
            <a:miter lim="800000"/>
            <a:headEnd/>
            <a:tailEnd/>
          </a:ln>
        </p:spPr>
      </p:pic>
      <p:sp>
        <p:nvSpPr>
          <p:cNvPr id="8" name="Date Placeholder 7"/>
          <p:cNvSpPr>
            <a:spLocks noGrp="1"/>
          </p:cNvSpPr>
          <p:nvPr>
            <p:ph type="dt" sz="quarter" idx="10"/>
          </p:nvPr>
        </p:nvSpPr>
        <p:spPr/>
        <p:txBody>
          <a:bodyPr/>
          <a:lstStyle/>
          <a:p>
            <a:pPr>
              <a:defRPr/>
            </a:pPr>
            <a:r>
              <a:rPr lang="en-US"/>
              <a:t>Component 12 Unit1.1</a:t>
            </a:r>
          </a:p>
        </p:txBody>
      </p:sp>
      <p:sp>
        <p:nvSpPr>
          <p:cNvPr id="9" name="Slide Number Placeholder 8"/>
          <p:cNvSpPr>
            <a:spLocks noGrp="1"/>
          </p:cNvSpPr>
          <p:nvPr>
            <p:ph type="sldNum" sz="quarter" idx="12"/>
          </p:nvPr>
        </p:nvSpPr>
        <p:spPr/>
        <p:txBody>
          <a:bodyPr/>
          <a:lstStyle/>
          <a:p>
            <a:pPr>
              <a:defRPr/>
            </a:pPr>
            <a:fld id="{2F7C5E0B-FE6C-441B-815D-1B5F90CFE8DD}" type="slidenum">
              <a:rPr lang="en-US"/>
              <a:pPr>
                <a:defRPr/>
              </a:pPr>
              <a:t>30</a:t>
            </a:fld>
            <a:endParaRPr lang="en-US"/>
          </a:p>
        </p:txBody>
      </p:sp>
      <p:sp>
        <p:nvSpPr>
          <p:cNvPr id="11" name="Footer Placeholder 10"/>
          <p:cNvSpPr>
            <a:spLocks noGrp="1"/>
          </p:cNvSpPr>
          <p:nvPr>
            <p:ph type="ftr" sz="quarter" idx="11"/>
          </p:nvPr>
        </p:nvSpPr>
        <p:spPr/>
        <p:txBody>
          <a:bodyPr/>
          <a:lstStyle/>
          <a:p>
            <a:pPr>
              <a:defRPr/>
            </a:pPr>
            <a:r>
              <a:rPr lang="en-US"/>
              <a:t>Health IT Workforce Curriculum</a:t>
            </a:r>
          </a:p>
        </p:txBody>
      </p:sp>
    </p:spTree>
  </p:cSld>
  <p:clrMapOvr>
    <a:masterClrMapping/>
  </p:clrMapOvr>
  <p:transition advTm="4104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ahoma" pitchFamily="34" charset="0"/>
                <a:ea typeface="Tahoma" pitchFamily="34" charset="0"/>
                <a:cs typeface="Tahoma" pitchFamily="34" charset="0"/>
              </a:rPr>
              <a:t>Meaningful Use and QI</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Hospitals, 2011 and 2012</a:t>
            </a:r>
            <a:endParaRPr lang="en-US" dirty="0">
              <a:latin typeface="Tahoma" pitchFamily="34" charset="0"/>
              <a:ea typeface="Tahoma" pitchFamily="34" charset="0"/>
              <a:cs typeface="Tahoma" pitchFamily="34" charset="0"/>
            </a:endParaRPr>
          </a:p>
        </p:txBody>
      </p:sp>
      <p:sp>
        <p:nvSpPr>
          <p:cNvPr id="33795" name="Text Placeholder 2"/>
          <p:cNvSpPr>
            <a:spLocks noGrp="1"/>
          </p:cNvSpPr>
          <p:nvPr>
            <p:ph sz="quarter" idx="1"/>
          </p:nvPr>
        </p:nvSpPr>
        <p:spPr>
          <a:xfrm>
            <a:off x="609600" y="1600200"/>
            <a:ext cx="6172200" cy="4648200"/>
          </a:xfrm>
        </p:spPr>
        <p:txBody>
          <a:bodyPr/>
          <a:lstStyle/>
          <a:p>
            <a:pPr eaLnBrk="1" hangingPunct="1"/>
            <a:r>
              <a:rPr lang="en-US" sz="2800" smtClean="0">
                <a:latin typeface="Arial" charset="0"/>
                <a:cs typeface="Arial" charset="0"/>
              </a:rPr>
              <a:t>Must report on 15 core QI measures</a:t>
            </a:r>
          </a:p>
          <a:p>
            <a:pPr eaLnBrk="1" hangingPunct="1"/>
            <a:r>
              <a:rPr lang="en-US" sz="2800" smtClean="0">
                <a:latin typeface="Arial" charset="0"/>
                <a:cs typeface="Arial" charset="0"/>
              </a:rPr>
              <a:t>Required measures include</a:t>
            </a:r>
          </a:p>
          <a:p>
            <a:pPr lvl="1" eaLnBrk="1" hangingPunct="1"/>
            <a:r>
              <a:rPr lang="en-US" sz="2600" smtClean="0">
                <a:latin typeface="Arial" charset="0"/>
                <a:cs typeface="Arial" charset="0"/>
              </a:rPr>
              <a:t>Emergency department throughput</a:t>
            </a:r>
          </a:p>
          <a:p>
            <a:pPr lvl="2" eaLnBrk="1" hangingPunct="1"/>
            <a:r>
              <a:rPr lang="en-US" smtClean="0">
                <a:latin typeface="Arial" charset="0"/>
                <a:cs typeface="Arial" charset="0"/>
              </a:rPr>
              <a:t>2 measures</a:t>
            </a:r>
          </a:p>
          <a:p>
            <a:pPr lvl="1" eaLnBrk="1" hangingPunct="1"/>
            <a:r>
              <a:rPr lang="en-US" sz="2600" smtClean="0">
                <a:latin typeface="Arial" charset="0"/>
                <a:cs typeface="Arial" charset="0"/>
              </a:rPr>
              <a:t>Ischemic or hemorrhagic stroke </a:t>
            </a:r>
          </a:p>
          <a:p>
            <a:pPr lvl="2" eaLnBrk="1" hangingPunct="1"/>
            <a:r>
              <a:rPr lang="en-US" smtClean="0">
                <a:latin typeface="Arial" charset="0"/>
                <a:cs typeface="Arial" charset="0"/>
              </a:rPr>
              <a:t>7 measures</a:t>
            </a:r>
          </a:p>
          <a:p>
            <a:pPr lvl="1" eaLnBrk="1" hangingPunct="1"/>
            <a:r>
              <a:rPr lang="en-US" sz="2600" smtClean="0">
                <a:latin typeface="Arial" charset="0"/>
                <a:cs typeface="Arial" charset="0"/>
              </a:rPr>
              <a:t>Venous thromboembolism</a:t>
            </a:r>
          </a:p>
          <a:p>
            <a:pPr lvl="2" eaLnBrk="1" hangingPunct="1"/>
            <a:r>
              <a:rPr lang="en-US" smtClean="0">
                <a:latin typeface="Arial" charset="0"/>
                <a:cs typeface="Arial" charset="0"/>
              </a:rPr>
              <a:t>6 measures</a:t>
            </a:r>
          </a:p>
        </p:txBody>
      </p:sp>
      <p:pic>
        <p:nvPicPr>
          <p:cNvPr id="33796" name="Picture 2"/>
          <p:cNvPicPr>
            <a:picLocks noChangeAspect="1" noChangeArrowheads="1"/>
          </p:cNvPicPr>
          <p:nvPr/>
        </p:nvPicPr>
        <p:blipFill>
          <a:blip r:embed="rId3" cstate="print"/>
          <a:srcRect/>
          <a:stretch>
            <a:fillRect/>
          </a:stretch>
        </p:blipFill>
        <p:spPr bwMode="auto">
          <a:xfrm>
            <a:off x="6705600" y="3581400"/>
            <a:ext cx="1720850" cy="1295400"/>
          </a:xfrm>
          <a:prstGeom prst="rect">
            <a:avLst/>
          </a:prstGeom>
          <a:noFill/>
          <a:ln w="9525">
            <a:noFill/>
            <a:miter lim="800000"/>
            <a:headEnd/>
            <a:tailEnd/>
          </a:ln>
        </p:spPr>
      </p:pic>
      <p:pic>
        <p:nvPicPr>
          <p:cNvPr id="33797" name="Picture 3"/>
          <p:cNvPicPr>
            <a:picLocks noChangeAspect="1" noChangeArrowheads="1"/>
          </p:cNvPicPr>
          <p:nvPr/>
        </p:nvPicPr>
        <p:blipFill>
          <a:blip r:embed="rId4" cstate="print"/>
          <a:srcRect/>
          <a:stretch>
            <a:fillRect/>
          </a:stretch>
        </p:blipFill>
        <p:spPr bwMode="auto">
          <a:xfrm>
            <a:off x="6772275" y="5105400"/>
            <a:ext cx="1535113" cy="990600"/>
          </a:xfrm>
          <a:prstGeom prst="rect">
            <a:avLst/>
          </a:prstGeom>
          <a:noFill/>
          <a:ln w="9525">
            <a:noFill/>
            <a:miter lim="800000"/>
            <a:headEnd/>
            <a:tailEnd/>
          </a:ln>
        </p:spPr>
      </p:pic>
      <p:pic>
        <p:nvPicPr>
          <p:cNvPr id="33798" name="Picture 4"/>
          <p:cNvPicPr>
            <a:picLocks noChangeAspect="1" noChangeArrowheads="1"/>
          </p:cNvPicPr>
          <p:nvPr/>
        </p:nvPicPr>
        <p:blipFill>
          <a:blip r:embed="rId5" cstate="print"/>
          <a:srcRect/>
          <a:stretch>
            <a:fillRect/>
          </a:stretch>
        </p:blipFill>
        <p:spPr bwMode="auto">
          <a:xfrm>
            <a:off x="6705600" y="2209800"/>
            <a:ext cx="1714500" cy="1147763"/>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r>
              <a:rPr lang="en-US"/>
              <a:t>Component 12 Unit1.1</a:t>
            </a:r>
          </a:p>
        </p:txBody>
      </p:sp>
      <p:sp>
        <p:nvSpPr>
          <p:cNvPr id="10" name="Slide Number Placeholder 9"/>
          <p:cNvSpPr>
            <a:spLocks noGrp="1"/>
          </p:cNvSpPr>
          <p:nvPr>
            <p:ph type="sldNum" sz="quarter" idx="12"/>
          </p:nvPr>
        </p:nvSpPr>
        <p:spPr/>
        <p:txBody>
          <a:bodyPr/>
          <a:lstStyle/>
          <a:p>
            <a:pPr>
              <a:defRPr/>
            </a:pPr>
            <a:fld id="{A80F61E3-242E-49ED-8FDE-529D1CBD3D20}" type="slidenum">
              <a:rPr lang="en-US"/>
              <a:pPr>
                <a:defRPr/>
              </a:pPr>
              <a:t>31</a:t>
            </a:fld>
            <a:endParaRPr lang="en-US"/>
          </a:p>
        </p:txBody>
      </p:sp>
      <p:sp>
        <p:nvSpPr>
          <p:cNvPr id="11" name="Footer Placeholder 10"/>
          <p:cNvSpPr>
            <a:spLocks noGrp="1"/>
          </p:cNvSpPr>
          <p:nvPr>
            <p:ph type="ftr" sz="quarter" idx="11"/>
          </p:nvPr>
        </p:nvSpPr>
        <p:spPr/>
        <p:txBody>
          <a:bodyPr/>
          <a:lstStyle/>
          <a:p>
            <a:pPr>
              <a:defRPr/>
            </a:pPr>
            <a:r>
              <a:rPr lang="en-US"/>
              <a:t>Health IT Workforce Curriculum</a:t>
            </a:r>
          </a:p>
        </p:txBody>
      </p:sp>
    </p:spTree>
  </p:cSld>
  <p:clrMapOvr>
    <a:masterClrMapping/>
  </p:clrMapOvr>
  <p:transition advTm="8249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latin typeface="Tahoma" pitchFamily="34" charset="0"/>
                <a:cs typeface="Tahoma" pitchFamily="34" charset="0"/>
              </a:rPr>
              <a:t>Meaningful Use and QI</a:t>
            </a:r>
          </a:p>
        </p:txBody>
      </p:sp>
      <p:sp>
        <p:nvSpPr>
          <p:cNvPr id="3" name="TextBox 2"/>
          <p:cNvSpPr txBox="1"/>
          <p:nvPr>
            <p:custDataLst>
              <p:tags r:id="rId1"/>
            </p:custDataLst>
          </p:nvPr>
        </p:nvSpPr>
        <p:spPr>
          <a:xfrm>
            <a:off x="1295400" y="1676400"/>
            <a:ext cx="6781800" cy="397033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2800" dirty="0">
                <a:latin typeface="Arial" pitchFamily="34" charset="0"/>
                <a:cs typeface="Arial" pitchFamily="34" charset="0"/>
              </a:rPr>
              <a:t>“Even hospitals with fully functioning EMRs still make extensive use of digitized scans of manually completed forms and textual checklists. With no forms or screens to capture data in a structured way, hospitals fail to report quality measures as a routine byproduct of the practices, relying instead on a retrospective chart abstracting process.”</a:t>
            </a:r>
          </a:p>
        </p:txBody>
      </p:sp>
      <p:sp>
        <p:nvSpPr>
          <p:cNvPr id="5" name="Date Placeholder 4"/>
          <p:cNvSpPr>
            <a:spLocks noGrp="1"/>
          </p:cNvSpPr>
          <p:nvPr>
            <p:ph type="dt" sz="quarter" idx="10"/>
          </p:nvPr>
        </p:nvSpPr>
        <p:spPr/>
        <p:txBody>
          <a:bodyPr/>
          <a:lstStyle/>
          <a:p>
            <a:pPr>
              <a:defRPr/>
            </a:pPr>
            <a:r>
              <a:rPr lang="en-US"/>
              <a:t>Component 12 Unit1.1</a:t>
            </a:r>
          </a:p>
        </p:txBody>
      </p:sp>
      <p:sp>
        <p:nvSpPr>
          <p:cNvPr id="6" name="Slide Number Placeholder 5"/>
          <p:cNvSpPr>
            <a:spLocks noGrp="1"/>
          </p:cNvSpPr>
          <p:nvPr>
            <p:ph type="sldNum" sz="quarter" idx="12"/>
          </p:nvPr>
        </p:nvSpPr>
        <p:spPr/>
        <p:txBody>
          <a:bodyPr/>
          <a:lstStyle/>
          <a:p>
            <a:pPr>
              <a:defRPr/>
            </a:pPr>
            <a:fld id="{4FAE2281-296A-4867-BF54-1C0488AE8B14}" type="slidenum">
              <a:rPr lang="en-US"/>
              <a:pPr>
                <a:defRPr/>
              </a:pPr>
              <a:t>32</a:t>
            </a:fld>
            <a:endParaRPr lang="en-US"/>
          </a:p>
        </p:txBody>
      </p:sp>
      <p:sp>
        <p:nvSpPr>
          <p:cNvPr id="7" name="Footer Placeholder 6"/>
          <p:cNvSpPr>
            <a:spLocks noGrp="1"/>
          </p:cNvSpPr>
          <p:nvPr>
            <p:ph type="ftr" sz="quarter" idx="11"/>
          </p:nvPr>
        </p:nvSpPr>
        <p:spPr/>
        <p:txBody>
          <a:bodyPr/>
          <a:lstStyle/>
          <a:p>
            <a:pPr>
              <a:defRPr/>
            </a:pPr>
            <a:r>
              <a:rPr lang="en-US"/>
              <a:t>Health IT Workforce Curriculum</a:t>
            </a:r>
          </a:p>
        </p:txBody>
      </p:sp>
    </p:spTree>
  </p:cSld>
  <p:clrMapOvr>
    <a:masterClrMapping/>
  </p:clrMapOvr>
  <p:transition advTm="576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latin typeface="Tahoma" pitchFamily="34" charset="0"/>
                <a:cs typeface="Tahoma" pitchFamily="34" charset="0"/>
              </a:rPr>
              <a:t>Summary for Unit 1.1</a:t>
            </a:r>
          </a:p>
        </p:txBody>
      </p:sp>
      <p:sp>
        <p:nvSpPr>
          <p:cNvPr id="4" name="Content Placeholder 3"/>
          <p:cNvSpPr>
            <a:spLocks noGrp="1"/>
          </p:cNvSpPr>
          <p:nvPr>
            <p:ph sz="quarter" idx="1"/>
          </p:nvPr>
        </p:nvSpPr>
        <p:spPr>
          <a:xfrm>
            <a:off x="533400" y="1371600"/>
            <a:ext cx="8077200" cy="4525963"/>
          </a:xfrm>
        </p:spPr>
        <p:txBody>
          <a:bodyPr rtlCol="0">
            <a:normAutofit fontScale="925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The US Health Care System is improving, but slowly</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The definition of health care quality has changed over time from </a:t>
            </a:r>
            <a:r>
              <a:rPr lang="en-US" sz="2800" i="1" dirty="0" smtClean="0">
                <a:latin typeface="Arial" pitchFamily="34" charset="0"/>
                <a:cs typeface="Arial" pitchFamily="34" charset="0"/>
              </a:rPr>
              <a:t>having the right things </a:t>
            </a:r>
            <a:r>
              <a:rPr lang="en-US" sz="2800" dirty="0" smtClean="0">
                <a:latin typeface="Arial" pitchFamily="34" charset="0"/>
                <a:cs typeface="Arial" pitchFamily="34" charset="0"/>
              </a:rPr>
              <a:t>to </a:t>
            </a:r>
            <a:r>
              <a:rPr lang="en-US" sz="2800" i="1" dirty="0" smtClean="0">
                <a:latin typeface="Arial" pitchFamily="34" charset="0"/>
                <a:cs typeface="Arial" pitchFamily="34" charset="0"/>
              </a:rPr>
              <a:t>doing things right </a:t>
            </a:r>
            <a:r>
              <a:rPr lang="en-US" sz="2800" dirty="0" smtClean="0">
                <a:latin typeface="Arial" pitchFamily="34" charset="0"/>
                <a:cs typeface="Arial" pitchFamily="34" charset="0"/>
              </a:rPr>
              <a:t>to </a:t>
            </a:r>
            <a:r>
              <a:rPr lang="en-US" sz="2800" i="1" dirty="0" smtClean="0">
                <a:latin typeface="Arial" pitchFamily="34" charset="0"/>
                <a:cs typeface="Arial" pitchFamily="34" charset="0"/>
              </a:rPr>
              <a:t>having the right things happen</a:t>
            </a:r>
            <a:endParaRPr lang="en-US" sz="2800" dirty="0" smtClean="0">
              <a:latin typeface="Arial" pitchFamily="34" charset="0"/>
              <a:cs typeface="Arial" pitchFamily="34" charset="0"/>
            </a:endParaRP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When used in a meaningful way, HIT can</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Improve safety, effectiveness, efficiency, equity, timeliness, and patient-centeredness of care</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Work to accomplish the best care for the whole population at the lowest cost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6" name="Date Placeholder 5"/>
          <p:cNvSpPr>
            <a:spLocks noGrp="1"/>
          </p:cNvSpPr>
          <p:nvPr>
            <p:ph type="dt" sz="quarter" idx="10"/>
          </p:nvPr>
        </p:nvSpPr>
        <p:spPr/>
        <p:txBody>
          <a:bodyPr/>
          <a:lstStyle/>
          <a:p>
            <a:pPr>
              <a:defRPr/>
            </a:pPr>
            <a:r>
              <a:rPr lang="en-US"/>
              <a:t>Component 12 Unit1.1</a:t>
            </a:r>
          </a:p>
        </p:txBody>
      </p:sp>
      <p:sp>
        <p:nvSpPr>
          <p:cNvPr id="7" name="Slide Number Placeholder 6"/>
          <p:cNvSpPr>
            <a:spLocks noGrp="1"/>
          </p:cNvSpPr>
          <p:nvPr>
            <p:ph type="sldNum" sz="quarter" idx="12"/>
          </p:nvPr>
        </p:nvSpPr>
        <p:spPr/>
        <p:txBody>
          <a:bodyPr/>
          <a:lstStyle/>
          <a:p>
            <a:pPr>
              <a:defRPr/>
            </a:pPr>
            <a:fld id="{673E4ABC-2A27-4B99-9CCD-3E9EF4388B45}" type="slidenum">
              <a:rPr lang="en-US"/>
              <a:pPr>
                <a:defRPr/>
              </a:pPr>
              <a:t>33</a:t>
            </a:fld>
            <a:endParaRPr lang="en-US"/>
          </a:p>
        </p:txBody>
      </p:sp>
      <p:sp>
        <p:nvSpPr>
          <p:cNvPr id="8" name="Footer Placeholder 7"/>
          <p:cNvSpPr>
            <a:spLocks noGrp="1"/>
          </p:cNvSpPr>
          <p:nvPr>
            <p:ph type="ftr" sz="quarter" idx="11"/>
          </p:nvPr>
        </p:nvSpPr>
        <p:spPr/>
        <p:txBody>
          <a:bodyPr/>
          <a:lstStyle/>
          <a:p>
            <a:pPr>
              <a:defRPr/>
            </a:pPr>
            <a:r>
              <a:rPr lang="en-US"/>
              <a:t>Health IT Workforce Curriculum</a:t>
            </a:r>
          </a:p>
        </p:txBody>
      </p:sp>
    </p:spTree>
  </p:cSld>
  <p:clrMapOvr>
    <a:masterClrMapping/>
  </p:clrMapOvr>
  <p:transition advTm="4315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ahoma" pitchFamily="34" charset="0"/>
                <a:ea typeface="Tahoma" pitchFamily="34" charset="0"/>
                <a:cs typeface="Tahoma" pitchFamily="34" charset="0"/>
              </a:rPr>
              <a:t>Quality Health Care</a:t>
            </a:r>
            <a:br>
              <a:rPr lang="en-US" dirty="0" smtClean="0">
                <a:latin typeface="Tahoma" pitchFamily="34" charset="0"/>
                <a:ea typeface="Tahoma" pitchFamily="34" charset="0"/>
                <a:cs typeface="Tahoma" pitchFamily="34" charset="0"/>
              </a:rPr>
            </a:br>
            <a:r>
              <a:rPr lang="en-US" dirty="0" smtClean="0">
                <a:solidFill>
                  <a:schemeClr val="tx1">
                    <a:lumMod val="50000"/>
                    <a:lumOff val="50000"/>
                  </a:schemeClr>
                </a:solidFill>
                <a:latin typeface="Tahoma" pitchFamily="34" charset="0"/>
                <a:ea typeface="Tahoma" pitchFamily="34" charset="0"/>
                <a:cs typeface="Tahoma" pitchFamily="34" charset="0"/>
              </a:rPr>
              <a:t>Who defines it?</a:t>
            </a:r>
            <a:endParaRPr lang="en-US" dirty="0">
              <a:solidFill>
                <a:schemeClr val="tx1">
                  <a:lumMod val="50000"/>
                  <a:lumOff val="50000"/>
                </a:schemeClr>
              </a:solidFill>
              <a:latin typeface="Tahoma" pitchFamily="34" charset="0"/>
              <a:ea typeface="Tahoma" pitchFamily="34" charset="0"/>
              <a:cs typeface="Tahoma" pitchFamily="34" charset="0"/>
            </a:endParaRPr>
          </a:p>
        </p:txBody>
      </p:sp>
      <p:sp>
        <p:nvSpPr>
          <p:cNvPr id="8" name="Content Placeholder 7"/>
          <p:cNvSpPr>
            <a:spLocks noGrp="1"/>
          </p:cNvSpPr>
          <p:nvPr>
            <p:ph sz="quarter"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latin typeface="Arial" pitchFamily="34" charset="0"/>
                <a:cs typeface="Arial" pitchFamily="34" charset="0"/>
              </a:rPr>
              <a:t>Health care providers</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View quality as the application of evidence-based professional knowledge to the particular needs and wishes of the individual patient</a:t>
            </a:r>
          </a:p>
          <a:p>
            <a:pPr eaLnBrk="1" fontAlgn="auto" hangingPunct="1">
              <a:spcAft>
                <a:spcPts val="0"/>
              </a:spcAft>
              <a:buFont typeface="Arial" pitchFamily="34" charset="0"/>
              <a:buChar char="•"/>
              <a:defRPr/>
            </a:pPr>
            <a:r>
              <a:rPr lang="en-US" dirty="0" smtClean="0">
                <a:latin typeface="Arial" pitchFamily="34" charset="0"/>
                <a:cs typeface="Arial" pitchFamily="34" charset="0"/>
              </a:rPr>
              <a:t>Patients and families</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Place more importance on how the provider communicates with them or how long they are kept waiting for appointments</a:t>
            </a:r>
          </a:p>
          <a:p>
            <a:pPr eaLnBrk="1" fontAlgn="auto" hangingPunct="1">
              <a:spcAft>
                <a:spcPts val="0"/>
              </a:spcAft>
              <a:buFont typeface="Arial" pitchFamily="34" charset="0"/>
              <a:buChar char="•"/>
              <a:defRPr/>
            </a:pPr>
            <a:r>
              <a:rPr lang="en-US" dirty="0" smtClean="0">
                <a:latin typeface="Arial" pitchFamily="34" charset="0"/>
                <a:cs typeface="Arial" pitchFamily="34" charset="0"/>
              </a:rPr>
              <a:t>Payers</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May value patient satisfaction and use of preventive health services above clinical outcomes</a:t>
            </a:r>
          </a:p>
          <a:p>
            <a:pPr eaLnBrk="1" fontAlgn="auto" hangingPunct="1">
              <a:spcAft>
                <a:spcPts val="0"/>
              </a:spcAft>
              <a:buFont typeface="Arial" pitchFamily="34" charset="0"/>
              <a:buChar char="•"/>
              <a:defRPr/>
            </a:pPr>
            <a:r>
              <a:rPr lang="en-US" dirty="0" smtClean="0">
                <a:latin typeface="Arial" pitchFamily="34" charset="0"/>
                <a:cs typeface="Arial" pitchFamily="34" charset="0"/>
              </a:rPr>
              <a:t>Professional and regulatory bodies </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View quality as conformity to standards</a:t>
            </a:r>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a:p>
        </p:txBody>
      </p:sp>
      <p:sp>
        <p:nvSpPr>
          <p:cNvPr id="6" name="Date Placeholder 5"/>
          <p:cNvSpPr>
            <a:spLocks noGrp="1"/>
          </p:cNvSpPr>
          <p:nvPr>
            <p:ph type="dt" sz="quarter" idx="10"/>
          </p:nvPr>
        </p:nvSpPr>
        <p:spPr/>
        <p:txBody>
          <a:bodyPr/>
          <a:lstStyle/>
          <a:p>
            <a:pPr>
              <a:defRPr/>
            </a:pPr>
            <a:r>
              <a:rPr lang="en-US"/>
              <a:t>Component 12 Unit1.1</a:t>
            </a:r>
          </a:p>
        </p:txBody>
      </p:sp>
      <p:sp>
        <p:nvSpPr>
          <p:cNvPr id="7" name="Slide Number Placeholder 6"/>
          <p:cNvSpPr>
            <a:spLocks noGrp="1"/>
          </p:cNvSpPr>
          <p:nvPr>
            <p:ph type="sldNum" sz="quarter" idx="12"/>
          </p:nvPr>
        </p:nvSpPr>
        <p:spPr/>
        <p:txBody>
          <a:bodyPr/>
          <a:lstStyle/>
          <a:p>
            <a:pPr>
              <a:defRPr/>
            </a:pPr>
            <a:fld id="{0768F69C-9489-484D-A13A-3D815E6E0FCB}" type="slidenum">
              <a:rPr lang="en-US"/>
              <a:pPr>
                <a:defRPr/>
              </a:pPr>
              <a:t>4</a:t>
            </a:fld>
            <a:endParaRPr lang="en-US"/>
          </a:p>
        </p:txBody>
      </p:sp>
      <p:sp>
        <p:nvSpPr>
          <p:cNvPr id="9" name="Footer Placeholder 8"/>
          <p:cNvSpPr>
            <a:spLocks noGrp="1"/>
          </p:cNvSpPr>
          <p:nvPr>
            <p:ph type="ftr" sz="quarter" idx="11"/>
          </p:nvPr>
        </p:nvSpPr>
        <p:spPr/>
        <p:txBody>
          <a:bodyPr/>
          <a:lstStyle/>
          <a:p>
            <a:pPr>
              <a:defRPr/>
            </a:pPr>
            <a:r>
              <a:rPr lang="en-US"/>
              <a:t>Health IT Workforce Curriculum</a:t>
            </a:r>
          </a:p>
        </p:txBody>
      </p:sp>
    </p:spTree>
  </p:cSld>
  <p:clrMapOvr>
    <a:masterClrMapping/>
  </p:clrMapOvr>
  <p:transition advTm="6394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685800" y="533400"/>
            <a:ext cx="7772400" cy="838200"/>
          </a:xfrm>
        </p:spPr>
        <p:txBody>
          <a:bodyPr/>
          <a:lstStyle/>
          <a:p>
            <a:pPr algn="ctr" eaLnBrk="1" hangingPunct="1"/>
            <a:r>
              <a:rPr lang="en-US" b="0" cap="none" smtClean="0">
                <a:latin typeface="Tahoma" pitchFamily="34" charset="0"/>
                <a:cs typeface="Tahoma" pitchFamily="34" charset="0"/>
              </a:rPr>
              <a:t>Quality Health Care</a:t>
            </a:r>
          </a:p>
        </p:txBody>
      </p:sp>
      <p:graphicFrame>
        <p:nvGraphicFramePr>
          <p:cNvPr id="7" name="Diagram 6"/>
          <p:cNvGraphicFramePr/>
          <p:nvPr>
            <p:custDataLst>
              <p:tags r:id="rId1"/>
            </p:custDataLst>
          </p:nvPr>
        </p:nvGraphicFramePr>
        <p:xfrm>
          <a:off x="685800" y="1828800"/>
          <a:ext cx="7696200" cy="368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Date Placeholder 5"/>
          <p:cNvSpPr>
            <a:spLocks noGrp="1"/>
          </p:cNvSpPr>
          <p:nvPr>
            <p:ph type="dt" sz="quarter" idx="10"/>
          </p:nvPr>
        </p:nvSpPr>
        <p:spPr/>
        <p:txBody>
          <a:bodyPr/>
          <a:lstStyle/>
          <a:p>
            <a:pPr>
              <a:defRPr/>
            </a:pPr>
            <a:r>
              <a:rPr lang="en-US"/>
              <a:t>Component 12 Unit1.1</a:t>
            </a:r>
          </a:p>
        </p:txBody>
      </p:sp>
      <p:sp>
        <p:nvSpPr>
          <p:cNvPr id="8" name="Slide Number Placeholder 7"/>
          <p:cNvSpPr>
            <a:spLocks noGrp="1"/>
          </p:cNvSpPr>
          <p:nvPr>
            <p:ph type="sldNum" sz="quarter" idx="12"/>
          </p:nvPr>
        </p:nvSpPr>
        <p:spPr/>
        <p:txBody>
          <a:bodyPr/>
          <a:lstStyle/>
          <a:p>
            <a:pPr>
              <a:defRPr/>
            </a:pPr>
            <a:fld id="{987A2D8C-17E2-4613-9C89-B1B82B841479}" type="slidenum">
              <a:rPr lang="en-US"/>
              <a:pPr>
                <a:defRPr/>
              </a:pPr>
              <a:t>5</a:t>
            </a:fld>
            <a:endParaRPr lang="en-US"/>
          </a:p>
        </p:txBody>
      </p:sp>
      <p:sp>
        <p:nvSpPr>
          <p:cNvPr id="9" name="Footer Placeholder 8"/>
          <p:cNvSpPr>
            <a:spLocks noGrp="1"/>
          </p:cNvSpPr>
          <p:nvPr>
            <p:ph type="ftr" sz="quarter" idx="11"/>
          </p:nvPr>
        </p:nvSpPr>
        <p:spPr/>
        <p:txBody>
          <a:bodyPr/>
          <a:lstStyle/>
          <a:p>
            <a:pPr>
              <a:defRPr/>
            </a:pPr>
            <a:r>
              <a:rPr lang="en-US"/>
              <a:t>Health IT Workforce Curriculum</a:t>
            </a:r>
          </a:p>
        </p:txBody>
      </p:sp>
    </p:spTree>
  </p:cSld>
  <p:clrMapOvr>
    <a:masterClrMapping/>
  </p:clrMapOvr>
  <p:transition advTm="1919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685800" y="533400"/>
            <a:ext cx="7772400" cy="914400"/>
          </a:xfrm>
        </p:spPr>
        <p:txBody>
          <a:bodyPr/>
          <a:lstStyle/>
          <a:p>
            <a:pPr algn="ctr" eaLnBrk="1" hangingPunct="1"/>
            <a:r>
              <a:rPr lang="en-US" b="0" cap="none" smtClean="0">
                <a:latin typeface="Tahoma" pitchFamily="34" charset="0"/>
                <a:cs typeface="Tahoma" pitchFamily="34" charset="0"/>
              </a:rPr>
              <a:t>Quality Health Care</a:t>
            </a:r>
          </a:p>
        </p:txBody>
      </p:sp>
      <p:sp>
        <p:nvSpPr>
          <p:cNvPr id="8195" name="Rectangle 4"/>
          <p:cNvSpPr>
            <a:spLocks noChangeArrowheads="1"/>
          </p:cNvSpPr>
          <p:nvPr/>
        </p:nvSpPr>
        <p:spPr bwMode="auto">
          <a:xfrm>
            <a:off x="381000" y="3657600"/>
            <a:ext cx="2438400" cy="1754188"/>
          </a:xfrm>
          <a:prstGeom prst="rect">
            <a:avLst/>
          </a:prstGeom>
          <a:noFill/>
          <a:ln w="9525">
            <a:noFill/>
            <a:miter lim="800000"/>
            <a:headEnd/>
            <a:tailEnd/>
          </a:ln>
        </p:spPr>
        <p:txBody>
          <a:bodyPr>
            <a:spAutoFit/>
          </a:bodyPr>
          <a:lstStyle/>
          <a:p>
            <a:r>
              <a:rPr lang="en-US" b="1"/>
              <a:t>Peter S. Greene, MD </a:t>
            </a:r>
            <a:r>
              <a:rPr lang="en-US" i="1"/>
              <a:t>Chief Medical Information Officer  </a:t>
            </a:r>
          </a:p>
          <a:p>
            <a:endParaRPr lang="en-US"/>
          </a:p>
          <a:p>
            <a:r>
              <a:rPr lang="en-US"/>
              <a:t>Patient safety in inpatient environment</a:t>
            </a:r>
          </a:p>
        </p:txBody>
      </p:sp>
      <p:sp>
        <p:nvSpPr>
          <p:cNvPr id="8196" name="Rectangle 6"/>
          <p:cNvSpPr>
            <a:spLocks noChangeArrowheads="1"/>
          </p:cNvSpPr>
          <p:nvPr/>
        </p:nvSpPr>
        <p:spPr bwMode="auto">
          <a:xfrm>
            <a:off x="3124200" y="3635375"/>
            <a:ext cx="2438400" cy="2032000"/>
          </a:xfrm>
          <a:prstGeom prst="rect">
            <a:avLst/>
          </a:prstGeom>
          <a:noFill/>
          <a:ln w="9525">
            <a:noFill/>
            <a:miter lim="800000"/>
            <a:headEnd/>
            <a:tailEnd/>
          </a:ln>
        </p:spPr>
        <p:txBody>
          <a:bodyPr>
            <a:spAutoFit/>
          </a:bodyPr>
          <a:lstStyle/>
          <a:p>
            <a:r>
              <a:rPr lang="en-US" b="1"/>
              <a:t>Jo Leslie</a:t>
            </a:r>
            <a:endParaRPr lang="en-US"/>
          </a:p>
          <a:p>
            <a:r>
              <a:rPr lang="en-US" i="1"/>
              <a:t>Research Associate </a:t>
            </a:r>
          </a:p>
          <a:p>
            <a:endParaRPr lang="en-US" i="1"/>
          </a:p>
          <a:p>
            <a:r>
              <a:rPr lang="en-US"/>
              <a:t>The importance of patient-centeredness in the ambulatory care environment</a:t>
            </a:r>
            <a:endParaRPr lang="en-US">
              <a:latin typeface="Calibri" pitchFamily="34" charset="0"/>
            </a:endParaRPr>
          </a:p>
        </p:txBody>
      </p:sp>
      <p:sp>
        <p:nvSpPr>
          <p:cNvPr id="8197" name="Rectangle 7"/>
          <p:cNvSpPr>
            <a:spLocks noChangeArrowheads="1"/>
          </p:cNvSpPr>
          <p:nvPr/>
        </p:nvSpPr>
        <p:spPr bwMode="auto">
          <a:xfrm>
            <a:off x="5943600" y="3635375"/>
            <a:ext cx="2514600" cy="2308225"/>
          </a:xfrm>
          <a:prstGeom prst="rect">
            <a:avLst/>
          </a:prstGeom>
          <a:noFill/>
          <a:ln w="9525">
            <a:noFill/>
            <a:miter lim="800000"/>
            <a:headEnd/>
            <a:tailEnd/>
          </a:ln>
        </p:spPr>
        <p:txBody>
          <a:bodyPr>
            <a:spAutoFit/>
          </a:bodyPr>
          <a:lstStyle/>
          <a:p>
            <a:r>
              <a:rPr lang="en-US" b="1"/>
              <a:t>Dawn Hohl </a:t>
            </a:r>
          </a:p>
          <a:p>
            <a:r>
              <a:rPr lang="en-US" i="1"/>
              <a:t>RN</a:t>
            </a:r>
          </a:p>
          <a:p>
            <a:endParaRPr lang="en-US"/>
          </a:p>
          <a:p>
            <a:r>
              <a:rPr lang="en-US"/>
              <a:t>Importance of teamwork and communication in home care environment</a:t>
            </a:r>
          </a:p>
        </p:txBody>
      </p:sp>
      <p:pic>
        <p:nvPicPr>
          <p:cNvPr id="8198" name="Picture 7" descr="Diana_Hohl.png"/>
          <p:cNvPicPr>
            <a:picLocks noChangeAspect="1"/>
          </p:cNvPicPr>
          <p:nvPr/>
        </p:nvPicPr>
        <p:blipFill>
          <a:blip r:embed="rId3" cstate="print"/>
          <a:srcRect l="3125" r="9375"/>
          <a:stretch>
            <a:fillRect/>
          </a:stretch>
        </p:blipFill>
        <p:spPr bwMode="auto">
          <a:xfrm>
            <a:off x="5867400" y="1501775"/>
            <a:ext cx="2289175" cy="1981200"/>
          </a:xfrm>
          <a:prstGeom prst="rect">
            <a:avLst/>
          </a:prstGeom>
          <a:noFill/>
          <a:ln w="9525">
            <a:noFill/>
            <a:miter lim="800000"/>
            <a:headEnd/>
            <a:tailEnd/>
          </a:ln>
        </p:spPr>
      </p:pic>
      <p:pic>
        <p:nvPicPr>
          <p:cNvPr id="8199" name="Picture 8" descr="jleslie3.bmp"/>
          <p:cNvPicPr>
            <a:picLocks noChangeAspect="1"/>
          </p:cNvPicPr>
          <p:nvPr/>
        </p:nvPicPr>
        <p:blipFill>
          <a:blip r:embed="rId4" cstate="print"/>
          <a:srcRect/>
          <a:stretch>
            <a:fillRect/>
          </a:stretch>
        </p:blipFill>
        <p:spPr bwMode="auto">
          <a:xfrm>
            <a:off x="3200400" y="1501775"/>
            <a:ext cx="2133600" cy="2063750"/>
          </a:xfrm>
          <a:prstGeom prst="rect">
            <a:avLst/>
          </a:prstGeom>
          <a:noFill/>
          <a:ln w="9525">
            <a:noFill/>
            <a:miter lim="800000"/>
            <a:headEnd/>
            <a:tailEnd/>
          </a:ln>
        </p:spPr>
      </p:pic>
      <p:sp>
        <p:nvSpPr>
          <p:cNvPr id="8200" name="TextBox 9"/>
          <p:cNvSpPr txBox="1">
            <a:spLocks noChangeArrowheads="1"/>
          </p:cNvSpPr>
          <p:nvPr/>
        </p:nvSpPr>
        <p:spPr bwMode="auto">
          <a:xfrm>
            <a:off x="533400" y="6019800"/>
            <a:ext cx="7696200" cy="369888"/>
          </a:xfrm>
          <a:prstGeom prst="rect">
            <a:avLst/>
          </a:prstGeom>
          <a:noFill/>
          <a:ln w="9525">
            <a:noFill/>
            <a:miter lim="800000"/>
            <a:headEnd/>
            <a:tailEnd/>
          </a:ln>
        </p:spPr>
        <p:txBody>
          <a:bodyPr>
            <a:spAutoFit/>
          </a:bodyPr>
          <a:lstStyle/>
          <a:p>
            <a:pPr algn="ctr"/>
            <a:r>
              <a:rPr lang="en-US" b="1"/>
              <a:t>Interviews continue on the following slides</a:t>
            </a:r>
            <a:r>
              <a:rPr lang="en-US"/>
              <a:t>.</a:t>
            </a:r>
          </a:p>
        </p:txBody>
      </p:sp>
      <p:pic>
        <p:nvPicPr>
          <p:cNvPr id="8201" name="Snagit_PPTEF11" descr="PPTEF11.png"/>
          <p:cNvPicPr>
            <a:picLocks noChangeAspect="1"/>
          </p:cNvPicPr>
          <p:nvPr/>
        </p:nvPicPr>
        <p:blipFill>
          <a:blip r:embed="rId5" cstate="print">
            <a:lum bright="-10000"/>
          </a:blip>
          <a:srcRect/>
          <a:stretch>
            <a:fillRect/>
          </a:stretch>
        </p:blipFill>
        <p:spPr bwMode="auto">
          <a:xfrm>
            <a:off x="533400" y="1501775"/>
            <a:ext cx="1828800" cy="2028825"/>
          </a:xfrm>
          <a:prstGeom prst="rect">
            <a:avLst/>
          </a:prstGeom>
          <a:noFill/>
          <a:ln w="9525">
            <a:noFill/>
            <a:miter lim="800000"/>
            <a:headEnd/>
            <a:tailEnd/>
          </a:ln>
        </p:spPr>
      </p:pic>
      <p:sp>
        <p:nvSpPr>
          <p:cNvPr id="11" name="Date Placeholder 8"/>
          <p:cNvSpPr>
            <a:spLocks noGrp="1"/>
          </p:cNvSpPr>
          <p:nvPr>
            <p:ph type="dt" sz="quarter" idx="10"/>
          </p:nvPr>
        </p:nvSpPr>
        <p:spPr/>
        <p:txBody>
          <a:bodyPr/>
          <a:lstStyle/>
          <a:p>
            <a:pPr>
              <a:defRPr/>
            </a:pPr>
            <a:r>
              <a:rPr lang="en-US" dirty="0">
                <a:latin typeface="Arial" pitchFamily="34" charset="0"/>
                <a:cs typeface="Arial" pitchFamily="34" charset="0"/>
              </a:rPr>
              <a:t>Component 12 Unit1.1</a:t>
            </a:r>
          </a:p>
        </p:txBody>
      </p:sp>
      <p:sp>
        <p:nvSpPr>
          <p:cNvPr id="12" name="Slide Number Placeholder 9"/>
          <p:cNvSpPr>
            <a:spLocks noGrp="1"/>
          </p:cNvSpPr>
          <p:nvPr>
            <p:ph type="sldNum" sz="quarter" idx="12"/>
          </p:nvPr>
        </p:nvSpPr>
        <p:spPr>
          <a:xfrm>
            <a:off x="6477000" y="6400800"/>
            <a:ext cx="2133600" cy="365125"/>
          </a:xfrm>
        </p:spPr>
        <p:txBody>
          <a:bodyPr/>
          <a:lstStyle/>
          <a:p>
            <a:pPr>
              <a:defRPr/>
            </a:pPr>
            <a:r>
              <a:rPr lang="en-US" dirty="0" smtClean="0"/>
              <a:t>7</a:t>
            </a:r>
            <a:endParaRPr lang="en-US" dirty="0"/>
          </a:p>
        </p:txBody>
      </p:sp>
      <p:sp>
        <p:nvSpPr>
          <p:cNvPr id="13" name="Footer Placeholder 10"/>
          <p:cNvSpPr>
            <a:spLocks noGrp="1"/>
          </p:cNvSpPr>
          <p:nvPr>
            <p:ph type="ftr" sz="quarter" idx="11"/>
          </p:nvPr>
        </p:nvSpPr>
        <p:spPr/>
        <p:txBody>
          <a:bodyPr/>
          <a:lstStyle/>
          <a:p>
            <a:pPr>
              <a:defRPr/>
            </a:pPr>
            <a:r>
              <a:rPr lang="en-US"/>
              <a:t>Health IT Workforce Curriculum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2"/>
          <p:cNvSpPr>
            <a:spLocks noGrp="1"/>
          </p:cNvSpPr>
          <p:nvPr>
            <p:ph type="body" idx="1"/>
          </p:nvPr>
        </p:nvSpPr>
        <p:spPr>
          <a:xfrm>
            <a:off x="914400" y="5105400"/>
            <a:ext cx="7772400" cy="1219200"/>
          </a:xfrm>
        </p:spPr>
        <p:txBody>
          <a:bodyPr/>
          <a:lstStyle/>
          <a:p>
            <a:pPr eaLnBrk="1" hangingPunct="1"/>
            <a:r>
              <a:rPr lang="en-US" smtClean="0">
                <a:solidFill>
                  <a:schemeClr val="tx1"/>
                </a:solidFill>
                <a:latin typeface="Arial" charset="0"/>
                <a:cs typeface="Arial" charset="0"/>
              </a:rPr>
              <a:t>Peter S. Greene, MD - Chief Medical Information Officer</a:t>
            </a:r>
          </a:p>
          <a:p>
            <a:pPr eaLnBrk="1" hangingPunct="1"/>
            <a:r>
              <a:rPr lang="en-US" smtClean="0">
                <a:solidFill>
                  <a:schemeClr val="tx1"/>
                </a:solidFill>
                <a:latin typeface="Arial" charset="0"/>
                <a:cs typeface="Arial" charset="0"/>
              </a:rPr>
              <a:t>Johns Hopkins Hospital</a:t>
            </a:r>
          </a:p>
          <a:p>
            <a:pPr eaLnBrk="1" hangingPunct="1"/>
            <a:r>
              <a:rPr lang="en-US" smtClean="0">
                <a:solidFill>
                  <a:schemeClr val="tx1"/>
                </a:solidFill>
                <a:latin typeface="Arial" charset="0"/>
                <a:cs typeface="Arial" charset="0"/>
              </a:rPr>
              <a:t>Baltimore, Maryland</a:t>
            </a:r>
          </a:p>
        </p:txBody>
      </p:sp>
      <p:pic>
        <p:nvPicPr>
          <p:cNvPr id="9219" name="Picture 2"/>
          <p:cNvPicPr>
            <a:picLocks noChangeAspect="1" noChangeArrowheads="1"/>
          </p:cNvPicPr>
          <p:nvPr/>
        </p:nvPicPr>
        <p:blipFill>
          <a:blip r:embed="rId3" cstate="print"/>
          <a:srcRect r="8459" b="7272"/>
          <a:stretch>
            <a:fillRect/>
          </a:stretch>
        </p:blipFill>
        <p:spPr bwMode="auto">
          <a:xfrm>
            <a:off x="4953000" y="838200"/>
            <a:ext cx="2971800" cy="4038600"/>
          </a:xfrm>
          <a:prstGeom prst="rect">
            <a:avLst/>
          </a:prstGeom>
          <a:noFill/>
          <a:ln w="9525">
            <a:noFill/>
            <a:miter lim="800000"/>
            <a:headEnd/>
            <a:tailEnd/>
          </a:ln>
        </p:spPr>
      </p:pic>
      <p:pic>
        <p:nvPicPr>
          <p:cNvPr id="9221" name="Snagit_PPT68C4" descr="PPT68C4.png"/>
          <p:cNvPicPr>
            <a:picLocks noChangeAspect="1"/>
          </p:cNvPicPr>
          <p:nvPr/>
        </p:nvPicPr>
        <p:blipFill>
          <a:blip r:embed="rId4" cstate="print"/>
          <a:srcRect/>
          <a:stretch>
            <a:fillRect/>
          </a:stretch>
        </p:blipFill>
        <p:spPr bwMode="auto">
          <a:xfrm>
            <a:off x="914400" y="838200"/>
            <a:ext cx="3763963"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2"/>
          <p:cNvSpPr>
            <a:spLocks noGrp="1"/>
          </p:cNvSpPr>
          <p:nvPr>
            <p:ph type="body" idx="1"/>
          </p:nvPr>
        </p:nvSpPr>
        <p:spPr>
          <a:xfrm>
            <a:off x="685800" y="4800600"/>
            <a:ext cx="7772400" cy="1219200"/>
          </a:xfrm>
        </p:spPr>
        <p:txBody>
          <a:bodyPr/>
          <a:lstStyle/>
          <a:p>
            <a:pPr eaLnBrk="1" hangingPunct="1"/>
            <a:r>
              <a:rPr lang="en-US" smtClean="0">
                <a:solidFill>
                  <a:schemeClr val="tx1"/>
                </a:solidFill>
                <a:latin typeface="Arial" charset="0"/>
                <a:cs typeface="Arial" charset="0"/>
              </a:rPr>
              <a:t>Dawn Holh, RN</a:t>
            </a:r>
          </a:p>
          <a:p>
            <a:pPr eaLnBrk="1" hangingPunct="1"/>
            <a:r>
              <a:rPr lang="en-US" smtClean="0">
                <a:solidFill>
                  <a:schemeClr val="tx1"/>
                </a:solidFill>
                <a:latin typeface="Arial" charset="0"/>
                <a:cs typeface="Arial" charset="0"/>
              </a:rPr>
              <a:t>Director of Customer Service at Johns Hopkins Home Care Group</a:t>
            </a:r>
          </a:p>
          <a:p>
            <a:pPr eaLnBrk="1" hangingPunct="1"/>
            <a:r>
              <a:rPr lang="en-US" smtClean="0">
                <a:solidFill>
                  <a:schemeClr val="tx1"/>
                </a:solidFill>
                <a:latin typeface="Arial" charset="0"/>
                <a:cs typeface="Arial" charset="0"/>
              </a:rPr>
              <a:t>Baltimore, Maryland</a:t>
            </a:r>
          </a:p>
        </p:txBody>
      </p:sp>
      <p:pic>
        <p:nvPicPr>
          <p:cNvPr id="10243" name="Picture 3" descr="Diana_Hohl.png"/>
          <p:cNvPicPr>
            <a:picLocks noChangeAspect="1"/>
          </p:cNvPicPr>
          <p:nvPr/>
        </p:nvPicPr>
        <p:blipFill>
          <a:blip r:embed="rId3" cstate="print"/>
          <a:srcRect/>
          <a:stretch>
            <a:fillRect/>
          </a:stretch>
        </p:blipFill>
        <p:spPr bwMode="auto">
          <a:xfrm>
            <a:off x="838200" y="990600"/>
            <a:ext cx="4495800" cy="366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2"/>
          <p:cNvSpPr>
            <a:spLocks noGrp="1"/>
          </p:cNvSpPr>
          <p:nvPr>
            <p:ph type="body" idx="1"/>
          </p:nvPr>
        </p:nvSpPr>
        <p:spPr>
          <a:xfrm>
            <a:off x="914400" y="4724400"/>
            <a:ext cx="7391400" cy="1423988"/>
          </a:xfrm>
        </p:spPr>
        <p:txBody>
          <a:bodyPr/>
          <a:lstStyle/>
          <a:p>
            <a:pPr eaLnBrk="1" hangingPunct="1"/>
            <a:r>
              <a:rPr lang="en-US" sz="2400" smtClean="0">
                <a:solidFill>
                  <a:schemeClr val="tx1"/>
                </a:solidFill>
                <a:latin typeface="Arial" charset="0"/>
                <a:cs typeface="Arial" charset="0"/>
              </a:rPr>
              <a:t>Jo Leslie - Sr. Quality &amp; Innovation Coach </a:t>
            </a:r>
          </a:p>
          <a:p>
            <a:pPr eaLnBrk="1" hangingPunct="1"/>
            <a:r>
              <a:rPr lang="en-US" sz="2400" smtClean="0">
                <a:solidFill>
                  <a:schemeClr val="tx1"/>
                </a:solidFill>
                <a:latin typeface="Arial" charset="0"/>
                <a:cs typeface="Arial" charset="0"/>
              </a:rPr>
              <a:t>Johns Hopkins University School of Medicine </a:t>
            </a:r>
          </a:p>
          <a:p>
            <a:pPr eaLnBrk="1" hangingPunct="1"/>
            <a:r>
              <a:rPr lang="en-US" sz="2400" smtClean="0">
                <a:solidFill>
                  <a:schemeClr val="tx1"/>
                </a:solidFill>
                <a:latin typeface="Arial" charset="0"/>
                <a:cs typeface="Arial" charset="0"/>
              </a:rPr>
              <a:t>Admin Innovations Center for Innovation</a:t>
            </a:r>
          </a:p>
        </p:txBody>
      </p:sp>
      <p:pic>
        <p:nvPicPr>
          <p:cNvPr id="11267" name="Picture 5" descr="jleslie3.bmp"/>
          <p:cNvPicPr>
            <a:picLocks noChangeAspect="1"/>
          </p:cNvPicPr>
          <p:nvPr/>
        </p:nvPicPr>
        <p:blipFill>
          <a:blip r:embed="rId3" cstate="print"/>
          <a:srcRect/>
          <a:stretch>
            <a:fillRect/>
          </a:stretch>
        </p:blipFill>
        <p:spPr bwMode="auto">
          <a:xfrm>
            <a:off x="914400" y="838200"/>
            <a:ext cx="3505200" cy="363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UIDATA" val="&lt;database version=&quot;7.0&quot;&gt;&lt;object type=&quot;1&quot; unique_id=&quot;10001&quot;&gt;&lt;property id=&quot;20141&quot; value=&quot;Introduction to QI and HIT_Unit1_1_July27&quot;/&gt;&lt;property id=&quot;20148&quot; value=&quot;5&quot;/&gt;&lt;property id=&quot;20184&quot; value=&quot;7&quot;/&gt;&lt;property id=&quot;20224&quot; value=&quot;R:\Health Systems and Outcomes\CDCG\Quality_Improvement\Unit1_Introduction to QI and HIT\Powerpoint\New folder&quot;/&gt;&lt;property id=&quot;20250&quot; value=&quot;0&quot;/&gt;&lt;property id=&quot;20251&quot; value=&quot;0&quot;/&gt;&lt;property id=&quot;20259&quot; value=&quot;1&quot;/&gt;&lt;property id=&quot;20501&quot; value=&quot;C:\Users\kescoba3\Documents\My Adobe Presentations\&quot;/&gt;&lt;object type=&quot;8&quot; unique_id=&quot;10002&quot;&gt;&lt;/object&gt;&lt;object type=&quot;2&quot; unique_id=&quot;10003&quot;&gt;&lt;object type=&quot;3&quot; unique_id=&quot;10004&quot;&gt;&lt;property id=&quot;20148&quot; value=&quot;5&quot;/&gt;&lt;property id=&quot;20300&quot; value=&quot;Slide 1 - &amp;quot;Introduction to QI and HIT&amp;quot;&quot;/&gt;&lt;property id=&quot;20307&quot; value=&quot;257&quot;/&gt;&lt;property id=&quot;20309&quot; value=&quot;-1&quot;/&gt;&lt;/object&gt;&lt;object type=&quot;3&quot; unique_id=&quot;10005&quot;&gt;&lt;property id=&quot;20148&quot; value=&quot;5&quot;/&gt;&lt;property id=&quot;20300&quot; value=&quot;Slide 2 - &amp;quot;Objectives&amp;quot;&quot;/&gt;&lt;property id=&quot;20307&quot; value=&quot;258&quot;/&gt;&lt;property id=&quot;20309&quot; value=&quot;-1&quot;/&gt;&lt;/object&gt;&lt;object type=&quot;3&quot; unique_id=&quot;10006&quot;&gt;&lt;property id=&quot;20148&quot; value=&quot;5&quot;/&gt;&lt;property id=&quot;20300&quot; value=&quot;Slide 3 - &amp;quot;Health Care&amp;quot;&quot;/&gt;&lt;property id=&quot;20307&quot; value=&quot;259&quot;/&gt;&lt;property id=&quot;20309&quot; value=&quot;-1&quot;/&gt;&lt;/object&gt;&lt;object type=&quot;3&quot; unique_id=&quot;10007&quot;&gt;&lt;property id=&quot;20148&quot; value=&quot;5&quot;/&gt;&lt;property id=&quot;20300&quot; value=&quot;Slide 4 - &amp;quot;Quality Health Care&amp;#x0D;&amp;#x0A;Who defines it?&amp;quot;&quot;/&gt;&lt;property id=&quot;20307&quot; value=&quot;260&quot;/&gt;&lt;property id=&quot;20309&quot; value=&quot;-1&quot;/&gt;&lt;/object&gt;&lt;object type=&quot;3&quot; unique_id=&quot;10008&quot;&gt;&lt;property id=&quot;20148&quot; value=&quot;5&quot;/&gt;&lt;property id=&quot;20300&quot; value=&quot;Slide 5 - &amp;quot;Quality Health Care&amp;quot;&quot;/&gt;&lt;property id=&quot;20307&quot; value=&quot;261&quot;/&gt;&lt;property id=&quot;20309&quot; value=&quot;-1&quot;/&gt;&lt;/object&gt;&lt;object type=&quot;3&quot; unique_id=&quot;10009&quot;&gt;&lt;property id=&quot;20148&quot; value=&quot;5&quot;/&gt;&lt;property id=&quot;20300&quot; value=&quot;Slide 6 - &amp;quot;Quality Health Care&amp;quot;&quot;/&gt;&lt;property id=&quot;20307&quot; value=&quot;287&quot;/&gt;&lt;property id=&quot;20309&quot; value=&quot;-1&quot;/&gt;&lt;/object&gt;&lt;object type=&quot;3&quot; unique_id=&quot;10010&quot;&gt;&lt;property id=&quot;20148&quot; value=&quot;5&quot;/&gt;&lt;property id=&quot;20300&quot; value=&quot;Slide 7&quot;/&gt;&lt;property id=&quot;20307&quot; value=&quot;288&quot;/&gt;&lt;property id=&quot;20309&quot; value=&quot;-1&quot;/&gt;&lt;/object&gt;&lt;object type=&quot;3&quot; unique_id=&quot;10011&quot;&gt;&lt;property id=&quot;20148&quot; value=&quot;5&quot;/&gt;&lt;property id=&quot;20300&quot; value=&quot;Slide 8&quot;/&gt;&lt;property id=&quot;20307&quot; value=&quot;289&quot;/&gt;&lt;property id=&quot;20309&quot; value=&quot;-1&quot;/&gt;&lt;/object&gt;&lt;object type=&quot;3&quot; unique_id=&quot;10012&quot;&gt;&lt;property id=&quot;20148&quot; value=&quot;5&quot;/&gt;&lt;property id=&quot;20300&quot; value=&quot;Slide 9&quot;/&gt;&lt;property id=&quot;20307&quot; value=&quot;290&quot;/&gt;&lt;property id=&quot;20309&quot; value=&quot;-1&quot;/&gt;&lt;/object&gt;&lt;object type=&quot;3&quot; unique_id=&quot;10013&quot;&gt;&lt;property id=&quot;20148&quot; value=&quot;5&quot;/&gt;&lt;property id=&quot;20300&quot; value=&quot;Slide 10 - &amp;quot;Quality Health Care&amp;quot;&quot;/&gt;&lt;property id=&quot;20307&quot; value=&quot;263&quot;/&gt;&lt;property id=&quot;20309&quot; value=&quot;-1&quot;/&gt;&lt;/object&gt;&lt;object type=&quot;3&quot; unique_id=&quot;10014&quot;&gt;&lt;property id=&quot;20148&quot; value=&quot;5&quot;/&gt;&lt;property id=&quot;20300&quot; value=&quot;Slide 11 - &amp;quot;Quality: Shifting Focus&amp;quot;&quot;/&gt;&lt;property id=&quot;20307&quot; value=&quot;264&quot;/&gt;&lt;property id=&quot;20309&quot; value=&quot;-1&quot;/&gt;&lt;/object&gt;&lt;object type=&quot;3&quot; unique_id=&quot;10015&quot;&gt;&lt;property id=&quot;20148&quot; value=&quot;5&quot;/&gt;&lt;property id=&quot;20300&quot; value=&quot;Slide 12 - &amp;quot;Systems and Health Care Reform&amp;quot;&quot;/&gt;&lt;property id=&quot;20307&quot; value=&quot;265&quot;/&gt;&lt;property id=&quot;20309&quot; value=&quot;-1&quot;/&gt;&lt;/object&gt;&lt;object type=&quot;3&quot; unique_id=&quot;10016&quot;&gt;&lt;property id=&quot;20148&quot; value=&quot;5&quot;/&gt;&lt;property id=&quot;20300&quot; value=&quot;Slide 13 - &amp;quot;What is Health Care Quality Improvement?&amp;quot;&quot;/&gt;&lt;property id=&quot;20307&quot; value=&quot;266&quot;/&gt;&lt;property id=&quot;20309&quot; value=&quot;-1&quot;/&gt;&lt;/object&gt;&lt;object type=&quot;3&quot; unique_id=&quot;10017&quot;&gt;&lt;property id=&quot;20148&quot; value=&quot;5&quot;/&gt;&lt;property id=&quot;20300&quot; value=&quot;Slide 14&quot;/&gt;&lt;property id=&quot;20307&quot; value=&quot;267&quot;/&gt;&lt;property id=&quot;20309&quot; value=&quot;-1&quot;/&gt;&lt;/object&gt;&lt;object type=&quot;3&quot; unique_id=&quot;10018&quot;&gt;&lt;property id=&quot;20148&quot; value=&quot;5&quot;/&gt;&lt;property id=&quot;20300&quot; value=&quot;Slide 15 - &amp;quot;US Health Care System: &amp;#x0D;&amp;#x0A;How are we doing?&amp;quot;&quot;/&gt;&lt;property id=&quot;20307&quot; value=&quot;268&quot;/&gt;&lt;property id=&quot;20309&quot; value=&quot;-1&quot;/&gt;&lt;/object&gt;&lt;object type=&quot;3&quot; unique_id=&quot;10019&quot;&gt;&lt;property id=&quot;20148&quot; value=&quot;5&quot;/&gt;&lt;property id=&quot;20300&quot; value=&quot;Slide 16 - &amp;quot;US Health Care System:&amp;#x0D;&amp;#x0A;How do we accelerate QI?&amp;quot;&quot;/&gt;&lt;property id=&quot;20307&quot; value=&quot;269&quot;/&gt;&lt;property id=&quot;20309&quot; value=&quot;-1&quot;/&gt;&lt;/object&gt;&lt;object type=&quot;3&quot; unique_id=&quot;10020&quot;&gt;&lt;property id=&quot;20148&quot; value=&quot;5&quot;/&gt;&lt;property id=&quot;20300&quot; value=&quot;Slide 17 - &amp;quot;Health Information Technology (HIT)&amp;quot;&quot;/&gt;&lt;property id=&quot;20307&quot; value=&quot;270&quot;/&gt;&lt;property id=&quot;20309&quot; value=&quot;-1&quot;/&gt;&lt;/object&gt;&lt;object type=&quot;3&quot; unique_id=&quot;10021&quot;&gt;&lt;property id=&quot;20148&quot; value=&quot;5&quot;/&gt;&lt;property id=&quot;20300&quot; value=&quot;Slide 18 - &amp;quot;Health Information Technology (HIT)&amp;quot;&quot;/&gt;&lt;property id=&quot;20307&quot; value=&quot;271&quot;/&gt;&lt;property id=&quot;20309&quot; value=&quot;-1&quot;/&gt;&lt;/object&gt;&lt;object type=&quot;3&quot; unique_id=&quot;10022&quot;&gt;&lt;property id=&quot;20148&quot; value=&quot;5&quot;/&gt;&lt;property id=&quot;20300&quot; value=&quot;Slide 19 - &amp;quot;Institute of Medicine 1991 - 2003&amp;quot;&quot;/&gt;&lt;property id=&quot;20307&quot; value=&quot;272&quot;/&gt;&lt;property id=&quot;20309&quot; value=&quot;-1&quot;/&gt;&lt;/object&gt;&lt;object type=&quot;3&quot; unique_id=&quot;10023&quot;&gt;&lt;property id=&quot;20148&quot; value=&quot;5&quot;/&gt;&lt;property id=&quot;20300&quot; value=&quot;Slide 20 - &amp;quot;Meaningful Use and QI&amp;quot;&quot;/&gt;&lt;property id=&quot;20307&quot; value=&quot;273&quot;/&gt;&lt;property id=&quot;20309&quot; value=&quot;-1&quot;/&gt;&lt;/object&gt;&lt;object type=&quot;3&quot; unique_id=&quot;10024&quot;&gt;&lt;property id=&quot;20148&quot; value=&quot;5&quot;/&gt;&lt;property id=&quot;20300&quot; value=&quot;Slide 21 - &amp;quot;Goals of Meaningful Use&amp;quot;&quot;/&gt;&lt;property id=&quot;20307&quot; value=&quot;274&quot;/&gt;&lt;property id=&quot;20309&quot; value=&quot;-1&quot;/&gt;&lt;/object&gt;&lt;object type=&quot;3&quot; unique_id=&quot;10025&quot;&gt;&lt;property id=&quot;20148&quot; value=&quot;5&quot;/&gt;&lt;property id=&quot;20300&quot; value=&quot;Slide 22 - &amp;quot;Meaningful Use Stages&amp;quot;&quot;/&gt;&lt;property id=&quot;20307&quot; value=&quot;275&quot;/&gt;&lt;property id=&quot;20309&quot; value=&quot;-1&quot;/&gt;&lt;/object&gt;&lt;object type=&quot;3&quot; unique_id=&quot;10026&quot;&gt;&lt;property id=&quot;20148&quot; value=&quot;5&quot;/&gt;&lt;property id=&quot;20300&quot; value=&quot;Slide 23 - &amp;quot;Meaningful Use: Stage 1&amp;quot;&quot;/&gt;&lt;property id=&quot;20307&quot; value=&quot;276&quot;/&gt;&lt;property id=&quot;20309&quot; value=&quot;-1&quot;/&gt;&lt;/object&gt;&lt;object type=&quot;3&quot; unique_id=&quot;10027&quot;&gt;&lt;property id=&quot;20148&quot; value=&quot;5&quot;/&gt;&lt;property id=&quot;20300&quot; value=&quot;Slide 24 - &amp;quot;Meaningful Use Stage 1&amp;#x0D;&amp;#x0A;Hospitals/Eligible Providers, CORE Set&amp;quot;&quot;/&gt;&lt;property id=&quot;20307&quot; value=&quot;277&quot;/&gt;&lt;property id=&quot;20309&quot; value=&quot;-1&quot;/&gt;&lt;/object&gt;&lt;object type=&quot;3&quot; unique_id=&quot;10028&quot;&gt;&lt;property id=&quot;20148&quot; value=&quot;5&quot;/&gt;&lt;property id=&quot;20300&quot; value=&quot;Slide 25 - &amp;quot;Meaningful Use Stage 1&amp;#x0D;&amp;#x0A;Hospitals/Eligible Providers, CORE Set&amp;quot;&quot;/&gt;&lt;property id=&quot;20307&quot; value=&quot;278&quot;/&gt;&lt;property id=&quot;20309&quot; value=&quot;-1&quot;/&gt;&lt;/object&gt;&lt;object type=&quot;3&quot; unique_id=&quot;10029&quot;&gt;&lt;property id=&quot;20148&quot; value=&quot;5&quot;/&gt;&lt;property id=&quot;20300&quot; value=&quot;Slide 26 - &amp;quot;Meaningful Use Stage 1&amp;#x0D;&amp;#x0A;Hospitals/Eligible Providers, MENU Set&amp;quot;&quot;/&gt;&lt;property id=&quot;20307&quot; value=&quot;279&quot;/&gt;&lt;property id=&quot;20309&quot; value=&quot;-1&quot;/&gt;&lt;/object&gt;&lt;object type=&quot;3&quot; unique_id=&quot;10030&quot;&gt;&lt;property id=&quot;20148&quot; value=&quot;5&quot;/&gt;&lt;property id=&quot;20300&quot; value=&quot;Slide 27 - &amp;quot;Meaningful Use Stage 1&amp;#x0D;&amp;#x0A;Hospitals/Eligible Providers, MENU Set&amp;quot;&quot;/&gt;&lt;property id=&quot;20307&quot; value=&quot;280&quot;/&gt;&lt;property id=&quot;20309&quot; value=&quot;-1&quot;/&gt;&lt;/object&gt;&lt;object type=&quot;3&quot; unique_id=&quot;10031&quot;&gt;&lt;property id=&quot;20148&quot; value=&quot;5&quot;/&gt;&lt;property id=&quot;20300&quot; value=&quot;Slide 28 - &amp;quot;Meaningful Use Stage 1&amp;#x0D;&amp;#x0A;Hospitals Only, MENU Set&amp;quot;&quot;/&gt;&lt;property id=&quot;20307&quot; value=&quot;281&quot;/&gt;&lt;property id=&quot;20309&quot; value=&quot;-1&quot;/&gt;&lt;/object&gt;&lt;object type=&quot;3&quot; unique_id=&quot;10032&quot;&gt;&lt;property id=&quot;20148&quot; value=&quot;5&quot;/&gt;&lt;property id=&quot;20300&quot; value=&quot;Slide 29 - &amp;quot;Meaningful Use Stage 1&amp;#x0D;&amp;#x0A;Eligible Providers Only, Menu Set&amp;quot;&quot;/&gt;&lt;property id=&quot;20307&quot; value=&quot;282&quot;/&gt;&lt;property id=&quot;20309&quot; value=&quot;-1&quot;/&gt;&lt;/object&gt;&lt;object type=&quot;3&quot; unique_id=&quot;10033&quot;&gt;&lt;property id=&quot;20148&quot; value=&quot;5&quot;/&gt;&lt;property id=&quot;20300&quot; value=&quot;Slide 30 - &amp;quot;Meaningful Use and QI&amp;#x0D;&amp;#x0A;Eligible Providers, 2011 and 2012&amp;quot;&quot;/&gt;&lt;property id=&quot;20307&quot; value=&quot;283&quot;/&gt;&lt;property id=&quot;20309&quot; value=&quot;-1&quot;/&gt;&lt;/object&gt;&lt;object type=&quot;3&quot; unique_id=&quot;10034&quot;&gt;&lt;property id=&quot;20148&quot; value=&quot;5&quot;/&gt;&lt;property id=&quot;20300&quot; value=&quot;Slide 31 - &amp;quot;Meaningful Use and QI&amp;#x0D;&amp;#x0A;Hospitals, 2011 and 2012&amp;quot;&quot;/&gt;&lt;property id=&quot;20307&quot; value=&quot;284&quot;/&gt;&lt;property id=&quot;20309&quot; value=&quot;-1&quot;/&gt;&lt;/object&gt;&lt;object type=&quot;3&quot; unique_id=&quot;10035&quot;&gt;&lt;property id=&quot;20148&quot; value=&quot;5&quot;/&gt;&lt;property id=&quot;20300&quot; value=&quot;Slide 32 - &amp;quot;Meaningful Use and QI&amp;quot;&quot;/&gt;&lt;property id=&quot;20307&quot; value=&quot;285&quot;/&gt;&lt;property id=&quot;20309&quot; value=&quot;-1&quot;/&gt;&lt;/object&gt;&lt;object type=&quot;3&quot; unique_id=&quot;10036&quot;&gt;&lt;property id=&quot;20148&quot; value=&quot;5&quot;/&gt;&lt;property id=&quot;20300&quot; value=&quot;Slide 33 - &amp;quot;Summary for Unit 1.1&amp;quot;&quot;/&gt;&lt;property id=&quot;20307&quot; value=&quot;286&quot;/&gt;&lt;property id=&quot;20309&quot; value=&quot;-1&quot;/&gt;&lt;/object&gt;&lt;/object&gt;&lt;object type=&quot;10&quot; unique_id=&quot;10037&quot;&gt;&lt;object type=&quot;11&quot; unique_id=&quot;10038&quot;&gt;&lt;/object&gt;&lt;object type=&quot;13&quot; unique_id=&quot;10040&quot;&gt;&lt;/object&gt;&lt;/object&gt;&lt;object type=&quot;4&quot; unique_id=&quot;10039&quo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652043-DD32-4DCC-BEFD-227C8F88BE3E}&quot;/&gt;&lt;filename val=&quot;R:\Health Systems and Outcomes\CDCG\Quality_Improvement\Unit1_Introduction to QI and HIT\Powerpoint\New folder\data\asimages\{0D652043-DD32-4DCC-BEFD-227C8F88BE3E}.png&quot;/&gt;&lt;hasEffects val=&quot;1&quot;/&gt;&lt;left val=&quot;99&quot;/&gt;&lt;top val=&quot;300.72&quot;/&gt;&lt;width val=&quot;539.64&quot;/&gt;&lt;height val=&quot;166.2&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EA6437-2361-4166-94DD-F7C020BFA83B}&quot;/&gt;&lt;filename val=&quot;R:\Health Systems and Outcomes\CDCG\Quality_Improvement\Unit1_Introduction to QI and HIT\Powerpoint\New folder\data\asimages\{7BEA6437-2361-4166-94DD-F7C020BFA83B}.png&quot;/&gt;&lt;hasEffects val=&quot;1&quot;/&gt;&lt;left val=&quot;363&quot;/&gt;&lt;top val=&quot;114.72&quot;/&gt;&lt;width val=&quot;328.92&quot;/&gt;&lt;height val=&quot;141.36&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328340-2F7D-4E75-930B-C85235814126}&quot;/&gt;&lt;filename val=&quot;R:\Health Systems and Outcomes\CDCG\Quality_Improvement\Unit1_Introduction to QI and HIT\Powerpoint\New folder\data\asimages\{D2328340-2F7D-4E75-930B-C85235814126}.png&quot;/&gt;&lt;hasEffects val=&quot;1&quot;/&gt;&lt;left val=&quot;61.56&quot;/&gt;&lt;top val=&quot;158.28&quot;/&gt;&lt;width val=&quot;538.8&quot;/&gt;&lt;height val=&quot;282.36&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694AFF-B823-4A91-8520-24008C38F10B}&quot;/&gt;&lt;filename val=&quot;R:\Health Systems and Outcomes\CDCG\Quality_Improvement\Unit1_Introduction to QI and HIT\Powerpoint\New folder\data\asimages\{2D694AFF-B823-4A91-8520-24008C38F10B}.png&quot;/&gt;&lt;hasEffects val=&quot;1&quot;/&gt;&lt;left val=&quot;143.28&quot;/&gt;&lt;top val=&quot;131.28&quot;/&gt;&lt;width val=&quot;458.64&quot;/&gt;&lt;height val=&quot;326.64&quot;/&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698717-AE06-4B35-A829-B470BCAD083A}&quot;/&gt;&lt;filename val=&quot;R:\Health Systems and Outcomes\CDCG\Quality_Improvement\Unit1_Introduction to QI and HIT\Powerpoint\New folder\data\asimages\{FD698717-AE06-4B35-A829-B470BCAD083A}.png&quot;/&gt;&lt;hasEffects val=&quot;1&quot;/&gt;&lt;left val=&quot;145.56&quot;/&gt;&lt;top val=&quot;156.72&quot;/&gt;&lt;width val=&quot;436.8&quot;/&gt;&lt;height val=&quot;319.2&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66A73B-32FD-4C0D-81FA-992DA1D7246D}&quot;/&gt;&lt;filename val=&quot;R:\Health Systems and Outcomes\CDCG\Quality_Improvement\Unit1_Introduction to QI and HIT\Powerpoint\New folder\data\asimages\{8166A73B-32FD-4C0D-81FA-992DA1D7246D}.png&quot;/&gt;&lt;hasEffects val=&quot;1&quot;/&gt;&lt;left val=&quot;44.28&quot;/&gt;&lt;top val=&quot;102&quot;/&gt;&lt;width val=&quot;657.36&quot;/&gt;&lt;height val=&quot;355.92&quot;/&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F21704-3E73-4C9D-BC96-E7CB5A346762}&quot;/&gt;&lt;filename val=&quot;R:\Health Systems and Outcomes\CDCG\Quality_Improvement\Unit1_Introduction to QI and HIT\Powerpoint\New folder\data\asimages\{5DF21704-3E73-4C9D-BC96-E7CB5A346762}.png&quot;/&gt;&lt;hasEffects val=&quot;1&quot;/&gt;&lt;left val=&quot;65.28&quot;/&gt;&lt;top val=&quot;132&quot;/&gt;&lt;width val=&quot;560.64&quot;/&gt;&lt;height val=&quot;379.92&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C650B5-38DE-4F62-8E45-2E72FB2D63B1}&quot;/&gt;&lt;filename val=&quot;R:\Health Systems and Outcomes\CDCG\Quality_Improvement\Unit1_Introduction to QI and HIT\Powerpoint\New folder\data\asimages\{FFC650B5-38DE-4F62-8E45-2E72FB2D63B1}.png&quot;/&gt;&lt;hasEffects val=&quot;1&quot;/&gt;&lt;left val=&quot;97.56&quot;/&gt;&lt;top val=&quot;125.28&quot;/&gt;&lt;width val=&quot;550.8&quot;/&gt;&lt;height val=&quot;327.36&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3CA22A-5E0E-46F1-B082-F7AFD597E4E1}&quot;/&gt;&lt;filename val=&quot;R:\Health Systems and Outcomes\CDCG\Quality_Improvement\Unit1_Introduction to QI and HIT\Powerpoint\New folder\data\asimages\{E73CA22A-5E0E-46F1-B082-F7AFD597E4E1}.png&quot;/&gt;&lt;hasEffects val=&quot;1&quot;/&gt;&lt;left val=&quot;50.28&quot;/&gt;&lt;top val=&quot;141&quot;/&gt;&lt;width val=&quot;615.36&quot;/&gt;&lt;height val=&quot;300.36&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3F2E69-D947-44A0-A670-A7EBCCF4C117}&quot;/&gt;&lt;filename val=&quot;R:\Health Systems and Outcomes\CDCG\Quality_Improvement\Unit1_Introduction to QI and HIT\Powerpoint\New folder\data\asimages\{7C3F2E69-D947-44A0-A670-A7EBCCF4C117}.png&quot;/&gt;&lt;hasEffects val=&quot;1&quot;/&gt;&lt;left val=&quot;24&quot;/&gt;&lt;top val=&quot;117.72&quot;/&gt;&lt;width val=&quot;667.08&quot;/&gt;&lt;height val=&quot;366.36&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C7E8FB-FE8C-4ABD-9305-5B3AE7FF09E3}&quot;/&gt;&lt;filename val=&quot;R:\Health Systems and Outcomes\CDCG\Quality_Improvement\Unit1_Introduction to QI and HIT\Powerpoint\New folder\data\asimages\{32C7E8FB-FE8C-4ABD-9305-5B3AE7FF09E3}.png&quot;/&gt;&lt;hasEffects val=&quot;1&quot;/&gt;&lt;left val=&quot;125.28&quot;/&gt;&lt;top val=&quot;275.28&quot;/&gt;&lt;width val=&quot;499.8&quot;/&gt;&lt;height val=&quot;218.64&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033C3C-717E-487B-A9A9-A33ED5A5ED0F}&quot;/&gt;&lt;filename val=&quot;R:\Health Systems and Outcomes\CDCG\Quality_Improvement\Unit1_Introduction to QI and HIT\Powerpoint\New folder\data\asimages\{EF033C3C-717E-487B-A9A9-A33ED5A5ED0F}.png&quot;/&gt;&lt;hasEffects val=&quot;1&quot;/&gt;&lt;left val=&quot;535.56&quot;/&gt;&lt;top val=&quot;261&quot;/&gt;&lt;width val=&quot;154.8&quot;/&gt;&lt;height val=&quot;88.92&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AB828F-ED98-485E-9AF2-7F9BF18409A3}&quot;/&gt;&lt;filename val=&quot;R:\Health Systems and Outcomes\CDCG\Quality_Improvement\Unit1_Introduction to QI and HIT\Powerpoint\New folder\data\asimages\{B4AB828F-ED98-485E-9AF2-7F9BF18409A3}.png&quot;/&gt;&lt;hasEffects val=&quot;1&quot;/&gt;&lt;left val=&quot;23.28&quot;/&gt;&lt;top val=&quot;267&quot;/&gt;&lt;width val=&quot;169.8&quot;/&gt;&lt;height val=&quot;82.92&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1E82A5-A81A-4BAD-B4CA-18BE242AFD92}&quot;/&gt;&lt;filename val=&quot;R:\Health Systems and Outcomes\CDCG\Quality_Improvement\Unit1_Introduction to QI and HIT\Powerpoint\New folder\data\asimages\{301E82A5-A81A-4BAD-B4CA-18BE242AFD92}.png&quot;/&gt;&lt;hasEffects val=&quot;1&quot;/&gt;&lt;left val=&quot;115.56&quot;/&gt;&lt;top val=&quot;167.28&quot;/&gt;&lt;width val=&quot;484.8&quot;/&gt;&lt;height val=&quot;46.08&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A9FB46-16A4-4B97-AAE6-A6D40C9B11D8}&quot;/&gt;&lt;filename val=&quot;R:\Health Systems and Outcomes\CDCG\Quality_Improvement\Unit1_Introduction to QI and HIT\Powerpoint\New folder\data\asimages\{EEA9FB46-16A4-4B97-AAE6-A6D40C9B11D8}.png&quot;/&gt;&lt;hasEffects val=&quot;1&quot;/&gt;&lt;left val=&quot;115.56&quot;/&gt;&lt;top val=&quot;407.28&quot;/&gt;&lt;width val=&quot;484.8&quot;/&gt;&lt;height val=&quot;46.08&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DC7262-2480-4031-8BBB-837003C2904E}&quot;/&gt;&lt;filename val=&quot;R:\Health Systems and Outcomes\CDCG\Quality_Improvement\Unit1_Introduction to QI and HIT\Powerpoint\New folder\data\asimages\{AEDC7262-2480-4031-8BBB-837003C2904E}.png&quot;/&gt;&lt;hasEffects val=&quot;1&quot;/&gt;&lt;left val=&quot;45&quot;/&gt;&lt;top val=&quot;114.72&quot;/&gt;&lt;width val=&quot;309.36&quot;/&gt;&lt;height val=&quot;166.2&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5826</Words>
  <Application>Microsoft Office PowerPoint</Application>
  <PresentationFormat>On-screen Show (4:3)</PresentationFormat>
  <Paragraphs>424</Paragraphs>
  <Slides>33</Slides>
  <Notes>33</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Introduction to QI and HIT</vt:lpstr>
      <vt:lpstr>Objectives</vt:lpstr>
      <vt:lpstr>Health Care</vt:lpstr>
      <vt:lpstr>Quality Health Care Who defines it?</vt:lpstr>
      <vt:lpstr>Quality Health Care</vt:lpstr>
      <vt:lpstr>Quality Health Care</vt:lpstr>
      <vt:lpstr>Slide 7</vt:lpstr>
      <vt:lpstr>Slide 8</vt:lpstr>
      <vt:lpstr>Slide 9</vt:lpstr>
      <vt:lpstr>Quality Health Care</vt:lpstr>
      <vt:lpstr>Quality: Shifting Focus</vt:lpstr>
      <vt:lpstr>Systems and Health Care Reform</vt:lpstr>
      <vt:lpstr>What is Health Care Quality Improvement?</vt:lpstr>
      <vt:lpstr>Slide 14</vt:lpstr>
      <vt:lpstr>US Health Care System:  How are we doing?</vt:lpstr>
      <vt:lpstr>US Health Care System: How do we accelerate QI?</vt:lpstr>
      <vt:lpstr>Health Information Technology (HIT)</vt:lpstr>
      <vt:lpstr>Health Information Technology (HIT)</vt:lpstr>
      <vt:lpstr>Institute of Medicine 1991 - 2003</vt:lpstr>
      <vt:lpstr>Meaningful Use and QI</vt:lpstr>
      <vt:lpstr>Goals of Meaningful Use</vt:lpstr>
      <vt:lpstr>Meaningful Use Stages</vt:lpstr>
      <vt:lpstr>Meaningful Use: Stage 1</vt:lpstr>
      <vt:lpstr>Meaningful Use Stage 1 Hospitals/Eligible Providers, CORE Set</vt:lpstr>
      <vt:lpstr>Meaningful Use Stage 1 Hospitals/Eligible Providers, CORE Set</vt:lpstr>
      <vt:lpstr>Meaningful Use Stage 1 Hospitals/Eligible Providers, MENU Set</vt:lpstr>
      <vt:lpstr>Meaningful Use Stage 1 Hospitals/Eligible Providers, MENU Set</vt:lpstr>
      <vt:lpstr>Meaningful Use Stage 1 Hospitals Only, MENU Set</vt:lpstr>
      <vt:lpstr>Meaningful Use Stage 1 Eligible Providers Only, Menu Set</vt:lpstr>
      <vt:lpstr>Meaningful Use and QI Eligible Providers, 2011 and 2012</vt:lpstr>
      <vt:lpstr>Meaningful Use and QI Hospitals, 2011 and 2012</vt:lpstr>
      <vt:lpstr>Meaningful Use and QI</vt:lpstr>
      <vt:lpstr>Summary for Unit 1.1</vt:lpstr>
    </vt:vector>
  </TitlesOfParts>
  <Company>The Johns Hopkins University School of Nursing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QI and HIT</dc:title>
  <dc:creator>jhornya1</dc:creator>
  <cp:lastModifiedBy>kescoba3</cp:lastModifiedBy>
  <cp:revision>33</cp:revision>
  <dcterms:created xsi:type="dcterms:W3CDTF">2010-07-27T13:53:59Z</dcterms:created>
  <dcterms:modified xsi:type="dcterms:W3CDTF">2010-08-02T19:57:47Z</dcterms:modified>
</cp:coreProperties>
</file>