
<file path=[Content_Types].xml><?xml version="1.0" encoding="utf-8"?>
<Types xmlns="http://schemas.openxmlformats.org/package/2006/content-types">
  <Override PartName="/ppt/slides/slide47.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36.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diagrams/colors11.xml" ContentType="application/vnd.openxmlformats-officedocument.drawingml.diagramColors+xml"/>
  <Override PartName="/ppt/slides/slide25.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tableStyles.xml" ContentType="application/vnd.openxmlformats-officedocument.presentationml.tableStyles+xml"/>
  <Override PartName="/ppt/tags/tag16.xml" ContentType="application/vnd.openxmlformats-officedocument.presentationml.tag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diagrams/quickStyle3.xml" ContentType="application/vnd.openxmlformats-officedocument.drawingml.diagramStyl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diagrams/layout6.xml" ContentType="application/vnd.openxmlformats-officedocument.drawingml.diagramLayout+xml"/>
  <Override PartName="/ppt/notesSlides/notesSlide35.xml" ContentType="application/vnd.openxmlformats-officedocument.presentationml.notesSlide+xml"/>
  <Override PartName="/ppt/diagrams/data10.xml" ContentType="application/vnd.openxmlformats-officedocument.drawingml.diagramData+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tags/tag17.xml" ContentType="application/vnd.openxmlformats-officedocument.presentationml.tags+xml"/>
  <Override PartName="/ppt/diagrams/data7.xml" ContentType="application/vnd.openxmlformats-officedocument.drawingml.diagramData+xml"/>
  <Override PartName="/ppt/notesSlides/notesSlide42.xml" ContentType="application/vnd.openxmlformats-officedocument.presentationml.notesSlide+xml"/>
  <Override PartName="/ppt/diagrams/colors9.xml" ContentType="application/vnd.openxmlformats-officedocument.drawingml.diagramCol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diagrams/drawing8.xml" ContentType="application/vnd.ms-office.drawingml.diagramDrawing+xml"/>
  <Override PartName="/ppt/tags/tag24.xml" ContentType="application/vnd.openxmlformats-officedocument.presentationml.tags+xml"/>
  <Override PartName="/ppt/diagrams/data3.xml" ContentType="application/vnd.openxmlformats-officedocument.drawingml.diagramData+xml"/>
  <Override PartName="/ppt/tags/tag13.xml" ContentType="application/vnd.openxmlformats-officedocument.presentationml.tags+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49.xml" ContentType="application/vnd.openxmlformats-officedocument.presentationml.slide+xml"/>
  <Override PartName="/ppt/notesSlides/notesSlide4.xml" ContentType="application/vnd.openxmlformats-officedocument.presentationml.notesSlide+xml"/>
  <Override PartName="/ppt/diagrams/drawing4.xml" ContentType="application/vnd.ms-office.drawingml.diagramDrawing+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tags/tag6.xml" ContentType="application/vnd.openxmlformats-officedocument.presentationml.tag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tags/tag18.xml" ContentType="application/vnd.openxmlformats-officedocument.presentationml.tags+xml"/>
  <Override PartName="/ppt/notesSlides/notesSlide9.xml" ContentType="application/vnd.openxmlformats-officedocument.presentationml.notesSlide+xml"/>
  <Override PartName="/ppt/diagrams/layout3.xml" ContentType="application/vnd.openxmlformats-officedocument.drawingml.diagramLayout+xml"/>
  <Override PartName="/ppt/notesSlides/notesSlide21.xml" ContentType="application/vnd.openxmlformats-officedocument.presentationml.notesSlide+xml"/>
  <Override PartName="/ppt/tags/tag14.xml" ContentType="application/vnd.openxmlformats-officedocument.presentationml.tags+xml"/>
  <Override PartName="/ppt/diagrams/data4.xml" ContentType="application/vnd.openxmlformats-officedocument.drawingml.diagramData+xml"/>
  <Override PartName="/ppt/notesSlides/notesSlide50.xml" ContentType="application/vnd.openxmlformats-officedocument.presentationml.notesSlide+xml"/>
  <Override PartName="/ppt/diagrams/drawing9.xml" ContentType="application/vnd.ms-office.drawingml.diagramDrawing+xml"/>
  <Override PartName="/ppt/tags/tag25.xml" ContentType="application/vnd.openxmlformats-officedocument.presentationml.tags+xml"/>
  <Override PartName="/ppt/notesSlides/notesSlide10.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diagrams/drawing5.xml" ContentType="application/vnd.ms-office.drawingml.diagramDrawing+xml"/>
  <Override PartName="/ppt/tags/tag21.xml" ContentType="application/vnd.openxmlformats-officedocument.presentationml.tags+xml"/>
  <Override PartName="/ppt/diagrams/layout11.xml" ContentType="application/vnd.openxmlformats-officedocument.drawingml.diagramLayout+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diagrams/colors10.xml" ContentType="application/vnd.openxmlformats-officedocument.drawingml.diagramColors+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tags/tag3.xml" ContentType="application/vnd.openxmlformats-officedocument.presentationml.tags+xml"/>
  <Override PartName="/ppt/notesSlides/notesSlide37.xml" ContentType="application/vnd.openxmlformats-officedocument.presentationml.notesSlide+xml"/>
  <Override PartName="/ppt/diagrams/layout8.xml" ContentType="application/vnd.openxmlformats-officedocument.drawingml.diagramLayout+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tags/tag19.xml" ContentType="application/vnd.openxmlformats-officedocument.presentationml.tags+xml"/>
  <Override PartName="/ppt/notesSlides/notesSlide44.xml" ContentType="application/vnd.openxmlformats-officedocument.presentationml.notesSlide+xml"/>
  <Override PartName="/ppt/diagrams/data9.xml" ContentType="application/vnd.openxmlformats-officedocument.drawingml.diagramData+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diagrams/layout4.xml" ContentType="application/vnd.openxmlformats-officedocument.drawingml.diagramLayout+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tags/tag26.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diagrams/data5.xml" ContentType="application/vnd.openxmlformats-officedocument.drawingml.diagramData+xml"/>
  <Override PartName="/ppt/notesSlides/notesSlide40.xml" ContentType="application/vnd.openxmlformats-officedocument.presentationml.notesSlide+xml"/>
  <Override PartName="/ppt/diagrams/colors7.xml" ContentType="application/vnd.openxmlformats-officedocument.drawingml.diagramColors+xml"/>
  <Override PartName="/ppt/notesSlides/notesSlide6.xml" ContentType="application/vnd.openxmlformats-officedocument.presentationml.notesSlide+xml"/>
  <Override PartName="/ppt/diagrams/drawing6.xml" ContentType="application/vnd.ms-office.drawingml.diagramDrawing+xml"/>
  <Override PartName="/ppt/tags/tag22.xml" ContentType="application/vnd.openxmlformats-officedocument.presentationml.tags+xml"/>
  <Override PartName="/ppt/slides/slide8.xml" ContentType="application/vnd.openxmlformats-officedocument.presentationml.slide+xml"/>
  <Override PartName="/ppt/diagrams/data1.xml" ContentType="application/vnd.openxmlformats-officedocument.drawingml.diagramData+xml"/>
  <Override PartName="/ppt/tags/tag11.xml" ContentType="application/vnd.openxmlformats-officedocument.presentationml.tags+xml"/>
  <Override PartName="/ppt/diagrams/colors3.xml" ContentType="application/vnd.openxmlformats-officedocument.drawingml.diagramColors+xml"/>
  <Override PartName="/ppt/diagrams/quickStyle6.xml" ContentType="application/vnd.openxmlformats-officedocument.drawingml.diagramStyle+xml"/>
  <Override PartName="/ppt/slides/slide29.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slides/slide43.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diagrams/layout5.xml" ContentType="application/vnd.openxmlformats-officedocument.drawingml.diagramLayout+xml"/>
  <Override PartName="/ppt/diagrams/data6.xml" ContentType="application/vnd.openxmlformats-officedocument.drawingml.diagramData+xml"/>
  <Override PartName="/ppt/notesSlides/notesSlide12.xml" ContentType="application/vnd.openxmlformats-officedocument.presentationml.notesSlide+xml"/>
  <Override PartName="/ppt/diagrams/colors8.xml" ContentType="application/vnd.openxmlformats-officedocument.drawingml.diagramColors+xml"/>
  <Override PartName="/ppt/tags/tag12.xml" ContentType="application/vnd.openxmlformats-officedocument.presentationml.tags+xml"/>
  <Override PartName="/ppt/diagrams/drawing7.xml" ContentType="application/vnd.ms-office.drawingml.diagramDrawing+xml"/>
  <Override PartName="/ppt/tags/tag23.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8"/>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Lst>
  <p:sldSz cx="9144000" cy="6858000" type="screen4x3"/>
  <p:notesSz cx="6858000" cy="9144000"/>
  <p:custDataLst>
    <p:tags r:id="rId5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7C225D-7000-41C7-9192-82E719A0E8F9}"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en-US"/>
        </a:p>
      </dgm:t>
    </dgm:pt>
    <dgm:pt modelId="{5D0259FC-9771-43F3-9CDD-8F8E14A6A7B6}">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b="0" dirty="0" smtClean="0">
              <a:effectLst/>
              <a:latin typeface="+mj-lt"/>
              <a:cs typeface="Arial" pitchFamily="34" charset="0"/>
            </a:rPr>
            <a:t>Improve quality, safety, &amp; efficiency</a:t>
          </a:r>
          <a:endParaRPr lang="en-US" sz="2000" b="0" dirty="0">
            <a:effectLst/>
            <a:latin typeface="+mj-lt"/>
            <a:cs typeface="Arial" pitchFamily="34" charset="0"/>
          </a:endParaRPr>
        </a:p>
      </dgm:t>
    </dgm:pt>
    <dgm:pt modelId="{ADB2B3B5-4C61-42F3-AD18-82071981B7F1}" type="parTrans" cxnId="{0261332A-4111-4F53-B2CB-F8EF69B217D1}">
      <dgm:prSet/>
      <dgm:spPr/>
      <dgm:t>
        <a:bodyPr/>
        <a:lstStyle/>
        <a:p>
          <a:endParaRPr lang="en-US" sz="2400"/>
        </a:p>
      </dgm:t>
    </dgm:pt>
    <dgm:pt modelId="{739D0953-042E-4A06-AE65-CB7856650D49}" type="sibTrans" cxnId="{0261332A-4111-4F53-B2CB-F8EF69B217D1}">
      <dgm:prSet/>
      <dgm:spPr/>
      <dgm:t>
        <a:bodyPr/>
        <a:lstStyle/>
        <a:p>
          <a:endParaRPr lang="en-US" sz="2400"/>
        </a:p>
      </dgm:t>
    </dgm:pt>
    <dgm:pt modelId="{DB8D4F47-D93B-446F-B6FB-AA27862C8B29}">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latin typeface="+mj-lt"/>
              <a:cs typeface="Arial" pitchFamily="34" charset="0"/>
            </a:rPr>
            <a:t>Engage patients &amp; their families</a:t>
          </a:r>
          <a:endParaRPr lang="en-US" sz="2000" dirty="0">
            <a:latin typeface="+mj-lt"/>
            <a:cs typeface="Arial" pitchFamily="34" charset="0"/>
          </a:endParaRPr>
        </a:p>
      </dgm:t>
    </dgm:pt>
    <dgm:pt modelId="{44A329B2-16E7-4020-ACEE-AD9C96B1FF0A}" type="parTrans" cxnId="{4AC0218D-093A-4638-BBCF-4C2572B83939}">
      <dgm:prSet/>
      <dgm:spPr/>
      <dgm:t>
        <a:bodyPr/>
        <a:lstStyle/>
        <a:p>
          <a:endParaRPr lang="en-US" sz="2400"/>
        </a:p>
      </dgm:t>
    </dgm:pt>
    <dgm:pt modelId="{FA9A9FFA-310F-4847-A4DE-050CB524B014}" type="sibTrans" cxnId="{4AC0218D-093A-4638-BBCF-4C2572B83939}">
      <dgm:prSet/>
      <dgm:spPr/>
      <dgm:t>
        <a:bodyPr/>
        <a:lstStyle/>
        <a:p>
          <a:endParaRPr lang="en-US" sz="2400"/>
        </a:p>
      </dgm:t>
    </dgm:pt>
    <dgm:pt modelId="{7B2A59BD-66E4-46A3-85A4-AD54CC1C5FEE}">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latin typeface="+mj-lt"/>
              <a:cs typeface="Arial" pitchFamily="34" charset="0"/>
            </a:rPr>
            <a:t>Improve care coordination</a:t>
          </a:r>
          <a:endParaRPr lang="en-US" sz="2000" dirty="0">
            <a:latin typeface="+mj-lt"/>
            <a:cs typeface="Arial" pitchFamily="34" charset="0"/>
          </a:endParaRPr>
        </a:p>
      </dgm:t>
    </dgm:pt>
    <dgm:pt modelId="{9AA2EBA8-1A0F-4E19-AC5C-8B47F62D720B}" type="parTrans" cxnId="{F289347B-470F-4192-AB4F-9629B1ED704E}">
      <dgm:prSet/>
      <dgm:spPr/>
      <dgm:t>
        <a:bodyPr/>
        <a:lstStyle/>
        <a:p>
          <a:endParaRPr lang="en-US" sz="2400"/>
        </a:p>
      </dgm:t>
    </dgm:pt>
    <dgm:pt modelId="{5FECC1EB-6D76-463F-9FCD-491DDB2BCFBB}" type="sibTrans" cxnId="{F289347B-470F-4192-AB4F-9629B1ED704E}">
      <dgm:prSet/>
      <dgm:spPr/>
      <dgm:t>
        <a:bodyPr/>
        <a:lstStyle/>
        <a:p>
          <a:endParaRPr lang="en-US" sz="2400"/>
        </a:p>
      </dgm:t>
    </dgm:pt>
    <dgm:pt modelId="{F9D8ED8B-EF8E-449A-95FC-8880ED4E2FC4}">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latin typeface="+mj-lt"/>
              <a:cs typeface="Arial" pitchFamily="34" charset="0"/>
            </a:rPr>
            <a:t>Improve population &amp; public health; reduce disparities</a:t>
          </a:r>
          <a:endParaRPr lang="en-US" sz="2000" dirty="0">
            <a:latin typeface="+mj-lt"/>
            <a:cs typeface="Arial" pitchFamily="34" charset="0"/>
          </a:endParaRPr>
        </a:p>
      </dgm:t>
    </dgm:pt>
    <dgm:pt modelId="{1DAF624F-FCA1-45CD-AD76-72C71B82E63D}" type="parTrans" cxnId="{67E957F0-E23E-4010-9D2B-C55922CF9BDE}">
      <dgm:prSet/>
      <dgm:spPr/>
      <dgm:t>
        <a:bodyPr/>
        <a:lstStyle/>
        <a:p>
          <a:endParaRPr lang="en-US" sz="2400"/>
        </a:p>
      </dgm:t>
    </dgm:pt>
    <dgm:pt modelId="{36420F02-00E0-4D72-80ED-22DDDE0E6FBD}" type="sibTrans" cxnId="{67E957F0-E23E-4010-9D2B-C55922CF9BDE}">
      <dgm:prSet/>
      <dgm:spPr/>
      <dgm:t>
        <a:bodyPr/>
        <a:lstStyle/>
        <a:p>
          <a:endParaRPr lang="en-US" sz="2400"/>
        </a:p>
      </dgm:t>
    </dgm:pt>
    <dgm:pt modelId="{293B64EC-0329-4CA4-BA0D-2E20A8D6F82F}">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latin typeface="+mj-lt"/>
              <a:cs typeface="Arial" pitchFamily="34" charset="0"/>
            </a:rPr>
            <a:t>Ensure privacy &amp; security protections</a:t>
          </a:r>
          <a:endParaRPr lang="en-US" sz="2000" dirty="0">
            <a:latin typeface="+mj-lt"/>
            <a:cs typeface="Arial" pitchFamily="34" charset="0"/>
          </a:endParaRPr>
        </a:p>
      </dgm:t>
    </dgm:pt>
    <dgm:pt modelId="{73736A16-6EB8-410C-9D0F-3CDB151797F1}" type="parTrans" cxnId="{22C9A881-A744-4012-ACCD-B2E51F053BBC}">
      <dgm:prSet/>
      <dgm:spPr/>
      <dgm:t>
        <a:bodyPr/>
        <a:lstStyle/>
        <a:p>
          <a:endParaRPr lang="en-US" sz="2400"/>
        </a:p>
      </dgm:t>
    </dgm:pt>
    <dgm:pt modelId="{D06AA30F-76F1-4824-9E06-99494EA6ECBF}" type="sibTrans" cxnId="{22C9A881-A744-4012-ACCD-B2E51F053BBC}">
      <dgm:prSet/>
      <dgm:spPr/>
      <dgm:t>
        <a:bodyPr/>
        <a:lstStyle/>
        <a:p>
          <a:endParaRPr lang="en-US" sz="2400"/>
        </a:p>
      </dgm:t>
    </dgm:pt>
    <dgm:pt modelId="{2E951E60-A9BE-481F-9E4C-DE8EA65FD2A9}" type="pres">
      <dgm:prSet presAssocID="{267C225D-7000-41C7-9192-82E719A0E8F9}" presName="diagram" presStyleCnt="0">
        <dgm:presLayoutVars>
          <dgm:dir/>
          <dgm:resizeHandles val="exact"/>
        </dgm:presLayoutVars>
      </dgm:prSet>
      <dgm:spPr/>
      <dgm:t>
        <a:bodyPr/>
        <a:lstStyle/>
        <a:p>
          <a:endParaRPr lang="en-US"/>
        </a:p>
      </dgm:t>
    </dgm:pt>
    <dgm:pt modelId="{12CBC170-AE77-490A-9BEC-74CEEF9E3B39}" type="pres">
      <dgm:prSet presAssocID="{5D0259FC-9771-43F3-9CDD-8F8E14A6A7B6}" presName="node" presStyleLbl="node1" presStyleIdx="0" presStyleCnt="5" custScaleX="107713">
        <dgm:presLayoutVars>
          <dgm:bulletEnabled val="1"/>
        </dgm:presLayoutVars>
      </dgm:prSet>
      <dgm:spPr/>
      <dgm:t>
        <a:bodyPr/>
        <a:lstStyle/>
        <a:p>
          <a:endParaRPr lang="en-US"/>
        </a:p>
      </dgm:t>
    </dgm:pt>
    <dgm:pt modelId="{35583135-A70B-45DC-971D-8B11EAA41028}" type="pres">
      <dgm:prSet presAssocID="{739D0953-042E-4A06-AE65-CB7856650D49}" presName="sibTrans" presStyleCnt="0"/>
      <dgm:spPr/>
      <dgm:t>
        <a:bodyPr/>
        <a:lstStyle/>
        <a:p>
          <a:endParaRPr lang="en-US"/>
        </a:p>
      </dgm:t>
    </dgm:pt>
    <dgm:pt modelId="{33B4C4F9-CF4F-4E78-85F3-EB0DF0ED6758}" type="pres">
      <dgm:prSet presAssocID="{DB8D4F47-D93B-446F-B6FB-AA27862C8B29}" presName="node" presStyleLbl="node1" presStyleIdx="1" presStyleCnt="5" custScaleX="112728">
        <dgm:presLayoutVars>
          <dgm:bulletEnabled val="1"/>
        </dgm:presLayoutVars>
      </dgm:prSet>
      <dgm:spPr/>
      <dgm:t>
        <a:bodyPr/>
        <a:lstStyle/>
        <a:p>
          <a:endParaRPr lang="en-US"/>
        </a:p>
      </dgm:t>
    </dgm:pt>
    <dgm:pt modelId="{36C4060B-17DD-47C2-A480-31F1C1A96295}" type="pres">
      <dgm:prSet presAssocID="{FA9A9FFA-310F-4847-A4DE-050CB524B014}" presName="sibTrans" presStyleCnt="0"/>
      <dgm:spPr/>
      <dgm:t>
        <a:bodyPr/>
        <a:lstStyle/>
        <a:p>
          <a:endParaRPr lang="en-US"/>
        </a:p>
      </dgm:t>
    </dgm:pt>
    <dgm:pt modelId="{490CCB84-ED9F-4F1A-B92C-0AA710DAB9C5}" type="pres">
      <dgm:prSet presAssocID="{7B2A59BD-66E4-46A3-85A4-AD54CC1C5FEE}" presName="node" presStyleLbl="node1" presStyleIdx="2" presStyleCnt="5" custScaleX="107507">
        <dgm:presLayoutVars>
          <dgm:bulletEnabled val="1"/>
        </dgm:presLayoutVars>
      </dgm:prSet>
      <dgm:spPr/>
      <dgm:t>
        <a:bodyPr/>
        <a:lstStyle/>
        <a:p>
          <a:endParaRPr lang="en-US"/>
        </a:p>
      </dgm:t>
    </dgm:pt>
    <dgm:pt modelId="{3961DDC5-8F42-49B3-82AE-13605AF2CCFE}" type="pres">
      <dgm:prSet presAssocID="{5FECC1EB-6D76-463F-9FCD-491DDB2BCFBB}" presName="sibTrans" presStyleCnt="0"/>
      <dgm:spPr/>
      <dgm:t>
        <a:bodyPr/>
        <a:lstStyle/>
        <a:p>
          <a:endParaRPr lang="en-US"/>
        </a:p>
      </dgm:t>
    </dgm:pt>
    <dgm:pt modelId="{AF308F20-49EC-4215-B95D-3C319B74BA49}" type="pres">
      <dgm:prSet presAssocID="{F9D8ED8B-EF8E-449A-95FC-8880ED4E2FC4}" presName="node" presStyleLbl="node1" presStyleIdx="3" presStyleCnt="5" custScaleX="107713">
        <dgm:presLayoutVars>
          <dgm:bulletEnabled val="1"/>
        </dgm:presLayoutVars>
      </dgm:prSet>
      <dgm:spPr/>
      <dgm:t>
        <a:bodyPr/>
        <a:lstStyle/>
        <a:p>
          <a:endParaRPr lang="en-US"/>
        </a:p>
      </dgm:t>
    </dgm:pt>
    <dgm:pt modelId="{554196E5-FEA4-4BE0-A401-62C305584185}" type="pres">
      <dgm:prSet presAssocID="{36420F02-00E0-4D72-80ED-22DDDE0E6FBD}" presName="sibTrans" presStyleCnt="0"/>
      <dgm:spPr/>
      <dgm:t>
        <a:bodyPr/>
        <a:lstStyle/>
        <a:p>
          <a:endParaRPr lang="en-US"/>
        </a:p>
      </dgm:t>
    </dgm:pt>
    <dgm:pt modelId="{74C4223C-466A-45C7-ACD8-129A3BC7F10D}" type="pres">
      <dgm:prSet presAssocID="{293B64EC-0329-4CA4-BA0D-2E20A8D6F82F}" presName="node" presStyleLbl="node1" presStyleIdx="4" presStyleCnt="5" custLinFactNeighborY="-3230">
        <dgm:presLayoutVars>
          <dgm:bulletEnabled val="1"/>
        </dgm:presLayoutVars>
      </dgm:prSet>
      <dgm:spPr/>
      <dgm:t>
        <a:bodyPr/>
        <a:lstStyle/>
        <a:p>
          <a:endParaRPr lang="en-US"/>
        </a:p>
      </dgm:t>
    </dgm:pt>
  </dgm:ptLst>
  <dgm:cxnLst>
    <dgm:cxn modelId="{22C9A881-A744-4012-ACCD-B2E51F053BBC}" srcId="{267C225D-7000-41C7-9192-82E719A0E8F9}" destId="{293B64EC-0329-4CA4-BA0D-2E20A8D6F82F}" srcOrd="4" destOrd="0" parTransId="{73736A16-6EB8-410C-9D0F-3CDB151797F1}" sibTransId="{D06AA30F-76F1-4824-9E06-99494EA6ECBF}"/>
    <dgm:cxn modelId="{67D47630-292F-4B7A-A56A-52F24F2F6CBD}" type="presOf" srcId="{7B2A59BD-66E4-46A3-85A4-AD54CC1C5FEE}" destId="{490CCB84-ED9F-4F1A-B92C-0AA710DAB9C5}" srcOrd="0" destOrd="0" presId="urn:microsoft.com/office/officeart/2005/8/layout/default"/>
    <dgm:cxn modelId="{4AC0218D-093A-4638-BBCF-4C2572B83939}" srcId="{267C225D-7000-41C7-9192-82E719A0E8F9}" destId="{DB8D4F47-D93B-446F-B6FB-AA27862C8B29}" srcOrd="1" destOrd="0" parTransId="{44A329B2-16E7-4020-ACEE-AD9C96B1FF0A}" sibTransId="{FA9A9FFA-310F-4847-A4DE-050CB524B014}"/>
    <dgm:cxn modelId="{5E2B45D7-C940-4530-B127-26BC187007D8}" type="presOf" srcId="{293B64EC-0329-4CA4-BA0D-2E20A8D6F82F}" destId="{74C4223C-466A-45C7-ACD8-129A3BC7F10D}" srcOrd="0" destOrd="0" presId="urn:microsoft.com/office/officeart/2005/8/layout/default"/>
    <dgm:cxn modelId="{A06DE89C-8BE3-4FF4-B19C-5731B1DBB874}" type="presOf" srcId="{267C225D-7000-41C7-9192-82E719A0E8F9}" destId="{2E951E60-A9BE-481F-9E4C-DE8EA65FD2A9}" srcOrd="0" destOrd="0" presId="urn:microsoft.com/office/officeart/2005/8/layout/default"/>
    <dgm:cxn modelId="{0EF06811-9772-416D-A474-C0245521307E}" type="presOf" srcId="{DB8D4F47-D93B-446F-B6FB-AA27862C8B29}" destId="{33B4C4F9-CF4F-4E78-85F3-EB0DF0ED6758}" srcOrd="0" destOrd="0" presId="urn:microsoft.com/office/officeart/2005/8/layout/default"/>
    <dgm:cxn modelId="{E91EFC0F-A7CB-422A-9FAA-4DB06BCAF963}" type="presOf" srcId="{5D0259FC-9771-43F3-9CDD-8F8E14A6A7B6}" destId="{12CBC170-AE77-490A-9BEC-74CEEF9E3B39}" srcOrd="0" destOrd="0" presId="urn:microsoft.com/office/officeart/2005/8/layout/default"/>
    <dgm:cxn modelId="{0261332A-4111-4F53-B2CB-F8EF69B217D1}" srcId="{267C225D-7000-41C7-9192-82E719A0E8F9}" destId="{5D0259FC-9771-43F3-9CDD-8F8E14A6A7B6}" srcOrd="0" destOrd="0" parTransId="{ADB2B3B5-4C61-42F3-AD18-82071981B7F1}" sibTransId="{739D0953-042E-4A06-AE65-CB7856650D49}"/>
    <dgm:cxn modelId="{F289347B-470F-4192-AB4F-9629B1ED704E}" srcId="{267C225D-7000-41C7-9192-82E719A0E8F9}" destId="{7B2A59BD-66E4-46A3-85A4-AD54CC1C5FEE}" srcOrd="2" destOrd="0" parTransId="{9AA2EBA8-1A0F-4E19-AC5C-8B47F62D720B}" sibTransId="{5FECC1EB-6D76-463F-9FCD-491DDB2BCFBB}"/>
    <dgm:cxn modelId="{E2005D93-5241-46F8-B2EC-6DE0F6EC816B}" type="presOf" srcId="{F9D8ED8B-EF8E-449A-95FC-8880ED4E2FC4}" destId="{AF308F20-49EC-4215-B95D-3C319B74BA49}" srcOrd="0" destOrd="0" presId="urn:microsoft.com/office/officeart/2005/8/layout/default"/>
    <dgm:cxn modelId="{67E957F0-E23E-4010-9D2B-C55922CF9BDE}" srcId="{267C225D-7000-41C7-9192-82E719A0E8F9}" destId="{F9D8ED8B-EF8E-449A-95FC-8880ED4E2FC4}" srcOrd="3" destOrd="0" parTransId="{1DAF624F-FCA1-45CD-AD76-72C71B82E63D}" sibTransId="{36420F02-00E0-4D72-80ED-22DDDE0E6FBD}"/>
    <dgm:cxn modelId="{AF720B6A-C9EE-45EB-9011-D789C0C11D03}" type="presParOf" srcId="{2E951E60-A9BE-481F-9E4C-DE8EA65FD2A9}" destId="{12CBC170-AE77-490A-9BEC-74CEEF9E3B39}" srcOrd="0" destOrd="0" presId="urn:microsoft.com/office/officeart/2005/8/layout/default"/>
    <dgm:cxn modelId="{C75B209C-7564-4137-998C-C3CB95D950A4}" type="presParOf" srcId="{2E951E60-A9BE-481F-9E4C-DE8EA65FD2A9}" destId="{35583135-A70B-45DC-971D-8B11EAA41028}" srcOrd="1" destOrd="0" presId="urn:microsoft.com/office/officeart/2005/8/layout/default"/>
    <dgm:cxn modelId="{BA0046BB-7BEF-4946-99E7-5D695189260E}" type="presParOf" srcId="{2E951E60-A9BE-481F-9E4C-DE8EA65FD2A9}" destId="{33B4C4F9-CF4F-4E78-85F3-EB0DF0ED6758}" srcOrd="2" destOrd="0" presId="urn:microsoft.com/office/officeart/2005/8/layout/default"/>
    <dgm:cxn modelId="{9B53686F-02C8-44EB-A5BE-3D12C093CEA6}" type="presParOf" srcId="{2E951E60-A9BE-481F-9E4C-DE8EA65FD2A9}" destId="{36C4060B-17DD-47C2-A480-31F1C1A96295}" srcOrd="3" destOrd="0" presId="urn:microsoft.com/office/officeart/2005/8/layout/default"/>
    <dgm:cxn modelId="{D595CE18-4A72-4318-8B96-71620C583A33}" type="presParOf" srcId="{2E951E60-A9BE-481F-9E4C-DE8EA65FD2A9}" destId="{490CCB84-ED9F-4F1A-B92C-0AA710DAB9C5}" srcOrd="4" destOrd="0" presId="urn:microsoft.com/office/officeart/2005/8/layout/default"/>
    <dgm:cxn modelId="{AF46949F-1196-4D1D-A129-DC1A94DC2EE1}" type="presParOf" srcId="{2E951E60-A9BE-481F-9E4C-DE8EA65FD2A9}" destId="{3961DDC5-8F42-49B3-82AE-13605AF2CCFE}" srcOrd="5" destOrd="0" presId="urn:microsoft.com/office/officeart/2005/8/layout/default"/>
    <dgm:cxn modelId="{8AC84672-DA17-41D2-8414-88F05ECBF90E}" type="presParOf" srcId="{2E951E60-A9BE-481F-9E4C-DE8EA65FD2A9}" destId="{AF308F20-49EC-4215-B95D-3C319B74BA49}" srcOrd="6" destOrd="0" presId="urn:microsoft.com/office/officeart/2005/8/layout/default"/>
    <dgm:cxn modelId="{59A7BD6C-D8D3-44A6-B11F-F67A4C42AF2B}" type="presParOf" srcId="{2E951E60-A9BE-481F-9E4C-DE8EA65FD2A9}" destId="{554196E5-FEA4-4BE0-A401-62C305584185}" srcOrd="7" destOrd="0" presId="urn:microsoft.com/office/officeart/2005/8/layout/default"/>
    <dgm:cxn modelId="{219BFD52-9C83-4284-957F-E206F1B90767}" type="presParOf" srcId="{2E951E60-A9BE-481F-9E4C-DE8EA65FD2A9}" destId="{74C4223C-466A-45C7-ACD8-129A3BC7F10D}" srcOrd="8" destOrd="0" presId="urn:microsoft.com/office/officeart/2005/8/layout/default"/>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EEE306C-A0B4-410E-9931-D52FD83027B1}"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4AC54CAC-C9C9-42E9-BF64-6DA42383CDC6}">
      <dgm:prSet phldrT="[Text]" custT="1"/>
      <dgm:spPr/>
      <dgm:t>
        <a:bodyPr/>
        <a:lstStyle/>
        <a:p>
          <a:r>
            <a:rPr lang="en-US" sz="2800" dirty="0" smtClean="0"/>
            <a:t>Rounding list</a:t>
          </a:r>
          <a:endParaRPr lang="en-US" sz="2800" dirty="0"/>
        </a:p>
      </dgm:t>
    </dgm:pt>
    <dgm:pt modelId="{881BD715-DA4F-46B6-9B1B-42E75B56BF88}" type="parTrans" cxnId="{A825B652-5E28-484F-BFD9-A18B0D383F9C}">
      <dgm:prSet/>
      <dgm:spPr/>
      <dgm:t>
        <a:bodyPr/>
        <a:lstStyle/>
        <a:p>
          <a:endParaRPr lang="en-US"/>
        </a:p>
      </dgm:t>
    </dgm:pt>
    <dgm:pt modelId="{C869C145-E225-47E2-BCA8-FD5F17A1B831}" type="sibTrans" cxnId="{A825B652-5E28-484F-BFD9-A18B0D383F9C}">
      <dgm:prSet/>
      <dgm:spPr/>
      <dgm:t>
        <a:bodyPr/>
        <a:lstStyle/>
        <a:p>
          <a:endParaRPr lang="en-US"/>
        </a:p>
      </dgm:t>
    </dgm:pt>
    <dgm:pt modelId="{EB4A8287-C40B-4FC2-B953-F5722DEF8523}">
      <dgm:prSet phldrT="[Text]" custT="1"/>
      <dgm:spPr/>
      <dgm:t>
        <a:bodyPr/>
        <a:lstStyle/>
        <a:p>
          <a:r>
            <a:rPr lang="en-US" sz="2800" dirty="0" smtClean="0"/>
            <a:t>Sign-out tools</a:t>
          </a:r>
          <a:endParaRPr lang="en-US" sz="2800" dirty="0"/>
        </a:p>
      </dgm:t>
    </dgm:pt>
    <dgm:pt modelId="{31C3D3D1-883F-4EAD-9ECB-E0CD11889BC4}" type="parTrans" cxnId="{A28C52A1-AAF9-48CA-AC7C-56ABB6869164}">
      <dgm:prSet/>
      <dgm:spPr/>
      <dgm:t>
        <a:bodyPr/>
        <a:lstStyle/>
        <a:p>
          <a:endParaRPr lang="en-US"/>
        </a:p>
      </dgm:t>
    </dgm:pt>
    <dgm:pt modelId="{535C63D5-A36D-4D24-A03A-F004FBB62D92}" type="sibTrans" cxnId="{A28C52A1-AAF9-48CA-AC7C-56ABB6869164}">
      <dgm:prSet/>
      <dgm:spPr/>
      <dgm:t>
        <a:bodyPr/>
        <a:lstStyle/>
        <a:p>
          <a:endParaRPr lang="en-US"/>
        </a:p>
      </dgm:t>
    </dgm:pt>
    <dgm:pt modelId="{85AF13BB-4B5A-418F-B5E4-C42BEDD1C26A}">
      <dgm:prSet phldrT="[Text]" custT="1"/>
      <dgm:spPr/>
      <dgm:t>
        <a:bodyPr/>
        <a:lstStyle/>
        <a:p>
          <a:r>
            <a:rPr lang="en-US" sz="2800" dirty="0" smtClean="0"/>
            <a:t>Daily goals form</a:t>
          </a:r>
          <a:endParaRPr lang="en-US" sz="2800" dirty="0"/>
        </a:p>
      </dgm:t>
    </dgm:pt>
    <dgm:pt modelId="{69B7C8D1-4FD4-42F6-AA38-85767D0EE641}" type="parTrans" cxnId="{3D1E808A-A2EC-461B-8528-F8C7337F7179}">
      <dgm:prSet/>
      <dgm:spPr/>
      <dgm:t>
        <a:bodyPr/>
        <a:lstStyle/>
        <a:p>
          <a:endParaRPr lang="en-US"/>
        </a:p>
      </dgm:t>
    </dgm:pt>
    <dgm:pt modelId="{3782A1A4-8108-4D59-A58A-40BCBD74E56F}" type="sibTrans" cxnId="{3D1E808A-A2EC-461B-8528-F8C7337F7179}">
      <dgm:prSet/>
      <dgm:spPr/>
      <dgm:t>
        <a:bodyPr/>
        <a:lstStyle/>
        <a:p>
          <a:endParaRPr lang="en-US"/>
        </a:p>
      </dgm:t>
    </dgm:pt>
    <dgm:pt modelId="{D434BE3F-F309-4B6D-95F3-E14C04661081}">
      <dgm:prSet phldrT="[Text]" custT="1"/>
      <dgm:spPr/>
      <dgm:t>
        <a:bodyPr/>
        <a:lstStyle/>
        <a:p>
          <a:r>
            <a:rPr lang="en-US" sz="2800" dirty="0" smtClean="0"/>
            <a:t>Discharge needs assessment tools</a:t>
          </a:r>
          <a:endParaRPr lang="en-US" sz="2800" dirty="0"/>
        </a:p>
      </dgm:t>
    </dgm:pt>
    <dgm:pt modelId="{0B9C5280-722F-499D-89EA-D91A4DE6653E}" type="parTrans" cxnId="{A2D3A704-B030-40B0-8114-71B67D8E3143}">
      <dgm:prSet/>
      <dgm:spPr/>
      <dgm:t>
        <a:bodyPr/>
        <a:lstStyle/>
        <a:p>
          <a:endParaRPr lang="en-US"/>
        </a:p>
      </dgm:t>
    </dgm:pt>
    <dgm:pt modelId="{59807A00-01CD-42C5-AF6B-0ABE117500DF}" type="sibTrans" cxnId="{A2D3A704-B030-40B0-8114-71B67D8E3143}">
      <dgm:prSet/>
      <dgm:spPr/>
      <dgm:t>
        <a:bodyPr/>
        <a:lstStyle/>
        <a:p>
          <a:endParaRPr lang="en-US"/>
        </a:p>
      </dgm:t>
    </dgm:pt>
    <dgm:pt modelId="{F5DC0238-9247-44F6-B287-37DC9C4C563D}" type="pres">
      <dgm:prSet presAssocID="{1EEE306C-A0B4-410E-9931-D52FD83027B1}" presName="linear" presStyleCnt="0">
        <dgm:presLayoutVars>
          <dgm:dir/>
          <dgm:animLvl val="lvl"/>
          <dgm:resizeHandles val="exact"/>
        </dgm:presLayoutVars>
      </dgm:prSet>
      <dgm:spPr/>
      <dgm:t>
        <a:bodyPr/>
        <a:lstStyle/>
        <a:p>
          <a:endParaRPr lang="en-US"/>
        </a:p>
      </dgm:t>
    </dgm:pt>
    <dgm:pt modelId="{BBB35C89-6939-4894-9295-84E1A92D66D8}" type="pres">
      <dgm:prSet presAssocID="{4AC54CAC-C9C9-42E9-BF64-6DA42383CDC6}" presName="parentLin" presStyleCnt="0"/>
      <dgm:spPr/>
    </dgm:pt>
    <dgm:pt modelId="{64796A43-8EF3-41ED-9D33-95A752C5030C}" type="pres">
      <dgm:prSet presAssocID="{4AC54CAC-C9C9-42E9-BF64-6DA42383CDC6}" presName="parentLeftMargin" presStyleLbl="node1" presStyleIdx="0" presStyleCnt="4"/>
      <dgm:spPr/>
      <dgm:t>
        <a:bodyPr/>
        <a:lstStyle/>
        <a:p>
          <a:endParaRPr lang="en-US"/>
        </a:p>
      </dgm:t>
    </dgm:pt>
    <dgm:pt modelId="{F6BD5465-5273-4E0F-AE7E-65D1B47BE6C0}" type="pres">
      <dgm:prSet presAssocID="{4AC54CAC-C9C9-42E9-BF64-6DA42383CDC6}" presName="parentText" presStyleLbl="node1" presStyleIdx="0" presStyleCnt="4" custScaleX="142857">
        <dgm:presLayoutVars>
          <dgm:chMax val="0"/>
          <dgm:bulletEnabled val="1"/>
        </dgm:presLayoutVars>
      </dgm:prSet>
      <dgm:spPr/>
      <dgm:t>
        <a:bodyPr/>
        <a:lstStyle/>
        <a:p>
          <a:endParaRPr lang="en-US"/>
        </a:p>
      </dgm:t>
    </dgm:pt>
    <dgm:pt modelId="{40DFFF47-E03F-4089-B9CC-B20EBFDD5499}" type="pres">
      <dgm:prSet presAssocID="{4AC54CAC-C9C9-42E9-BF64-6DA42383CDC6}" presName="negativeSpace" presStyleCnt="0"/>
      <dgm:spPr/>
    </dgm:pt>
    <dgm:pt modelId="{D7CEE366-7196-4F7B-B0AC-9602B67C0ADC}" type="pres">
      <dgm:prSet presAssocID="{4AC54CAC-C9C9-42E9-BF64-6DA42383CDC6}" presName="childText" presStyleLbl="conFgAcc1" presStyleIdx="0" presStyleCnt="4">
        <dgm:presLayoutVars>
          <dgm:bulletEnabled val="1"/>
        </dgm:presLayoutVars>
      </dgm:prSet>
      <dgm:spPr/>
    </dgm:pt>
    <dgm:pt modelId="{EB87B35E-19FF-43CD-B31E-E9752512B43D}" type="pres">
      <dgm:prSet presAssocID="{C869C145-E225-47E2-BCA8-FD5F17A1B831}" presName="spaceBetweenRectangles" presStyleCnt="0"/>
      <dgm:spPr/>
    </dgm:pt>
    <dgm:pt modelId="{1936B1DC-28E7-4814-8FD3-DDC8F8A5F335}" type="pres">
      <dgm:prSet presAssocID="{EB4A8287-C40B-4FC2-B953-F5722DEF8523}" presName="parentLin" presStyleCnt="0"/>
      <dgm:spPr/>
    </dgm:pt>
    <dgm:pt modelId="{62FCF38B-E133-478E-8F4F-B20781F9FD75}" type="pres">
      <dgm:prSet presAssocID="{EB4A8287-C40B-4FC2-B953-F5722DEF8523}" presName="parentLeftMargin" presStyleLbl="node1" presStyleIdx="0" presStyleCnt="4"/>
      <dgm:spPr/>
      <dgm:t>
        <a:bodyPr/>
        <a:lstStyle/>
        <a:p>
          <a:endParaRPr lang="en-US"/>
        </a:p>
      </dgm:t>
    </dgm:pt>
    <dgm:pt modelId="{836543CC-5320-443B-A7E7-F97EF82FED72}" type="pres">
      <dgm:prSet presAssocID="{EB4A8287-C40B-4FC2-B953-F5722DEF8523}" presName="parentText" presStyleLbl="node1" presStyleIdx="1" presStyleCnt="4" custScaleX="142857">
        <dgm:presLayoutVars>
          <dgm:chMax val="0"/>
          <dgm:bulletEnabled val="1"/>
        </dgm:presLayoutVars>
      </dgm:prSet>
      <dgm:spPr/>
      <dgm:t>
        <a:bodyPr/>
        <a:lstStyle/>
        <a:p>
          <a:endParaRPr lang="en-US"/>
        </a:p>
      </dgm:t>
    </dgm:pt>
    <dgm:pt modelId="{9C9349B6-8F8E-4A70-912F-A5973B2EEFC8}" type="pres">
      <dgm:prSet presAssocID="{EB4A8287-C40B-4FC2-B953-F5722DEF8523}" presName="negativeSpace" presStyleCnt="0"/>
      <dgm:spPr/>
    </dgm:pt>
    <dgm:pt modelId="{324C7348-288E-4A11-80FF-77770B1E9EE2}" type="pres">
      <dgm:prSet presAssocID="{EB4A8287-C40B-4FC2-B953-F5722DEF8523}" presName="childText" presStyleLbl="conFgAcc1" presStyleIdx="1" presStyleCnt="4">
        <dgm:presLayoutVars>
          <dgm:bulletEnabled val="1"/>
        </dgm:presLayoutVars>
      </dgm:prSet>
      <dgm:spPr/>
    </dgm:pt>
    <dgm:pt modelId="{20D46FDB-E081-4484-B04A-F8FA87A5D4B8}" type="pres">
      <dgm:prSet presAssocID="{535C63D5-A36D-4D24-A03A-F004FBB62D92}" presName="spaceBetweenRectangles" presStyleCnt="0"/>
      <dgm:spPr/>
    </dgm:pt>
    <dgm:pt modelId="{C8A179B0-D2CC-4E29-B67D-38BA12D79720}" type="pres">
      <dgm:prSet presAssocID="{85AF13BB-4B5A-418F-B5E4-C42BEDD1C26A}" presName="parentLin" presStyleCnt="0"/>
      <dgm:spPr/>
    </dgm:pt>
    <dgm:pt modelId="{94A1A8D1-0266-4AD2-9121-F147B05A3470}" type="pres">
      <dgm:prSet presAssocID="{85AF13BB-4B5A-418F-B5E4-C42BEDD1C26A}" presName="parentLeftMargin" presStyleLbl="node1" presStyleIdx="1" presStyleCnt="4"/>
      <dgm:spPr/>
      <dgm:t>
        <a:bodyPr/>
        <a:lstStyle/>
        <a:p>
          <a:endParaRPr lang="en-US"/>
        </a:p>
      </dgm:t>
    </dgm:pt>
    <dgm:pt modelId="{8B0DE141-1017-496D-9D18-20F3F12B5913}" type="pres">
      <dgm:prSet presAssocID="{85AF13BB-4B5A-418F-B5E4-C42BEDD1C26A}" presName="parentText" presStyleLbl="node1" presStyleIdx="2" presStyleCnt="4" custScaleX="142857">
        <dgm:presLayoutVars>
          <dgm:chMax val="0"/>
          <dgm:bulletEnabled val="1"/>
        </dgm:presLayoutVars>
      </dgm:prSet>
      <dgm:spPr/>
      <dgm:t>
        <a:bodyPr/>
        <a:lstStyle/>
        <a:p>
          <a:endParaRPr lang="en-US"/>
        </a:p>
      </dgm:t>
    </dgm:pt>
    <dgm:pt modelId="{B7FD84BE-D802-4A4D-AA27-1936993AD0F2}" type="pres">
      <dgm:prSet presAssocID="{85AF13BB-4B5A-418F-B5E4-C42BEDD1C26A}" presName="negativeSpace" presStyleCnt="0"/>
      <dgm:spPr/>
    </dgm:pt>
    <dgm:pt modelId="{73D4DFB8-55DA-4A77-BD09-A0814305F9E5}" type="pres">
      <dgm:prSet presAssocID="{85AF13BB-4B5A-418F-B5E4-C42BEDD1C26A}" presName="childText" presStyleLbl="conFgAcc1" presStyleIdx="2" presStyleCnt="4">
        <dgm:presLayoutVars>
          <dgm:bulletEnabled val="1"/>
        </dgm:presLayoutVars>
      </dgm:prSet>
      <dgm:spPr/>
    </dgm:pt>
    <dgm:pt modelId="{84301890-AAA0-445D-B183-4AF5F6CBE548}" type="pres">
      <dgm:prSet presAssocID="{3782A1A4-8108-4D59-A58A-40BCBD74E56F}" presName="spaceBetweenRectangles" presStyleCnt="0"/>
      <dgm:spPr/>
    </dgm:pt>
    <dgm:pt modelId="{473D80B3-FDBB-4256-83D5-BDD6A229B1FE}" type="pres">
      <dgm:prSet presAssocID="{D434BE3F-F309-4B6D-95F3-E14C04661081}" presName="parentLin" presStyleCnt="0"/>
      <dgm:spPr/>
    </dgm:pt>
    <dgm:pt modelId="{FA407041-E3D4-4FE5-B3D5-2A9B2FF8568E}" type="pres">
      <dgm:prSet presAssocID="{D434BE3F-F309-4B6D-95F3-E14C04661081}" presName="parentLeftMargin" presStyleLbl="node1" presStyleIdx="2" presStyleCnt="4"/>
      <dgm:spPr/>
      <dgm:t>
        <a:bodyPr/>
        <a:lstStyle/>
        <a:p>
          <a:endParaRPr lang="en-US"/>
        </a:p>
      </dgm:t>
    </dgm:pt>
    <dgm:pt modelId="{20731AE0-52BF-4270-A33B-07885E5DB50D}" type="pres">
      <dgm:prSet presAssocID="{D434BE3F-F309-4B6D-95F3-E14C04661081}" presName="parentText" presStyleLbl="node1" presStyleIdx="3" presStyleCnt="4" custScaleX="142857">
        <dgm:presLayoutVars>
          <dgm:chMax val="0"/>
          <dgm:bulletEnabled val="1"/>
        </dgm:presLayoutVars>
      </dgm:prSet>
      <dgm:spPr/>
      <dgm:t>
        <a:bodyPr/>
        <a:lstStyle/>
        <a:p>
          <a:endParaRPr lang="en-US"/>
        </a:p>
      </dgm:t>
    </dgm:pt>
    <dgm:pt modelId="{D0C4B12C-2597-47BC-BF04-A4A07B384E2C}" type="pres">
      <dgm:prSet presAssocID="{D434BE3F-F309-4B6D-95F3-E14C04661081}" presName="negativeSpace" presStyleCnt="0"/>
      <dgm:spPr/>
    </dgm:pt>
    <dgm:pt modelId="{BFDFE31E-67B7-44E1-80C4-14249CBB0850}" type="pres">
      <dgm:prSet presAssocID="{D434BE3F-F309-4B6D-95F3-E14C04661081}" presName="childText" presStyleLbl="conFgAcc1" presStyleIdx="3" presStyleCnt="4">
        <dgm:presLayoutVars>
          <dgm:bulletEnabled val="1"/>
        </dgm:presLayoutVars>
      </dgm:prSet>
      <dgm:spPr/>
    </dgm:pt>
  </dgm:ptLst>
  <dgm:cxnLst>
    <dgm:cxn modelId="{A825B652-5E28-484F-BFD9-A18B0D383F9C}" srcId="{1EEE306C-A0B4-410E-9931-D52FD83027B1}" destId="{4AC54CAC-C9C9-42E9-BF64-6DA42383CDC6}" srcOrd="0" destOrd="0" parTransId="{881BD715-DA4F-46B6-9B1B-42E75B56BF88}" sibTransId="{C869C145-E225-47E2-BCA8-FD5F17A1B831}"/>
    <dgm:cxn modelId="{1FA5526D-8E76-4AE1-A73B-869186164F31}" type="presOf" srcId="{D434BE3F-F309-4B6D-95F3-E14C04661081}" destId="{20731AE0-52BF-4270-A33B-07885E5DB50D}" srcOrd="1" destOrd="0" presId="urn:microsoft.com/office/officeart/2005/8/layout/list1"/>
    <dgm:cxn modelId="{E6B2AEC8-12AE-4110-A55D-F3B1B2929746}" type="presOf" srcId="{EB4A8287-C40B-4FC2-B953-F5722DEF8523}" destId="{62FCF38B-E133-478E-8F4F-B20781F9FD75}" srcOrd="0" destOrd="0" presId="urn:microsoft.com/office/officeart/2005/8/layout/list1"/>
    <dgm:cxn modelId="{61090DBB-9F87-4E0A-A220-B1BCECAA83B2}" type="presOf" srcId="{85AF13BB-4B5A-418F-B5E4-C42BEDD1C26A}" destId="{8B0DE141-1017-496D-9D18-20F3F12B5913}" srcOrd="1" destOrd="0" presId="urn:microsoft.com/office/officeart/2005/8/layout/list1"/>
    <dgm:cxn modelId="{3D1E808A-A2EC-461B-8528-F8C7337F7179}" srcId="{1EEE306C-A0B4-410E-9931-D52FD83027B1}" destId="{85AF13BB-4B5A-418F-B5E4-C42BEDD1C26A}" srcOrd="2" destOrd="0" parTransId="{69B7C8D1-4FD4-42F6-AA38-85767D0EE641}" sibTransId="{3782A1A4-8108-4D59-A58A-40BCBD74E56F}"/>
    <dgm:cxn modelId="{B029F6F2-ECA1-42D0-B630-59CAD90E57DC}" type="presOf" srcId="{D434BE3F-F309-4B6D-95F3-E14C04661081}" destId="{FA407041-E3D4-4FE5-B3D5-2A9B2FF8568E}" srcOrd="0" destOrd="0" presId="urn:microsoft.com/office/officeart/2005/8/layout/list1"/>
    <dgm:cxn modelId="{801F0A41-D77A-4707-BDF9-8CDEA77FE00C}" type="presOf" srcId="{EB4A8287-C40B-4FC2-B953-F5722DEF8523}" destId="{836543CC-5320-443B-A7E7-F97EF82FED72}" srcOrd="1" destOrd="0" presId="urn:microsoft.com/office/officeart/2005/8/layout/list1"/>
    <dgm:cxn modelId="{CCECFE8D-7394-4F8F-9076-9870CCC5C0AC}" type="presOf" srcId="{1EEE306C-A0B4-410E-9931-D52FD83027B1}" destId="{F5DC0238-9247-44F6-B287-37DC9C4C563D}" srcOrd="0" destOrd="0" presId="urn:microsoft.com/office/officeart/2005/8/layout/list1"/>
    <dgm:cxn modelId="{A28C52A1-AAF9-48CA-AC7C-56ABB6869164}" srcId="{1EEE306C-A0B4-410E-9931-D52FD83027B1}" destId="{EB4A8287-C40B-4FC2-B953-F5722DEF8523}" srcOrd="1" destOrd="0" parTransId="{31C3D3D1-883F-4EAD-9ECB-E0CD11889BC4}" sibTransId="{535C63D5-A36D-4D24-A03A-F004FBB62D92}"/>
    <dgm:cxn modelId="{3A715196-21B6-481E-BDB9-04423287B38A}" type="presOf" srcId="{85AF13BB-4B5A-418F-B5E4-C42BEDD1C26A}" destId="{94A1A8D1-0266-4AD2-9121-F147B05A3470}" srcOrd="0" destOrd="0" presId="urn:microsoft.com/office/officeart/2005/8/layout/list1"/>
    <dgm:cxn modelId="{A2D3A704-B030-40B0-8114-71B67D8E3143}" srcId="{1EEE306C-A0B4-410E-9931-D52FD83027B1}" destId="{D434BE3F-F309-4B6D-95F3-E14C04661081}" srcOrd="3" destOrd="0" parTransId="{0B9C5280-722F-499D-89EA-D91A4DE6653E}" sibTransId="{59807A00-01CD-42C5-AF6B-0ABE117500DF}"/>
    <dgm:cxn modelId="{B6BE4BD6-799D-4A9B-A2EF-50956D5E9D56}" type="presOf" srcId="{4AC54CAC-C9C9-42E9-BF64-6DA42383CDC6}" destId="{64796A43-8EF3-41ED-9D33-95A752C5030C}" srcOrd="0" destOrd="0" presId="urn:microsoft.com/office/officeart/2005/8/layout/list1"/>
    <dgm:cxn modelId="{6C5C8C5E-0612-4DE6-B9CD-C537A16C13D4}" type="presOf" srcId="{4AC54CAC-C9C9-42E9-BF64-6DA42383CDC6}" destId="{F6BD5465-5273-4E0F-AE7E-65D1B47BE6C0}" srcOrd="1" destOrd="0" presId="urn:microsoft.com/office/officeart/2005/8/layout/list1"/>
    <dgm:cxn modelId="{680A0264-EF26-43D3-954D-C088A4FC5ECD}" type="presParOf" srcId="{F5DC0238-9247-44F6-B287-37DC9C4C563D}" destId="{BBB35C89-6939-4894-9295-84E1A92D66D8}" srcOrd="0" destOrd="0" presId="urn:microsoft.com/office/officeart/2005/8/layout/list1"/>
    <dgm:cxn modelId="{8CDCB680-31C8-4149-8876-774B98E7BF48}" type="presParOf" srcId="{BBB35C89-6939-4894-9295-84E1A92D66D8}" destId="{64796A43-8EF3-41ED-9D33-95A752C5030C}" srcOrd="0" destOrd="0" presId="urn:microsoft.com/office/officeart/2005/8/layout/list1"/>
    <dgm:cxn modelId="{96ED30B9-6B9E-48EB-BC9B-A33C376C1816}" type="presParOf" srcId="{BBB35C89-6939-4894-9295-84E1A92D66D8}" destId="{F6BD5465-5273-4E0F-AE7E-65D1B47BE6C0}" srcOrd="1" destOrd="0" presId="urn:microsoft.com/office/officeart/2005/8/layout/list1"/>
    <dgm:cxn modelId="{88CFBB2F-0A07-494E-8FCD-37DD6B47F4B9}" type="presParOf" srcId="{F5DC0238-9247-44F6-B287-37DC9C4C563D}" destId="{40DFFF47-E03F-4089-B9CC-B20EBFDD5499}" srcOrd="1" destOrd="0" presId="urn:microsoft.com/office/officeart/2005/8/layout/list1"/>
    <dgm:cxn modelId="{89EDA80A-A50B-4161-B50B-0BA0723EE218}" type="presParOf" srcId="{F5DC0238-9247-44F6-B287-37DC9C4C563D}" destId="{D7CEE366-7196-4F7B-B0AC-9602B67C0ADC}" srcOrd="2" destOrd="0" presId="urn:microsoft.com/office/officeart/2005/8/layout/list1"/>
    <dgm:cxn modelId="{51762F7A-5667-458A-9D49-1CF4337A365A}" type="presParOf" srcId="{F5DC0238-9247-44F6-B287-37DC9C4C563D}" destId="{EB87B35E-19FF-43CD-B31E-E9752512B43D}" srcOrd="3" destOrd="0" presId="urn:microsoft.com/office/officeart/2005/8/layout/list1"/>
    <dgm:cxn modelId="{4F2D6D32-558D-41E5-883F-9EB219B5519D}" type="presParOf" srcId="{F5DC0238-9247-44F6-B287-37DC9C4C563D}" destId="{1936B1DC-28E7-4814-8FD3-DDC8F8A5F335}" srcOrd="4" destOrd="0" presId="urn:microsoft.com/office/officeart/2005/8/layout/list1"/>
    <dgm:cxn modelId="{AD788E4A-DBA8-40DD-A151-40D449CCB1C0}" type="presParOf" srcId="{1936B1DC-28E7-4814-8FD3-DDC8F8A5F335}" destId="{62FCF38B-E133-478E-8F4F-B20781F9FD75}" srcOrd="0" destOrd="0" presId="urn:microsoft.com/office/officeart/2005/8/layout/list1"/>
    <dgm:cxn modelId="{F51379E4-3E18-48B9-B862-6BC12E3EBB4A}" type="presParOf" srcId="{1936B1DC-28E7-4814-8FD3-DDC8F8A5F335}" destId="{836543CC-5320-443B-A7E7-F97EF82FED72}" srcOrd="1" destOrd="0" presId="urn:microsoft.com/office/officeart/2005/8/layout/list1"/>
    <dgm:cxn modelId="{88462996-E22A-4428-B2AF-105CB3CCE58F}" type="presParOf" srcId="{F5DC0238-9247-44F6-B287-37DC9C4C563D}" destId="{9C9349B6-8F8E-4A70-912F-A5973B2EEFC8}" srcOrd="5" destOrd="0" presId="urn:microsoft.com/office/officeart/2005/8/layout/list1"/>
    <dgm:cxn modelId="{B4F1D609-7F75-4038-BBD3-175F32404F20}" type="presParOf" srcId="{F5DC0238-9247-44F6-B287-37DC9C4C563D}" destId="{324C7348-288E-4A11-80FF-77770B1E9EE2}" srcOrd="6" destOrd="0" presId="urn:microsoft.com/office/officeart/2005/8/layout/list1"/>
    <dgm:cxn modelId="{F5BB5488-524A-4839-A545-1FFD3059122C}" type="presParOf" srcId="{F5DC0238-9247-44F6-B287-37DC9C4C563D}" destId="{20D46FDB-E081-4484-B04A-F8FA87A5D4B8}" srcOrd="7" destOrd="0" presId="urn:microsoft.com/office/officeart/2005/8/layout/list1"/>
    <dgm:cxn modelId="{BF93A41A-18FE-40C5-9EA1-426DD2B7EEFE}" type="presParOf" srcId="{F5DC0238-9247-44F6-B287-37DC9C4C563D}" destId="{C8A179B0-D2CC-4E29-B67D-38BA12D79720}" srcOrd="8" destOrd="0" presId="urn:microsoft.com/office/officeart/2005/8/layout/list1"/>
    <dgm:cxn modelId="{6F06D8D4-78C7-4CF0-9C31-12F7E2F5B2AF}" type="presParOf" srcId="{C8A179B0-D2CC-4E29-B67D-38BA12D79720}" destId="{94A1A8D1-0266-4AD2-9121-F147B05A3470}" srcOrd="0" destOrd="0" presId="urn:microsoft.com/office/officeart/2005/8/layout/list1"/>
    <dgm:cxn modelId="{E88EB440-78B2-42BC-B483-21801B10466B}" type="presParOf" srcId="{C8A179B0-D2CC-4E29-B67D-38BA12D79720}" destId="{8B0DE141-1017-496D-9D18-20F3F12B5913}" srcOrd="1" destOrd="0" presId="urn:microsoft.com/office/officeart/2005/8/layout/list1"/>
    <dgm:cxn modelId="{333EB8F5-087C-44A5-B5A3-FCC91A1B7E96}" type="presParOf" srcId="{F5DC0238-9247-44F6-B287-37DC9C4C563D}" destId="{B7FD84BE-D802-4A4D-AA27-1936993AD0F2}" srcOrd="9" destOrd="0" presId="urn:microsoft.com/office/officeart/2005/8/layout/list1"/>
    <dgm:cxn modelId="{625EFDA7-96DD-421D-826E-AB08CA5414C6}" type="presParOf" srcId="{F5DC0238-9247-44F6-B287-37DC9C4C563D}" destId="{73D4DFB8-55DA-4A77-BD09-A0814305F9E5}" srcOrd="10" destOrd="0" presId="urn:microsoft.com/office/officeart/2005/8/layout/list1"/>
    <dgm:cxn modelId="{6ABC2D5D-A968-4DAE-B3EF-3F71350EFB81}" type="presParOf" srcId="{F5DC0238-9247-44F6-B287-37DC9C4C563D}" destId="{84301890-AAA0-445D-B183-4AF5F6CBE548}" srcOrd="11" destOrd="0" presId="urn:microsoft.com/office/officeart/2005/8/layout/list1"/>
    <dgm:cxn modelId="{D46E5B0C-8A3A-4E78-90AD-B6E2364D5BD1}" type="presParOf" srcId="{F5DC0238-9247-44F6-B287-37DC9C4C563D}" destId="{473D80B3-FDBB-4256-83D5-BDD6A229B1FE}" srcOrd="12" destOrd="0" presId="urn:microsoft.com/office/officeart/2005/8/layout/list1"/>
    <dgm:cxn modelId="{0EF56545-7C57-45F7-9C01-CF86B5438B79}" type="presParOf" srcId="{473D80B3-FDBB-4256-83D5-BDD6A229B1FE}" destId="{FA407041-E3D4-4FE5-B3D5-2A9B2FF8568E}" srcOrd="0" destOrd="0" presId="urn:microsoft.com/office/officeart/2005/8/layout/list1"/>
    <dgm:cxn modelId="{A4DC22AF-9D79-4E59-8586-57B856902643}" type="presParOf" srcId="{473D80B3-FDBB-4256-83D5-BDD6A229B1FE}" destId="{20731AE0-52BF-4270-A33B-07885E5DB50D}" srcOrd="1" destOrd="0" presId="urn:microsoft.com/office/officeart/2005/8/layout/list1"/>
    <dgm:cxn modelId="{864842D5-2E7C-494C-AE8B-4986D5EF3A56}" type="presParOf" srcId="{F5DC0238-9247-44F6-B287-37DC9C4C563D}" destId="{D0C4B12C-2597-47BC-BF04-A4A07B384E2C}" srcOrd="13" destOrd="0" presId="urn:microsoft.com/office/officeart/2005/8/layout/list1"/>
    <dgm:cxn modelId="{33F3ABED-CED1-43A7-8AE3-06BB65C814BB}" type="presParOf" srcId="{F5DC0238-9247-44F6-B287-37DC9C4C563D}" destId="{BFDFE31E-67B7-44E1-80C4-14249CBB0850}" srcOrd="14" destOrd="0" presId="urn:microsoft.com/office/officeart/2005/8/layout/list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EEE306C-A0B4-410E-9931-D52FD83027B1}"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4AC54CAC-C9C9-42E9-BF64-6DA42383CDC6}">
      <dgm:prSet phldrT="[Text]" custT="1"/>
      <dgm:spPr/>
      <dgm:t>
        <a:bodyPr/>
        <a:lstStyle/>
        <a:p>
          <a:r>
            <a:rPr lang="en-US" sz="2800" dirty="0" smtClean="0"/>
            <a:t>Electronic evidence resources</a:t>
          </a:r>
          <a:endParaRPr lang="en-US" sz="2800" dirty="0"/>
        </a:p>
      </dgm:t>
    </dgm:pt>
    <dgm:pt modelId="{881BD715-DA4F-46B6-9B1B-42E75B56BF88}" type="parTrans" cxnId="{A825B652-5E28-484F-BFD9-A18B0D383F9C}">
      <dgm:prSet/>
      <dgm:spPr/>
      <dgm:t>
        <a:bodyPr/>
        <a:lstStyle/>
        <a:p>
          <a:endParaRPr lang="en-US"/>
        </a:p>
      </dgm:t>
    </dgm:pt>
    <dgm:pt modelId="{C869C145-E225-47E2-BCA8-FD5F17A1B831}" type="sibTrans" cxnId="{A825B652-5E28-484F-BFD9-A18B0D383F9C}">
      <dgm:prSet/>
      <dgm:spPr/>
      <dgm:t>
        <a:bodyPr/>
        <a:lstStyle/>
        <a:p>
          <a:endParaRPr lang="en-US"/>
        </a:p>
      </dgm:t>
    </dgm:pt>
    <dgm:pt modelId="{EB4A8287-C40B-4FC2-B953-F5722DEF8523}">
      <dgm:prSet phldrT="[Text]" custT="1"/>
      <dgm:spPr/>
      <dgm:t>
        <a:bodyPr/>
        <a:lstStyle/>
        <a:p>
          <a:r>
            <a:rPr lang="en-US" sz="2800" dirty="0" smtClean="0"/>
            <a:t>Clinical pathways</a:t>
          </a:r>
          <a:endParaRPr lang="en-US" sz="2800" dirty="0"/>
        </a:p>
      </dgm:t>
    </dgm:pt>
    <dgm:pt modelId="{31C3D3D1-883F-4EAD-9ECB-E0CD11889BC4}" type="parTrans" cxnId="{A28C52A1-AAF9-48CA-AC7C-56ABB6869164}">
      <dgm:prSet/>
      <dgm:spPr/>
      <dgm:t>
        <a:bodyPr/>
        <a:lstStyle/>
        <a:p>
          <a:endParaRPr lang="en-US"/>
        </a:p>
      </dgm:t>
    </dgm:pt>
    <dgm:pt modelId="{535C63D5-A36D-4D24-A03A-F004FBB62D92}" type="sibTrans" cxnId="{A28C52A1-AAF9-48CA-AC7C-56ABB6869164}">
      <dgm:prSet/>
      <dgm:spPr/>
      <dgm:t>
        <a:bodyPr/>
        <a:lstStyle/>
        <a:p>
          <a:endParaRPr lang="en-US"/>
        </a:p>
      </dgm:t>
    </dgm:pt>
    <dgm:pt modelId="{85AF13BB-4B5A-418F-B5E4-C42BEDD1C26A}">
      <dgm:prSet phldrT="[Text]" custT="1"/>
      <dgm:spPr/>
      <dgm:t>
        <a:bodyPr/>
        <a:lstStyle/>
        <a:p>
          <a:r>
            <a:rPr lang="en-US" sz="2800" dirty="0" smtClean="0"/>
            <a:t>Graphic display of laboratory results and functional tests</a:t>
          </a:r>
          <a:endParaRPr lang="en-US" sz="2800" dirty="0"/>
        </a:p>
      </dgm:t>
    </dgm:pt>
    <dgm:pt modelId="{69B7C8D1-4FD4-42F6-AA38-85767D0EE641}" type="parTrans" cxnId="{3D1E808A-A2EC-461B-8528-F8C7337F7179}">
      <dgm:prSet/>
      <dgm:spPr/>
      <dgm:t>
        <a:bodyPr/>
        <a:lstStyle/>
        <a:p>
          <a:endParaRPr lang="en-US"/>
        </a:p>
      </dgm:t>
    </dgm:pt>
    <dgm:pt modelId="{3782A1A4-8108-4D59-A58A-40BCBD74E56F}" type="sibTrans" cxnId="{3D1E808A-A2EC-461B-8528-F8C7337F7179}">
      <dgm:prSet/>
      <dgm:spPr/>
      <dgm:t>
        <a:bodyPr/>
        <a:lstStyle/>
        <a:p>
          <a:endParaRPr lang="en-US"/>
        </a:p>
      </dgm:t>
    </dgm:pt>
    <dgm:pt modelId="{F5DC0238-9247-44F6-B287-37DC9C4C563D}" type="pres">
      <dgm:prSet presAssocID="{1EEE306C-A0B4-410E-9931-D52FD83027B1}" presName="linear" presStyleCnt="0">
        <dgm:presLayoutVars>
          <dgm:dir/>
          <dgm:animLvl val="lvl"/>
          <dgm:resizeHandles val="exact"/>
        </dgm:presLayoutVars>
      </dgm:prSet>
      <dgm:spPr/>
      <dgm:t>
        <a:bodyPr/>
        <a:lstStyle/>
        <a:p>
          <a:endParaRPr lang="en-US"/>
        </a:p>
      </dgm:t>
    </dgm:pt>
    <dgm:pt modelId="{BBB35C89-6939-4894-9295-84E1A92D66D8}" type="pres">
      <dgm:prSet presAssocID="{4AC54CAC-C9C9-42E9-BF64-6DA42383CDC6}" presName="parentLin" presStyleCnt="0"/>
      <dgm:spPr/>
    </dgm:pt>
    <dgm:pt modelId="{64796A43-8EF3-41ED-9D33-95A752C5030C}" type="pres">
      <dgm:prSet presAssocID="{4AC54CAC-C9C9-42E9-BF64-6DA42383CDC6}" presName="parentLeftMargin" presStyleLbl="node1" presStyleIdx="0" presStyleCnt="3"/>
      <dgm:spPr/>
      <dgm:t>
        <a:bodyPr/>
        <a:lstStyle/>
        <a:p>
          <a:endParaRPr lang="en-US"/>
        </a:p>
      </dgm:t>
    </dgm:pt>
    <dgm:pt modelId="{F6BD5465-5273-4E0F-AE7E-65D1B47BE6C0}" type="pres">
      <dgm:prSet presAssocID="{4AC54CAC-C9C9-42E9-BF64-6DA42383CDC6}" presName="parentText" presStyleLbl="node1" presStyleIdx="0" presStyleCnt="3" custScaleX="142857">
        <dgm:presLayoutVars>
          <dgm:chMax val="0"/>
          <dgm:bulletEnabled val="1"/>
        </dgm:presLayoutVars>
      </dgm:prSet>
      <dgm:spPr/>
      <dgm:t>
        <a:bodyPr/>
        <a:lstStyle/>
        <a:p>
          <a:endParaRPr lang="en-US"/>
        </a:p>
      </dgm:t>
    </dgm:pt>
    <dgm:pt modelId="{40DFFF47-E03F-4089-B9CC-B20EBFDD5499}" type="pres">
      <dgm:prSet presAssocID="{4AC54CAC-C9C9-42E9-BF64-6DA42383CDC6}" presName="negativeSpace" presStyleCnt="0"/>
      <dgm:spPr/>
    </dgm:pt>
    <dgm:pt modelId="{D7CEE366-7196-4F7B-B0AC-9602B67C0ADC}" type="pres">
      <dgm:prSet presAssocID="{4AC54CAC-C9C9-42E9-BF64-6DA42383CDC6}" presName="childText" presStyleLbl="conFgAcc1" presStyleIdx="0" presStyleCnt="3">
        <dgm:presLayoutVars>
          <dgm:bulletEnabled val="1"/>
        </dgm:presLayoutVars>
      </dgm:prSet>
      <dgm:spPr/>
    </dgm:pt>
    <dgm:pt modelId="{EB87B35E-19FF-43CD-B31E-E9752512B43D}" type="pres">
      <dgm:prSet presAssocID="{C869C145-E225-47E2-BCA8-FD5F17A1B831}" presName="spaceBetweenRectangles" presStyleCnt="0"/>
      <dgm:spPr/>
    </dgm:pt>
    <dgm:pt modelId="{1936B1DC-28E7-4814-8FD3-DDC8F8A5F335}" type="pres">
      <dgm:prSet presAssocID="{EB4A8287-C40B-4FC2-B953-F5722DEF8523}" presName="parentLin" presStyleCnt="0"/>
      <dgm:spPr/>
    </dgm:pt>
    <dgm:pt modelId="{62FCF38B-E133-478E-8F4F-B20781F9FD75}" type="pres">
      <dgm:prSet presAssocID="{EB4A8287-C40B-4FC2-B953-F5722DEF8523}" presName="parentLeftMargin" presStyleLbl="node1" presStyleIdx="0" presStyleCnt="3"/>
      <dgm:spPr/>
      <dgm:t>
        <a:bodyPr/>
        <a:lstStyle/>
        <a:p>
          <a:endParaRPr lang="en-US"/>
        </a:p>
      </dgm:t>
    </dgm:pt>
    <dgm:pt modelId="{836543CC-5320-443B-A7E7-F97EF82FED72}" type="pres">
      <dgm:prSet presAssocID="{EB4A8287-C40B-4FC2-B953-F5722DEF8523}" presName="parentText" presStyleLbl="node1" presStyleIdx="1" presStyleCnt="3" custScaleX="142857">
        <dgm:presLayoutVars>
          <dgm:chMax val="0"/>
          <dgm:bulletEnabled val="1"/>
        </dgm:presLayoutVars>
      </dgm:prSet>
      <dgm:spPr/>
      <dgm:t>
        <a:bodyPr/>
        <a:lstStyle/>
        <a:p>
          <a:endParaRPr lang="en-US"/>
        </a:p>
      </dgm:t>
    </dgm:pt>
    <dgm:pt modelId="{9C9349B6-8F8E-4A70-912F-A5973B2EEFC8}" type="pres">
      <dgm:prSet presAssocID="{EB4A8287-C40B-4FC2-B953-F5722DEF8523}" presName="negativeSpace" presStyleCnt="0"/>
      <dgm:spPr/>
    </dgm:pt>
    <dgm:pt modelId="{324C7348-288E-4A11-80FF-77770B1E9EE2}" type="pres">
      <dgm:prSet presAssocID="{EB4A8287-C40B-4FC2-B953-F5722DEF8523}" presName="childText" presStyleLbl="conFgAcc1" presStyleIdx="1" presStyleCnt="3">
        <dgm:presLayoutVars>
          <dgm:bulletEnabled val="1"/>
        </dgm:presLayoutVars>
      </dgm:prSet>
      <dgm:spPr/>
    </dgm:pt>
    <dgm:pt modelId="{20D46FDB-E081-4484-B04A-F8FA87A5D4B8}" type="pres">
      <dgm:prSet presAssocID="{535C63D5-A36D-4D24-A03A-F004FBB62D92}" presName="spaceBetweenRectangles" presStyleCnt="0"/>
      <dgm:spPr/>
    </dgm:pt>
    <dgm:pt modelId="{C8A179B0-D2CC-4E29-B67D-38BA12D79720}" type="pres">
      <dgm:prSet presAssocID="{85AF13BB-4B5A-418F-B5E4-C42BEDD1C26A}" presName="parentLin" presStyleCnt="0"/>
      <dgm:spPr/>
    </dgm:pt>
    <dgm:pt modelId="{94A1A8D1-0266-4AD2-9121-F147B05A3470}" type="pres">
      <dgm:prSet presAssocID="{85AF13BB-4B5A-418F-B5E4-C42BEDD1C26A}" presName="parentLeftMargin" presStyleLbl="node1" presStyleIdx="1" presStyleCnt="3"/>
      <dgm:spPr/>
      <dgm:t>
        <a:bodyPr/>
        <a:lstStyle/>
        <a:p>
          <a:endParaRPr lang="en-US"/>
        </a:p>
      </dgm:t>
    </dgm:pt>
    <dgm:pt modelId="{8B0DE141-1017-496D-9D18-20F3F12B5913}" type="pres">
      <dgm:prSet presAssocID="{85AF13BB-4B5A-418F-B5E4-C42BEDD1C26A}" presName="parentText" presStyleLbl="node1" presStyleIdx="2" presStyleCnt="3" custScaleX="142857">
        <dgm:presLayoutVars>
          <dgm:chMax val="0"/>
          <dgm:bulletEnabled val="1"/>
        </dgm:presLayoutVars>
      </dgm:prSet>
      <dgm:spPr/>
      <dgm:t>
        <a:bodyPr/>
        <a:lstStyle/>
        <a:p>
          <a:endParaRPr lang="en-US"/>
        </a:p>
      </dgm:t>
    </dgm:pt>
    <dgm:pt modelId="{B7FD84BE-D802-4A4D-AA27-1936993AD0F2}" type="pres">
      <dgm:prSet presAssocID="{85AF13BB-4B5A-418F-B5E4-C42BEDD1C26A}" presName="negativeSpace" presStyleCnt="0"/>
      <dgm:spPr/>
    </dgm:pt>
    <dgm:pt modelId="{73D4DFB8-55DA-4A77-BD09-A0814305F9E5}" type="pres">
      <dgm:prSet presAssocID="{85AF13BB-4B5A-418F-B5E4-C42BEDD1C26A}" presName="childText" presStyleLbl="conFgAcc1" presStyleIdx="2" presStyleCnt="3">
        <dgm:presLayoutVars>
          <dgm:bulletEnabled val="1"/>
        </dgm:presLayoutVars>
      </dgm:prSet>
      <dgm:spPr/>
    </dgm:pt>
  </dgm:ptLst>
  <dgm:cxnLst>
    <dgm:cxn modelId="{7098EE90-CDD7-488F-B0FA-4FFBB765C47A}" type="presOf" srcId="{4AC54CAC-C9C9-42E9-BF64-6DA42383CDC6}" destId="{F6BD5465-5273-4E0F-AE7E-65D1B47BE6C0}" srcOrd="1" destOrd="0" presId="urn:microsoft.com/office/officeart/2005/8/layout/list1"/>
    <dgm:cxn modelId="{BF80B6CD-B4F8-441E-9593-1690DCADB311}" type="presOf" srcId="{EB4A8287-C40B-4FC2-B953-F5722DEF8523}" destId="{62FCF38B-E133-478E-8F4F-B20781F9FD75}" srcOrd="0" destOrd="0" presId="urn:microsoft.com/office/officeart/2005/8/layout/list1"/>
    <dgm:cxn modelId="{A825B652-5E28-484F-BFD9-A18B0D383F9C}" srcId="{1EEE306C-A0B4-410E-9931-D52FD83027B1}" destId="{4AC54CAC-C9C9-42E9-BF64-6DA42383CDC6}" srcOrd="0" destOrd="0" parTransId="{881BD715-DA4F-46B6-9B1B-42E75B56BF88}" sibTransId="{C869C145-E225-47E2-BCA8-FD5F17A1B831}"/>
    <dgm:cxn modelId="{35D52316-8BCB-4720-B8B2-EC5B94F36DEB}" type="presOf" srcId="{EB4A8287-C40B-4FC2-B953-F5722DEF8523}" destId="{836543CC-5320-443B-A7E7-F97EF82FED72}" srcOrd="1" destOrd="0" presId="urn:microsoft.com/office/officeart/2005/8/layout/list1"/>
    <dgm:cxn modelId="{2CF28965-3086-4AE4-BFB3-D8D0C2A36259}" type="presOf" srcId="{1EEE306C-A0B4-410E-9931-D52FD83027B1}" destId="{F5DC0238-9247-44F6-B287-37DC9C4C563D}" srcOrd="0" destOrd="0" presId="urn:microsoft.com/office/officeart/2005/8/layout/list1"/>
    <dgm:cxn modelId="{E78FCEDA-5607-462D-A327-6BBBB2A907FE}" type="presOf" srcId="{85AF13BB-4B5A-418F-B5E4-C42BEDD1C26A}" destId="{8B0DE141-1017-496D-9D18-20F3F12B5913}" srcOrd="1" destOrd="0" presId="urn:microsoft.com/office/officeart/2005/8/layout/list1"/>
    <dgm:cxn modelId="{3D1E808A-A2EC-461B-8528-F8C7337F7179}" srcId="{1EEE306C-A0B4-410E-9931-D52FD83027B1}" destId="{85AF13BB-4B5A-418F-B5E4-C42BEDD1C26A}" srcOrd="2" destOrd="0" parTransId="{69B7C8D1-4FD4-42F6-AA38-85767D0EE641}" sibTransId="{3782A1A4-8108-4D59-A58A-40BCBD74E56F}"/>
    <dgm:cxn modelId="{A28C52A1-AAF9-48CA-AC7C-56ABB6869164}" srcId="{1EEE306C-A0B4-410E-9931-D52FD83027B1}" destId="{EB4A8287-C40B-4FC2-B953-F5722DEF8523}" srcOrd="1" destOrd="0" parTransId="{31C3D3D1-883F-4EAD-9ECB-E0CD11889BC4}" sibTransId="{535C63D5-A36D-4D24-A03A-F004FBB62D92}"/>
    <dgm:cxn modelId="{74712668-B3CE-4A75-9C4A-4B13B5A00D4F}" type="presOf" srcId="{85AF13BB-4B5A-418F-B5E4-C42BEDD1C26A}" destId="{94A1A8D1-0266-4AD2-9121-F147B05A3470}" srcOrd="0" destOrd="0" presId="urn:microsoft.com/office/officeart/2005/8/layout/list1"/>
    <dgm:cxn modelId="{580315F6-575D-4255-A46C-028D458112B3}" type="presOf" srcId="{4AC54CAC-C9C9-42E9-BF64-6DA42383CDC6}" destId="{64796A43-8EF3-41ED-9D33-95A752C5030C}" srcOrd="0" destOrd="0" presId="urn:microsoft.com/office/officeart/2005/8/layout/list1"/>
    <dgm:cxn modelId="{CB0388D4-8D89-48D4-B446-77F6E5E2B355}" type="presParOf" srcId="{F5DC0238-9247-44F6-B287-37DC9C4C563D}" destId="{BBB35C89-6939-4894-9295-84E1A92D66D8}" srcOrd="0" destOrd="0" presId="urn:microsoft.com/office/officeart/2005/8/layout/list1"/>
    <dgm:cxn modelId="{5B393DA0-9807-4B2E-983A-1D4475352828}" type="presParOf" srcId="{BBB35C89-6939-4894-9295-84E1A92D66D8}" destId="{64796A43-8EF3-41ED-9D33-95A752C5030C}" srcOrd="0" destOrd="0" presId="urn:microsoft.com/office/officeart/2005/8/layout/list1"/>
    <dgm:cxn modelId="{73D480E3-3001-413D-8C18-77A1D62DECD8}" type="presParOf" srcId="{BBB35C89-6939-4894-9295-84E1A92D66D8}" destId="{F6BD5465-5273-4E0F-AE7E-65D1B47BE6C0}" srcOrd="1" destOrd="0" presId="urn:microsoft.com/office/officeart/2005/8/layout/list1"/>
    <dgm:cxn modelId="{6088607F-8893-42D2-ACAF-990A11F5AF68}" type="presParOf" srcId="{F5DC0238-9247-44F6-B287-37DC9C4C563D}" destId="{40DFFF47-E03F-4089-B9CC-B20EBFDD5499}" srcOrd="1" destOrd="0" presId="urn:microsoft.com/office/officeart/2005/8/layout/list1"/>
    <dgm:cxn modelId="{84F15C27-A647-40DC-8CC6-D90B825A1D7E}" type="presParOf" srcId="{F5DC0238-9247-44F6-B287-37DC9C4C563D}" destId="{D7CEE366-7196-4F7B-B0AC-9602B67C0ADC}" srcOrd="2" destOrd="0" presId="urn:microsoft.com/office/officeart/2005/8/layout/list1"/>
    <dgm:cxn modelId="{5FF48C3E-ACCB-4040-ABA9-ECF372D0CC62}" type="presParOf" srcId="{F5DC0238-9247-44F6-B287-37DC9C4C563D}" destId="{EB87B35E-19FF-43CD-B31E-E9752512B43D}" srcOrd="3" destOrd="0" presId="urn:microsoft.com/office/officeart/2005/8/layout/list1"/>
    <dgm:cxn modelId="{F12A3DC6-F048-44B6-ACB8-10C55AEFD290}" type="presParOf" srcId="{F5DC0238-9247-44F6-B287-37DC9C4C563D}" destId="{1936B1DC-28E7-4814-8FD3-DDC8F8A5F335}" srcOrd="4" destOrd="0" presId="urn:microsoft.com/office/officeart/2005/8/layout/list1"/>
    <dgm:cxn modelId="{2DDE6FCF-9A55-47A7-A134-3279233587EF}" type="presParOf" srcId="{1936B1DC-28E7-4814-8FD3-DDC8F8A5F335}" destId="{62FCF38B-E133-478E-8F4F-B20781F9FD75}" srcOrd="0" destOrd="0" presId="urn:microsoft.com/office/officeart/2005/8/layout/list1"/>
    <dgm:cxn modelId="{48FA0C11-7EB3-4A11-A783-F7919339EF95}" type="presParOf" srcId="{1936B1DC-28E7-4814-8FD3-DDC8F8A5F335}" destId="{836543CC-5320-443B-A7E7-F97EF82FED72}" srcOrd="1" destOrd="0" presId="urn:microsoft.com/office/officeart/2005/8/layout/list1"/>
    <dgm:cxn modelId="{D6D98D66-2BC1-4324-9D52-0882ED1F646A}" type="presParOf" srcId="{F5DC0238-9247-44F6-B287-37DC9C4C563D}" destId="{9C9349B6-8F8E-4A70-912F-A5973B2EEFC8}" srcOrd="5" destOrd="0" presId="urn:microsoft.com/office/officeart/2005/8/layout/list1"/>
    <dgm:cxn modelId="{CA0C4754-44C0-4126-B851-EB47F8C7B208}" type="presParOf" srcId="{F5DC0238-9247-44F6-B287-37DC9C4C563D}" destId="{324C7348-288E-4A11-80FF-77770B1E9EE2}" srcOrd="6" destOrd="0" presId="urn:microsoft.com/office/officeart/2005/8/layout/list1"/>
    <dgm:cxn modelId="{40651344-761B-4A21-BCE6-80AEC861EF2A}" type="presParOf" srcId="{F5DC0238-9247-44F6-B287-37DC9C4C563D}" destId="{20D46FDB-E081-4484-B04A-F8FA87A5D4B8}" srcOrd="7" destOrd="0" presId="urn:microsoft.com/office/officeart/2005/8/layout/list1"/>
    <dgm:cxn modelId="{554BF00B-AEE1-422E-BFC2-AE6B655FC9CC}" type="presParOf" srcId="{F5DC0238-9247-44F6-B287-37DC9C4C563D}" destId="{C8A179B0-D2CC-4E29-B67D-38BA12D79720}" srcOrd="8" destOrd="0" presId="urn:microsoft.com/office/officeart/2005/8/layout/list1"/>
    <dgm:cxn modelId="{D35DD8D0-4B97-4C4C-A469-6B230EEE2C51}" type="presParOf" srcId="{C8A179B0-D2CC-4E29-B67D-38BA12D79720}" destId="{94A1A8D1-0266-4AD2-9121-F147B05A3470}" srcOrd="0" destOrd="0" presId="urn:microsoft.com/office/officeart/2005/8/layout/list1"/>
    <dgm:cxn modelId="{6B353D7D-18E1-4F56-A5FD-3EB5DB1E8A2B}" type="presParOf" srcId="{C8A179B0-D2CC-4E29-B67D-38BA12D79720}" destId="{8B0DE141-1017-496D-9D18-20F3F12B5913}" srcOrd="1" destOrd="0" presId="urn:microsoft.com/office/officeart/2005/8/layout/list1"/>
    <dgm:cxn modelId="{AC1635F7-633A-4A40-AF67-B6C15DF2B59E}" type="presParOf" srcId="{F5DC0238-9247-44F6-B287-37DC9C4C563D}" destId="{B7FD84BE-D802-4A4D-AA27-1936993AD0F2}" srcOrd="9" destOrd="0" presId="urn:microsoft.com/office/officeart/2005/8/layout/list1"/>
    <dgm:cxn modelId="{BCC992FA-D8AA-4FBE-A25A-E163973F6855}" type="presParOf" srcId="{F5DC0238-9247-44F6-B287-37DC9C4C563D}" destId="{73D4DFB8-55DA-4A77-BD09-A0814305F9E5}" srcOrd="10" destOrd="0" presId="urn:microsoft.com/office/officeart/2005/8/layout/list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29C3B6-4162-4095-B90E-837BFAA9B17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1311FF6-0B70-4585-BF94-3D0CC9E79EAC}">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Inpatient-outpatient physician discontinuity</a:t>
          </a:r>
          <a:endParaRPr lang="en-US" dirty="0"/>
        </a:p>
      </dgm:t>
    </dgm:pt>
    <dgm:pt modelId="{85DB1006-4DB7-4AB3-BDFB-EF56AA770E1C}" type="parTrans" cxnId="{4B3B95A3-78FC-417C-9151-9E61E984CDB9}">
      <dgm:prSet/>
      <dgm:spPr/>
      <dgm:t>
        <a:bodyPr/>
        <a:lstStyle/>
        <a:p>
          <a:endParaRPr lang="en-US"/>
        </a:p>
      </dgm:t>
    </dgm:pt>
    <dgm:pt modelId="{4FFDBCAA-D93A-4C5F-AAF8-B62A58072EE6}" type="sibTrans" cxnId="{4B3B95A3-78FC-417C-9151-9E61E984CDB9}">
      <dgm:prSet/>
      <dgm:spPr/>
      <dgm:t>
        <a:bodyPr/>
        <a:lstStyle/>
        <a:p>
          <a:endParaRPr lang="en-US"/>
        </a:p>
      </dgm:t>
    </dgm:pt>
    <dgm:pt modelId="{EF8B5800-3425-49B2-8958-3F9CB6A391CF}">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Changes and discrepancies in medication regimen</a:t>
          </a:r>
          <a:endParaRPr lang="en-US" dirty="0"/>
        </a:p>
      </dgm:t>
    </dgm:pt>
    <dgm:pt modelId="{79288DD0-D4BC-4E8F-9C19-5EDDA2C997C2}" type="parTrans" cxnId="{CBFFD718-0A43-4690-9505-867D33B7B242}">
      <dgm:prSet/>
      <dgm:spPr/>
      <dgm:t>
        <a:bodyPr/>
        <a:lstStyle/>
        <a:p>
          <a:endParaRPr lang="en-US"/>
        </a:p>
      </dgm:t>
    </dgm:pt>
    <dgm:pt modelId="{96C189CE-DBF8-4B51-8A71-36E11364E018}" type="sibTrans" cxnId="{CBFFD718-0A43-4690-9505-867D33B7B242}">
      <dgm:prSet/>
      <dgm:spPr/>
      <dgm:t>
        <a:bodyPr/>
        <a:lstStyle/>
        <a:p>
          <a:endParaRPr lang="en-US"/>
        </a:p>
      </dgm:t>
    </dgm:pt>
    <dgm:pt modelId="{BCA81502-83E4-4C9E-B9B9-E34948E7E232}">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Self—care responsibilities and social support</a:t>
          </a:r>
          <a:endParaRPr lang="en-US" dirty="0"/>
        </a:p>
      </dgm:t>
    </dgm:pt>
    <dgm:pt modelId="{32BEB29D-462C-4D22-B429-CE1AA2D86B48}" type="parTrans" cxnId="{6440E1E9-3D71-44BD-B9C6-831B9DB9B6AB}">
      <dgm:prSet/>
      <dgm:spPr/>
      <dgm:t>
        <a:bodyPr/>
        <a:lstStyle/>
        <a:p>
          <a:endParaRPr lang="en-US"/>
        </a:p>
      </dgm:t>
    </dgm:pt>
    <dgm:pt modelId="{6F80D52B-146A-4BC4-9A80-E9FF00A85EDA}" type="sibTrans" cxnId="{6440E1E9-3D71-44BD-B9C6-831B9DB9B6AB}">
      <dgm:prSet/>
      <dgm:spPr/>
      <dgm:t>
        <a:bodyPr/>
        <a:lstStyle/>
        <a:p>
          <a:endParaRPr lang="en-US"/>
        </a:p>
      </dgm:t>
    </dgm:pt>
    <dgm:pt modelId="{5A7B75CE-6FB4-40AC-89E6-49CCD578A37E}">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Ineffective physician-patient communication</a:t>
          </a:r>
          <a:endParaRPr lang="en-US" dirty="0"/>
        </a:p>
      </dgm:t>
    </dgm:pt>
    <dgm:pt modelId="{A707451D-FDAE-4579-A23D-A376C3A6E64D}" type="parTrans" cxnId="{0F492ABF-DA99-47C2-8019-D0A73BF9D2AF}">
      <dgm:prSet/>
      <dgm:spPr/>
      <dgm:t>
        <a:bodyPr/>
        <a:lstStyle/>
        <a:p>
          <a:endParaRPr lang="en-US"/>
        </a:p>
      </dgm:t>
    </dgm:pt>
    <dgm:pt modelId="{8AACFB96-4C60-4701-8E3D-52269171822F}" type="sibTrans" cxnId="{0F492ABF-DA99-47C2-8019-D0A73BF9D2AF}">
      <dgm:prSet/>
      <dgm:spPr/>
      <dgm:t>
        <a:bodyPr/>
        <a:lstStyle/>
        <a:p>
          <a:endParaRPr lang="en-US"/>
        </a:p>
      </dgm:t>
    </dgm:pt>
    <dgm:pt modelId="{5434D67B-8044-488A-8EEF-33236D0DCD04}" type="pres">
      <dgm:prSet presAssocID="{4729C3B6-4162-4095-B90E-837BFAA9B175}" presName="diagram" presStyleCnt="0">
        <dgm:presLayoutVars>
          <dgm:dir/>
          <dgm:resizeHandles val="exact"/>
        </dgm:presLayoutVars>
      </dgm:prSet>
      <dgm:spPr/>
      <dgm:t>
        <a:bodyPr/>
        <a:lstStyle/>
        <a:p>
          <a:endParaRPr lang="en-US"/>
        </a:p>
      </dgm:t>
    </dgm:pt>
    <dgm:pt modelId="{DD6F0635-8614-42FA-81BA-6C21C3C7197C}" type="pres">
      <dgm:prSet presAssocID="{11311FF6-0B70-4585-BF94-3D0CC9E79EAC}" presName="node" presStyleLbl="node1" presStyleIdx="0" presStyleCnt="4">
        <dgm:presLayoutVars>
          <dgm:bulletEnabled val="1"/>
        </dgm:presLayoutVars>
      </dgm:prSet>
      <dgm:spPr/>
      <dgm:t>
        <a:bodyPr/>
        <a:lstStyle/>
        <a:p>
          <a:endParaRPr lang="en-US"/>
        </a:p>
      </dgm:t>
    </dgm:pt>
    <dgm:pt modelId="{567A9158-2F46-4E8E-9FF7-0AAF4BA75051}" type="pres">
      <dgm:prSet presAssocID="{4FFDBCAA-D93A-4C5F-AAF8-B62A58072EE6}" presName="sibTrans" presStyleCnt="0"/>
      <dgm:spPr/>
    </dgm:pt>
    <dgm:pt modelId="{392EF009-9822-4952-887E-7D2BC8A97BD7}" type="pres">
      <dgm:prSet presAssocID="{EF8B5800-3425-49B2-8958-3F9CB6A391CF}" presName="node" presStyleLbl="node1" presStyleIdx="1" presStyleCnt="4">
        <dgm:presLayoutVars>
          <dgm:bulletEnabled val="1"/>
        </dgm:presLayoutVars>
      </dgm:prSet>
      <dgm:spPr/>
      <dgm:t>
        <a:bodyPr/>
        <a:lstStyle/>
        <a:p>
          <a:endParaRPr lang="en-US"/>
        </a:p>
      </dgm:t>
    </dgm:pt>
    <dgm:pt modelId="{E3C615E4-45FA-44BA-AA4E-B803A25751C0}" type="pres">
      <dgm:prSet presAssocID="{96C189CE-DBF8-4B51-8A71-36E11364E018}" presName="sibTrans" presStyleCnt="0"/>
      <dgm:spPr/>
    </dgm:pt>
    <dgm:pt modelId="{140FA280-F4F8-445C-A8B7-EB76E31A1064}" type="pres">
      <dgm:prSet presAssocID="{BCA81502-83E4-4C9E-B9B9-E34948E7E232}" presName="node" presStyleLbl="node1" presStyleIdx="2" presStyleCnt="4">
        <dgm:presLayoutVars>
          <dgm:bulletEnabled val="1"/>
        </dgm:presLayoutVars>
      </dgm:prSet>
      <dgm:spPr/>
      <dgm:t>
        <a:bodyPr/>
        <a:lstStyle/>
        <a:p>
          <a:endParaRPr lang="en-US"/>
        </a:p>
      </dgm:t>
    </dgm:pt>
    <dgm:pt modelId="{19B3697F-7346-41A9-8222-74A654CED70A}" type="pres">
      <dgm:prSet presAssocID="{6F80D52B-146A-4BC4-9A80-E9FF00A85EDA}" presName="sibTrans" presStyleCnt="0"/>
      <dgm:spPr/>
    </dgm:pt>
    <dgm:pt modelId="{3B597B28-A626-4D5F-886F-0B41586FB7B4}" type="pres">
      <dgm:prSet presAssocID="{5A7B75CE-6FB4-40AC-89E6-49CCD578A37E}" presName="node" presStyleLbl="node1" presStyleIdx="3" presStyleCnt="4">
        <dgm:presLayoutVars>
          <dgm:bulletEnabled val="1"/>
        </dgm:presLayoutVars>
      </dgm:prSet>
      <dgm:spPr/>
      <dgm:t>
        <a:bodyPr/>
        <a:lstStyle/>
        <a:p>
          <a:endParaRPr lang="en-US"/>
        </a:p>
      </dgm:t>
    </dgm:pt>
  </dgm:ptLst>
  <dgm:cxnLst>
    <dgm:cxn modelId="{A1DE8CCF-5AAD-4406-A705-4C5BCE3AD806}" type="presOf" srcId="{BCA81502-83E4-4C9E-B9B9-E34948E7E232}" destId="{140FA280-F4F8-445C-A8B7-EB76E31A1064}" srcOrd="0" destOrd="0" presId="urn:microsoft.com/office/officeart/2005/8/layout/default"/>
    <dgm:cxn modelId="{CBFFD718-0A43-4690-9505-867D33B7B242}" srcId="{4729C3B6-4162-4095-B90E-837BFAA9B175}" destId="{EF8B5800-3425-49B2-8958-3F9CB6A391CF}" srcOrd="1" destOrd="0" parTransId="{79288DD0-D4BC-4E8F-9C19-5EDDA2C997C2}" sibTransId="{96C189CE-DBF8-4B51-8A71-36E11364E018}"/>
    <dgm:cxn modelId="{4B3B95A3-78FC-417C-9151-9E61E984CDB9}" srcId="{4729C3B6-4162-4095-B90E-837BFAA9B175}" destId="{11311FF6-0B70-4585-BF94-3D0CC9E79EAC}" srcOrd="0" destOrd="0" parTransId="{85DB1006-4DB7-4AB3-BDFB-EF56AA770E1C}" sibTransId="{4FFDBCAA-D93A-4C5F-AAF8-B62A58072EE6}"/>
    <dgm:cxn modelId="{3269EC02-B3EC-48FF-8580-7F8BE0A86401}" type="presOf" srcId="{5A7B75CE-6FB4-40AC-89E6-49CCD578A37E}" destId="{3B597B28-A626-4D5F-886F-0B41586FB7B4}" srcOrd="0" destOrd="0" presId="urn:microsoft.com/office/officeart/2005/8/layout/default"/>
    <dgm:cxn modelId="{A6FF0C7E-BAEE-4ED8-B8A7-F80399CDEB36}" type="presOf" srcId="{4729C3B6-4162-4095-B90E-837BFAA9B175}" destId="{5434D67B-8044-488A-8EEF-33236D0DCD04}" srcOrd="0" destOrd="0" presId="urn:microsoft.com/office/officeart/2005/8/layout/default"/>
    <dgm:cxn modelId="{3B4A7116-A55E-4FEF-9BBF-C548B43B406F}" type="presOf" srcId="{11311FF6-0B70-4585-BF94-3D0CC9E79EAC}" destId="{DD6F0635-8614-42FA-81BA-6C21C3C7197C}" srcOrd="0" destOrd="0" presId="urn:microsoft.com/office/officeart/2005/8/layout/default"/>
    <dgm:cxn modelId="{6440E1E9-3D71-44BD-B9C6-831B9DB9B6AB}" srcId="{4729C3B6-4162-4095-B90E-837BFAA9B175}" destId="{BCA81502-83E4-4C9E-B9B9-E34948E7E232}" srcOrd="2" destOrd="0" parTransId="{32BEB29D-462C-4D22-B429-CE1AA2D86B48}" sibTransId="{6F80D52B-146A-4BC4-9A80-E9FF00A85EDA}"/>
    <dgm:cxn modelId="{0F492ABF-DA99-47C2-8019-D0A73BF9D2AF}" srcId="{4729C3B6-4162-4095-B90E-837BFAA9B175}" destId="{5A7B75CE-6FB4-40AC-89E6-49CCD578A37E}" srcOrd="3" destOrd="0" parTransId="{A707451D-FDAE-4579-A23D-A376C3A6E64D}" sibTransId="{8AACFB96-4C60-4701-8E3D-52269171822F}"/>
    <dgm:cxn modelId="{B793920D-A914-4210-865C-D4148DE9A343}" type="presOf" srcId="{EF8B5800-3425-49B2-8958-3F9CB6A391CF}" destId="{392EF009-9822-4952-887E-7D2BC8A97BD7}" srcOrd="0" destOrd="0" presId="urn:microsoft.com/office/officeart/2005/8/layout/default"/>
    <dgm:cxn modelId="{4F6BC44E-385B-4F8A-97C5-4BD337DC662A}" type="presParOf" srcId="{5434D67B-8044-488A-8EEF-33236D0DCD04}" destId="{DD6F0635-8614-42FA-81BA-6C21C3C7197C}" srcOrd="0" destOrd="0" presId="urn:microsoft.com/office/officeart/2005/8/layout/default"/>
    <dgm:cxn modelId="{A51EA4FB-0DC1-431A-9394-F1A74B3525BD}" type="presParOf" srcId="{5434D67B-8044-488A-8EEF-33236D0DCD04}" destId="{567A9158-2F46-4E8E-9FF7-0AAF4BA75051}" srcOrd="1" destOrd="0" presId="urn:microsoft.com/office/officeart/2005/8/layout/default"/>
    <dgm:cxn modelId="{116ED149-8364-4993-A951-09D92024C183}" type="presParOf" srcId="{5434D67B-8044-488A-8EEF-33236D0DCD04}" destId="{392EF009-9822-4952-887E-7D2BC8A97BD7}" srcOrd="2" destOrd="0" presId="urn:microsoft.com/office/officeart/2005/8/layout/default"/>
    <dgm:cxn modelId="{630C63AA-B36B-43EB-B125-0002A56221B2}" type="presParOf" srcId="{5434D67B-8044-488A-8EEF-33236D0DCD04}" destId="{E3C615E4-45FA-44BA-AA4E-B803A25751C0}" srcOrd="3" destOrd="0" presId="urn:microsoft.com/office/officeart/2005/8/layout/default"/>
    <dgm:cxn modelId="{7E15F9B7-B10C-4E40-AC1B-E221C75E8B83}" type="presParOf" srcId="{5434D67B-8044-488A-8EEF-33236D0DCD04}" destId="{140FA280-F4F8-445C-A8B7-EB76E31A1064}" srcOrd="4" destOrd="0" presId="urn:microsoft.com/office/officeart/2005/8/layout/default"/>
    <dgm:cxn modelId="{1E2A442A-245A-4AF9-9D7E-4B5D156AAFF4}" type="presParOf" srcId="{5434D67B-8044-488A-8EEF-33236D0DCD04}" destId="{19B3697F-7346-41A9-8222-74A654CED70A}" srcOrd="5" destOrd="0" presId="urn:microsoft.com/office/officeart/2005/8/layout/default"/>
    <dgm:cxn modelId="{F9D85A5D-EBF6-486B-9ECA-1D50C079ADA8}" type="presParOf" srcId="{5434D67B-8044-488A-8EEF-33236D0DCD04}" destId="{3B597B28-A626-4D5F-886F-0B41586FB7B4}" srcOrd="6" destOrd="0" presId="urn:microsoft.com/office/officeart/2005/8/layout/default"/>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01C358-C0F7-4ED5-9FDD-30FE4122065B}"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2D41CC2B-688A-466F-84D9-5E7FAC2AFFE9}">
      <dgm:prSet phldrT="[Text]" custT="1"/>
      <dgm:spPr>
        <a:solidFill>
          <a:schemeClr val="tx1"/>
        </a:solidFill>
      </dgm:spPr>
      <dgm:t>
        <a:bodyPr/>
        <a:lstStyle/>
        <a:p>
          <a:r>
            <a:rPr lang="en-US" sz="3200" dirty="0" smtClean="0"/>
            <a:t>Teamwork</a:t>
          </a:r>
          <a:endParaRPr lang="en-US" sz="3400" dirty="0"/>
        </a:p>
      </dgm:t>
    </dgm:pt>
    <dgm:pt modelId="{D6413A6B-2711-436E-B317-09128C267E94}" type="parTrans" cxnId="{37B5E6E7-78A0-4CF9-89D3-A3E60A8187C8}">
      <dgm:prSet/>
      <dgm:spPr/>
      <dgm:t>
        <a:bodyPr/>
        <a:lstStyle/>
        <a:p>
          <a:endParaRPr lang="en-US"/>
        </a:p>
      </dgm:t>
    </dgm:pt>
    <dgm:pt modelId="{0E26FB93-29F9-4F29-9C1D-2EB715C3BFB7}" type="sibTrans" cxnId="{37B5E6E7-78A0-4CF9-89D3-A3E60A8187C8}">
      <dgm:prSet/>
      <dgm:spPr/>
      <dgm:t>
        <a:bodyPr/>
        <a:lstStyle/>
        <a:p>
          <a:endParaRPr lang="en-US"/>
        </a:p>
      </dgm:t>
    </dgm:pt>
    <dgm:pt modelId="{DE21929E-AEBE-47E2-A3F5-E9630C568CC4}">
      <dgm:prSet phldrT="[Text]" custT="1"/>
      <dgm:spPr>
        <a:solidFill>
          <a:schemeClr val="bg1">
            <a:lumMod val="85000"/>
            <a:alpha val="90000"/>
          </a:schemeClr>
        </a:solidFill>
      </dgm:spPr>
      <dgm:t>
        <a:bodyPr/>
        <a:lstStyle/>
        <a:p>
          <a:r>
            <a:rPr lang="en-US" sz="2500" dirty="0" smtClean="0"/>
            <a:t>Lifeline of well-functioning teams</a:t>
          </a:r>
          <a:endParaRPr lang="en-US" sz="2500" dirty="0"/>
        </a:p>
      </dgm:t>
    </dgm:pt>
    <dgm:pt modelId="{871CDB10-D903-4C2F-A54C-AD130972CA45}" type="parTrans" cxnId="{6E98AAD2-66A1-4E60-8E74-9B9BAF0CB26A}">
      <dgm:prSet/>
      <dgm:spPr/>
      <dgm:t>
        <a:bodyPr/>
        <a:lstStyle/>
        <a:p>
          <a:endParaRPr lang="en-US"/>
        </a:p>
      </dgm:t>
    </dgm:pt>
    <dgm:pt modelId="{9473CF38-2534-450B-A948-FF74EEFCD043}" type="sibTrans" cxnId="{6E98AAD2-66A1-4E60-8E74-9B9BAF0CB26A}">
      <dgm:prSet/>
      <dgm:spPr/>
      <dgm:t>
        <a:bodyPr/>
        <a:lstStyle/>
        <a:p>
          <a:endParaRPr lang="en-US"/>
        </a:p>
      </dgm:t>
    </dgm:pt>
    <dgm:pt modelId="{8271185C-3777-477B-BBCA-516DCB3FA748}">
      <dgm:prSet phldrT="[Text]" custT="1"/>
      <dgm:spPr>
        <a:solidFill>
          <a:schemeClr val="bg1">
            <a:lumMod val="85000"/>
            <a:alpha val="90000"/>
          </a:schemeClr>
        </a:solidFill>
      </dgm:spPr>
      <dgm:t>
        <a:bodyPr/>
        <a:lstStyle/>
        <a:p>
          <a:r>
            <a:rPr lang="en-US" sz="2500" dirty="0" smtClean="0"/>
            <a:t>Coordinating mechanism or support structure</a:t>
          </a:r>
          <a:endParaRPr lang="en-US" sz="2500" dirty="0"/>
        </a:p>
      </dgm:t>
    </dgm:pt>
    <dgm:pt modelId="{DDE8A5CD-6EAF-4FAF-87E8-1DDEACD35DFB}" type="parTrans" cxnId="{B1E65E2B-FFF4-44AC-9FD8-037B82FD1ADF}">
      <dgm:prSet/>
      <dgm:spPr/>
      <dgm:t>
        <a:bodyPr/>
        <a:lstStyle/>
        <a:p>
          <a:endParaRPr lang="en-US"/>
        </a:p>
      </dgm:t>
    </dgm:pt>
    <dgm:pt modelId="{E804B3C7-C9CB-4D6C-ABAB-2B3A1D5D857C}" type="sibTrans" cxnId="{B1E65E2B-FFF4-44AC-9FD8-037B82FD1ADF}">
      <dgm:prSet/>
      <dgm:spPr/>
      <dgm:t>
        <a:bodyPr/>
        <a:lstStyle/>
        <a:p>
          <a:endParaRPr lang="en-US"/>
        </a:p>
      </dgm:t>
    </dgm:pt>
    <dgm:pt modelId="{CD04370F-E507-4F65-B62F-B8342D20550D}">
      <dgm:prSet phldrT="[Text]" custT="1"/>
      <dgm:spPr>
        <a:solidFill>
          <a:schemeClr val="bg1">
            <a:lumMod val="85000"/>
            <a:alpha val="90000"/>
          </a:schemeClr>
        </a:solidFill>
      </dgm:spPr>
      <dgm:t>
        <a:bodyPr/>
        <a:lstStyle/>
        <a:p>
          <a:r>
            <a:rPr lang="en-US" sz="2500" dirty="0" smtClean="0"/>
            <a:t>Reduces clinical errors and malpractice claims</a:t>
          </a:r>
          <a:endParaRPr lang="en-US" sz="2500" dirty="0"/>
        </a:p>
      </dgm:t>
    </dgm:pt>
    <dgm:pt modelId="{A42839F4-B8F5-4DBF-A3E3-52856A769F13}" type="parTrans" cxnId="{37633188-99D7-4447-A0ED-2BFE436E1BB9}">
      <dgm:prSet/>
      <dgm:spPr/>
      <dgm:t>
        <a:bodyPr/>
        <a:lstStyle/>
        <a:p>
          <a:endParaRPr lang="en-US"/>
        </a:p>
      </dgm:t>
    </dgm:pt>
    <dgm:pt modelId="{E9042180-CC9F-488A-8561-BC0CA24B1B33}" type="sibTrans" cxnId="{37633188-99D7-4447-A0ED-2BFE436E1BB9}">
      <dgm:prSet/>
      <dgm:spPr/>
      <dgm:t>
        <a:bodyPr/>
        <a:lstStyle/>
        <a:p>
          <a:endParaRPr lang="en-US"/>
        </a:p>
      </dgm:t>
    </dgm:pt>
    <dgm:pt modelId="{BD353A18-85D9-483F-89EB-3FE40F2D4754}">
      <dgm:prSet phldrT="[Text]" custT="1"/>
      <dgm:spPr>
        <a:solidFill>
          <a:schemeClr val="bg1">
            <a:lumMod val="85000"/>
            <a:alpha val="90000"/>
          </a:schemeClr>
        </a:solidFill>
      </dgm:spPr>
      <dgm:t>
        <a:bodyPr/>
        <a:lstStyle/>
        <a:p>
          <a:r>
            <a:rPr lang="en-US" sz="2500" dirty="0" smtClean="0"/>
            <a:t>Improves outcomes</a:t>
          </a:r>
          <a:endParaRPr lang="en-US" sz="2500" dirty="0"/>
        </a:p>
      </dgm:t>
    </dgm:pt>
    <dgm:pt modelId="{9B729196-5430-440D-AB69-38FE8ECD2DFC}" type="parTrans" cxnId="{F4FE7879-381A-46E5-91FC-2C8CB3DC775D}">
      <dgm:prSet/>
      <dgm:spPr/>
      <dgm:t>
        <a:bodyPr/>
        <a:lstStyle/>
        <a:p>
          <a:endParaRPr lang="en-US"/>
        </a:p>
      </dgm:t>
    </dgm:pt>
    <dgm:pt modelId="{4A5DA14E-3E9D-42A5-8940-CFFB47E915F8}" type="sibTrans" cxnId="{F4FE7879-381A-46E5-91FC-2C8CB3DC775D}">
      <dgm:prSet/>
      <dgm:spPr/>
      <dgm:t>
        <a:bodyPr/>
        <a:lstStyle/>
        <a:p>
          <a:endParaRPr lang="en-US"/>
        </a:p>
      </dgm:t>
    </dgm:pt>
    <dgm:pt modelId="{7C288CE6-273E-4BB6-AE9F-B0283885D7A9}">
      <dgm:prSet phldrT="[Text]" custT="1"/>
      <dgm:spPr>
        <a:solidFill>
          <a:schemeClr val="bg1">
            <a:lumMod val="85000"/>
            <a:alpha val="90000"/>
          </a:schemeClr>
        </a:solidFill>
      </dgm:spPr>
      <dgm:t>
        <a:bodyPr/>
        <a:lstStyle/>
        <a:p>
          <a:r>
            <a:rPr lang="en-US" sz="2500" dirty="0" smtClean="0"/>
            <a:t>Increases satisfaction</a:t>
          </a:r>
          <a:endParaRPr lang="en-US" sz="2500" dirty="0"/>
        </a:p>
      </dgm:t>
    </dgm:pt>
    <dgm:pt modelId="{6CBFAF3A-0414-45F5-8EAB-7D77FE573B4D}" type="parTrans" cxnId="{7CA6E3D4-3D26-48F7-80BE-3178A30F4EFC}">
      <dgm:prSet/>
      <dgm:spPr/>
      <dgm:t>
        <a:bodyPr/>
        <a:lstStyle/>
        <a:p>
          <a:endParaRPr lang="en-US"/>
        </a:p>
      </dgm:t>
    </dgm:pt>
    <dgm:pt modelId="{0F658951-EBF9-4583-98FA-10117AD2F69F}" type="sibTrans" cxnId="{7CA6E3D4-3D26-48F7-80BE-3178A30F4EFC}">
      <dgm:prSet/>
      <dgm:spPr/>
      <dgm:t>
        <a:bodyPr/>
        <a:lstStyle/>
        <a:p>
          <a:endParaRPr lang="en-US"/>
        </a:p>
      </dgm:t>
    </dgm:pt>
    <dgm:pt modelId="{CC26E0BC-F3AF-42D6-A44D-C74289425575}">
      <dgm:prSet phldrT="[Text]" custT="1"/>
      <dgm:spPr>
        <a:solidFill>
          <a:schemeClr val="tx1"/>
        </a:solidFill>
      </dgm:spPr>
      <dgm:t>
        <a:bodyPr/>
        <a:lstStyle/>
        <a:p>
          <a:r>
            <a:rPr lang="en-US" sz="2900" dirty="0" smtClean="0"/>
            <a:t>Communication</a:t>
          </a:r>
          <a:endParaRPr lang="en-US" sz="2900" dirty="0"/>
        </a:p>
      </dgm:t>
    </dgm:pt>
    <dgm:pt modelId="{7EA5E176-3E45-4D5F-AC7A-DCD43A671D45}" type="parTrans" cxnId="{7DEBD4BF-C2FD-4E72-B9C3-5CC7EAABD941}">
      <dgm:prSet/>
      <dgm:spPr/>
      <dgm:t>
        <a:bodyPr/>
        <a:lstStyle/>
        <a:p>
          <a:endParaRPr lang="en-US"/>
        </a:p>
      </dgm:t>
    </dgm:pt>
    <dgm:pt modelId="{244CDF43-508C-47E7-B2E7-71D6C772A8FA}" type="sibTrans" cxnId="{7DEBD4BF-C2FD-4E72-B9C3-5CC7EAABD941}">
      <dgm:prSet/>
      <dgm:spPr/>
      <dgm:t>
        <a:bodyPr/>
        <a:lstStyle/>
        <a:p>
          <a:endParaRPr lang="en-US"/>
        </a:p>
      </dgm:t>
    </dgm:pt>
    <dgm:pt modelId="{E320561C-CD3F-4993-B391-0C37824D2A31}" type="pres">
      <dgm:prSet presAssocID="{1301C358-C0F7-4ED5-9FDD-30FE4122065B}" presName="Name0" presStyleCnt="0">
        <dgm:presLayoutVars>
          <dgm:dir/>
          <dgm:animLvl val="lvl"/>
          <dgm:resizeHandles/>
        </dgm:presLayoutVars>
      </dgm:prSet>
      <dgm:spPr/>
      <dgm:t>
        <a:bodyPr/>
        <a:lstStyle/>
        <a:p>
          <a:endParaRPr lang="en-US"/>
        </a:p>
      </dgm:t>
    </dgm:pt>
    <dgm:pt modelId="{DBAE7EB2-4BE5-48F2-A63C-76355243B774}" type="pres">
      <dgm:prSet presAssocID="{2D41CC2B-688A-466F-84D9-5E7FAC2AFFE9}" presName="linNode" presStyleCnt="0"/>
      <dgm:spPr/>
    </dgm:pt>
    <dgm:pt modelId="{06916A2C-A799-4BE4-A74E-B61032A42D10}" type="pres">
      <dgm:prSet presAssocID="{2D41CC2B-688A-466F-84D9-5E7FAC2AFFE9}" presName="parentShp" presStyleLbl="node1" presStyleIdx="0" presStyleCnt="2" custScaleX="91177">
        <dgm:presLayoutVars>
          <dgm:bulletEnabled val="1"/>
        </dgm:presLayoutVars>
      </dgm:prSet>
      <dgm:spPr/>
      <dgm:t>
        <a:bodyPr/>
        <a:lstStyle/>
        <a:p>
          <a:endParaRPr lang="en-US"/>
        </a:p>
      </dgm:t>
    </dgm:pt>
    <dgm:pt modelId="{619CEF9E-9941-4C0E-9FAE-1966353EEE10}" type="pres">
      <dgm:prSet presAssocID="{2D41CC2B-688A-466F-84D9-5E7FAC2AFFE9}" presName="childShp" presStyleLbl="bgAccFollowNode1" presStyleIdx="0" presStyleCnt="2">
        <dgm:presLayoutVars>
          <dgm:bulletEnabled val="1"/>
        </dgm:presLayoutVars>
      </dgm:prSet>
      <dgm:spPr/>
      <dgm:t>
        <a:bodyPr/>
        <a:lstStyle/>
        <a:p>
          <a:endParaRPr lang="en-US"/>
        </a:p>
      </dgm:t>
    </dgm:pt>
    <dgm:pt modelId="{B95D6281-3F48-4A5F-AE8D-DA768D76C19B}" type="pres">
      <dgm:prSet presAssocID="{0E26FB93-29F9-4F29-9C1D-2EB715C3BFB7}" presName="spacing" presStyleCnt="0"/>
      <dgm:spPr/>
    </dgm:pt>
    <dgm:pt modelId="{3F6A1E43-1755-48E3-9BED-85F3B2091E64}" type="pres">
      <dgm:prSet presAssocID="{CC26E0BC-F3AF-42D6-A44D-C74289425575}" presName="linNode" presStyleCnt="0"/>
      <dgm:spPr/>
    </dgm:pt>
    <dgm:pt modelId="{7B2693AB-B527-402B-B913-9FB904BFCE1E}" type="pres">
      <dgm:prSet presAssocID="{CC26E0BC-F3AF-42D6-A44D-C74289425575}" presName="parentShp" presStyleLbl="node1" presStyleIdx="1" presStyleCnt="2" custScaleX="91176">
        <dgm:presLayoutVars>
          <dgm:bulletEnabled val="1"/>
        </dgm:presLayoutVars>
      </dgm:prSet>
      <dgm:spPr/>
      <dgm:t>
        <a:bodyPr/>
        <a:lstStyle/>
        <a:p>
          <a:endParaRPr lang="en-US"/>
        </a:p>
      </dgm:t>
    </dgm:pt>
    <dgm:pt modelId="{B38A9BCB-17B1-4138-AEFC-0D299C102E02}" type="pres">
      <dgm:prSet presAssocID="{CC26E0BC-F3AF-42D6-A44D-C74289425575}" presName="childShp" presStyleLbl="bgAccFollowNode1" presStyleIdx="1" presStyleCnt="2">
        <dgm:presLayoutVars>
          <dgm:bulletEnabled val="1"/>
        </dgm:presLayoutVars>
      </dgm:prSet>
      <dgm:spPr/>
      <dgm:t>
        <a:bodyPr/>
        <a:lstStyle/>
        <a:p>
          <a:endParaRPr lang="en-US"/>
        </a:p>
      </dgm:t>
    </dgm:pt>
  </dgm:ptLst>
  <dgm:cxnLst>
    <dgm:cxn modelId="{32491308-0023-4E71-9003-689475A75FD2}" type="presOf" srcId="{DE21929E-AEBE-47E2-A3F5-E9630C568CC4}" destId="{B38A9BCB-17B1-4138-AEFC-0D299C102E02}" srcOrd="0" destOrd="0" presId="urn:microsoft.com/office/officeart/2005/8/layout/vList6"/>
    <dgm:cxn modelId="{96819406-5981-45D1-A879-CF4671E8BD3E}" type="presOf" srcId="{CD04370F-E507-4F65-B62F-B8342D20550D}" destId="{619CEF9E-9941-4C0E-9FAE-1966353EEE10}" srcOrd="0" destOrd="0" presId="urn:microsoft.com/office/officeart/2005/8/layout/vList6"/>
    <dgm:cxn modelId="{BA12C41C-7D5A-46CF-A35B-F8210B48D9AB}" type="presOf" srcId="{CC26E0BC-F3AF-42D6-A44D-C74289425575}" destId="{7B2693AB-B527-402B-B913-9FB904BFCE1E}" srcOrd="0" destOrd="0" presId="urn:microsoft.com/office/officeart/2005/8/layout/vList6"/>
    <dgm:cxn modelId="{8AEAC139-EDC9-4DDE-9299-0C9E4F089EE7}" type="presOf" srcId="{2D41CC2B-688A-466F-84D9-5E7FAC2AFFE9}" destId="{06916A2C-A799-4BE4-A74E-B61032A42D10}" srcOrd="0" destOrd="0" presId="urn:microsoft.com/office/officeart/2005/8/layout/vList6"/>
    <dgm:cxn modelId="{25392274-08DC-4EB0-8172-DD6C661D0DCE}" type="presOf" srcId="{7C288CE6-273E-4BB6-AE9F-B0283885D7A9}" destId="{619CEF9E-9941-4C0E-9FAE-1966353EEE10}" srcOrd="0" destOrd="2" presId="urn:microsoft.com/office/officeart/2005/8/layout/vList6"/>
    <dgm:cxn modelId="{7CA6E3D4-3D26-48F7-80BE-3178A30F4EFC}" srcId="{2D41CC2B-688A-466F-84D9-5E7FAC2AFFE9}" destId="{7C288CE6-273E-4BB6-AE9F-B0283885D7A9}" srcOrd="2" destOrd="0" parTransId="{6CBFAF3A-0414-45F5-8EAB-7D77FE573B4D}" sibTransId="{0F658951-EBF9-4583-98FA-10117AD2F69F}"/>
    <dgm:cxn modelId="{3263718E-88E5-46F8-9C6D-4518AB43E59B}" type="presOf" srcId="{1301C358-C0F7-4ED5-9FDD-30FE4122065B}" destId="{E320561C-CD3F-4993-B391-0C37824D2A31}" srcOrd="0" destOrd="0" presId="urn:microsoft.com/office/officeart/2005/8/layout/vList6"/>
    <dgm:cxn modelId="{37B5E6E7-78A0-4CF9-89D3-A3E60A8187C8}" srcId="{1301C358-C0F7-4ED5-9FDD-30FE4122065B}" destId="{2D41CC2B-688A-466F-84D9-5E7FAC2AFFE9}" srcOrd="0" destOrd="0" parTransId="{D6413A6B-2711-436E-B317-09128C267E94}" sibTransId="{0E26FB93-29F9-4F29-9C1D-2EB715C3BFB7}"/>
    <dgm:cxn modelId="{37633188-99D7-4447-A0ED-2BFE436E1BB9}" srcId="{2D41CC2B-688A-466F-84D9-5E7FAC2AFFE9}" destId="{CD04370F-E507-4F65-B62F-B8342D20550D}" srcOrd="0" destOrd="0" parTransId="{A42839F4-B8F5-4DBF-A3E3-52856A769F13}" sibTransId="{E9042180-CC9F-488A-8561-BC0CA24B1B33}"/>
    <dgm:cxn modelId="{7DEBD4BF-C2FD-4E72-B9C3-5CC7EAABD941}" srcId="{1301C358-C0F7-4ED5-9FDD-30FE4122065B}" destId="{CC26E0BC-F3AF-42D6-A44D-C74289425575}" srcOrd="1" destOrd="0" parTransId="{7EA5E176-3E45-4D5F-AC7A-DCD43A671D45}" sibTransId="{244CDF43-508C-47E7-B2E7-71D6C772A8FA}"/>
    <dgm:cxn modelId="{F4FE7879-381A-46E5-91FC-2C8CB3DC775D}" srcId="{2D41CC2B-688A-466F-84D9-5E7FAC2AFFE9}" destId="{BD353A18-85D9-483F-89EB-3FE40F2D4754}" srcOrd="1" destOrd="0" parTransId="{9B729196-5430-440D-AB69-38FE8ECD2DFC}" sibTransId="{4A5DA14E-3E9D-42A5-8940-CFFB47E915F8}"/>
    <dgm:cxn modelId="{7D1E6ECD-432C-43E7-B736-F82785FC02D3}" type="presOf" srcId="{BD353A18-85D9-483F-89EB-3FE40F2D4754}" destId="{619CEF9E-9941-4C0E-9FAE-1966353EEE10}" srcOrd="0" destOrd="1" presId="urn:microsoft.com/office/officeart/2005/8/layout/vList6"/>
    <dgm:cxn modelId="{6E98AAD2-66A1-4E60-8E74-9B9BAF0CB26A}" srcId="{CC26E0BC-F3AF-42D6-A44D-C74289425575}" destId="{DE21929E-AEBE-47E2-A3F5-E9630C568CC4}" srcOrd="0" destOrd="0" parTransId="{871CDB10-D903-4C2F-A54C-AD130972CA45}" sibTransId="{9473CF38-2534-450B-A948-FF74EEFCD043}"/>
    <dgm:cxn modelId="{B1E65E2B-FFF4-44AC-9FD8-037B82FD1ADF}" srcId="{CC26E0BC-F3AF-42D6-A44D-C74289425575}" destId="{8271185C-3777-477B-BBCA-516DCB3FA748}" srcOrd="1" destOrd="0" parTransId="{DDE8A5CD-6EAF-4FAF-87E8-1DDEACD35DFB}" sibTransId="{E804B3C7-C9CB-4D6C-ABAB-2B3A1D5D857C}"/>
    <dgm:cxn modelId="{0BD5EABC-FE25-4777-B6E8-2B0D55C15F67}" type="presOf" srcId="{8271185C-3777-477B-BBCA-516DCB3FA748}" destId="{B38A9BCB-17B1-4138-AEFC-0D299C102E02}" srcOrd="0" destOrd="1" presId="urn:microsoft.com/office/officeart/2005/8/layout/vList6"/>
    <dgm:cxn modelId="{DF9336FB-C2C6-4E72-9F63-5CD762B00353}" type="presParOf" srcId="{E320561C-CD3F-4993-B391-0C37824D2A31}" destId="{DBAE7EB2-4BE5-48F2-A63C-76355243B774}" srcOrd="0" destOrd="0" presId="urn:microsoft.com/office/officeart/2005/8/layout/vList6"/>
    <dgm:cxn modelId="{EBF8A3FF-5E09-4D2E-8E20-DECC912977B7}" type="presParOf" srcId="{DBAE7EB2-4BE5-48F2-A63C-76355243B774}" destId="{06916A2C-A799-4BE4-A74E-B61032A42D10}" srcOrd="0" destOrd="0" presId="urn:microsoft.com/office/officeart/2005/8/layout/vList6"/>
    <dgm:cxn modelId="{9B7BB756-7375-4FAE-AE20-0AC8C4465E64}" type="presParOf" srcId="{DBAE7EB2-4BE5-48F2-A63C-76355243B774}" destId="{619CEF9E-9941-4C0E-9FAE-1966353EEE10}" srcOrd="1" destOrd="0" presId="urn:microsoft.com/office/officeart/2005/8/layout/vList6"/>
    <dgm:cxn modelId="{CCCCA449-28CD-4253-978E-CA7D1FB96B85}" type="presParOf" srcId="{E320561C-CD3F-4993-B391-0C37824D2A31}" destId="{B95D6281-3F48-4A5F-AE8D-DA768D76C19B}" srcOrd="1" destOrd="0" presId="urn:microsoft.com/office/officeart/2005/8/layout/vList6"/>
    <dgm:cxn modelId="{0E577B22-5164-4511-846C-B41366226EAB}" type="presParOf" srcId="{E320561C-CD3F-4993-B391-0C37824D2A31}" destId="{3F6A1E43-1755-48E3-9BED-85F3B2091E64}" srcOrd="2" destOrd="0" presId="urn:microsoft.com/office/officeart/2005/8/layout/vList6"/>
    <dgm:cxn modelId="{48407D51-4F0D-486A-A3E3-4509393295BD}" type="presParOf" srcId="{3F6A1E43-1755-48E3-9BED-85F3B2091E64}" destId="{7B2693AB-B527-402B-B913-9FB904BFCE1E}" srcOrd="0" destOrd="0" presId="urn:microsoft.com/office/officeart/2005/8/layout/vList6"/>
    <dgm:cxn modelId="{BD483F82-4DB7-4DBF-8F3D-EFFD236861ED}" type="presParOf" srcId="{3F6A1E43-1755-48E3-9BED-85F3B2091E64}" destId="{B38A9BCB-17B1-4138-AEFC-0D299C102E02}" srcOrd="1" destOrd="0" presId="urn:microsoft.com/office/officeart/2005/8/layout/vList6"/>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83B5C6-8989-4FC0-9D43-446727D5DA5B}"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FD2F12B-F381-4219-8663-ED796C7D5B97}">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t>Relational Data</a:t>
          </a:r>
          <a:endParaRPr lang="en-US" dirty="0"/>
        </a:p>
      </dgm:t>
    </dgm:pt>
    <dgm:pt modelId="{2A38D058-70DD-486E-8D22-D69D6C5F830A}" type="parTrans" cxnId="{53878EB9-BC97-4CCF-980D-340376C9249A}">
      <dgm:prSet/>
      <dgm:spPr/>
      <dgm:t>
        <a:bodyPr/>
        <a:lstStyle/>
        <a:p>
          <a:endParaRPr lang="en-US"/>
        </a:p>
      </dgm:t>
    </dgm:pt>
    <dgm:pt modelId="{F4621594-06B6-4608-9DE7-442DDC84CD1F}" type="sibTrans" cxnId="{53878EB9-BC97-4CCF-980D-340376C9249A}">
      <dgm:prSet/>
      <dgm:spPr/>
      <dgm:t>
        <a:bodyPr/>
        <a:lstStyle/>
        <a:p>
          <a:endParaRPr lang="en-US"/>
        </a:p>
      </dgm:t>
    </dgm:pt>
    <dgm:pt modelId="{B8D37C45-613D-4D21-9D64-653813684737}">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Who does the provider routinely refers patients to, consult with, discuss professional matters with, or take on-call coverage for?</a:t>
          </a:r>
          <a:endParaRPr lang="en-US" dirty="0"/>
        </a:p>
      </dgm:t>
    </dgm:pt>
    <dgm:pt modelId="{156FD3CB-DD6C-4A4A-9063-E38ED31B14B8}" type="parTrans" cxnId="{129EFD7D-938F-47E1-8196-701A4EB74DD8}">
      <dgm:prSet/>
      <dgm:spPr/>
      <dgm:t>
        <a:bodyPr/>
        <a:lstStyle/>
        <a:p>
          <a:endParaRPr lang="en-US"/>
        </a:p>
      </dgm:t>
    </dgm:pt>
    <dgm:pt modelId="{DD5519E0-AA5F-4A83-8692-771E615D80BA}" type="sibTrans" cxnId="{129EFD7D-938F-47E1-8196-701A4EB74DD8}">
      <dgm:prSet/>
      <dgm:spPr/>
      <dgm:t>
        <a:bodyPr/>
        <a:lstStyle/>
        <a:p>
          <a:endParaRPr lang="en-US"/>
        </a:p>
      </dgm:t>
    </dgm:pt>
    <dgm:pt modelId="{A42ECC34-6C34-488A-8DC8-F09A6E6A6EA7}">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t>Clustering</a:t>
          </a:r>
          <a:endParaRPr lang="en-US" dirty="0"/>
        </a:p>
      </dgm:t>
    </dgm:pt>
    <dgm:pt modelId="{27903FD2-DF44-49AC-ABA6-294C06692EDB}" type="parTrans" cxnId="{B44D5BE2-E117-451A-B474-56F093ED0C8A}">
      <dgm:prSet/>
      <dgm:spPr/>
      <dgm:t>
        <a:bodyPr/>
        <a:lstStyle/>
        <a:p>
          <a:endParaRPr lang="en-US"/>
        </a:p>
      </dgm:t>
    </dgm:pt>
    <dgm:pt modelId="{22506102-CCE8-4D20-8CA2-3E5E7A3D4DC0}" type="sibTrans" cxnId="{B44D5BE2-E117-451A-B474-56F093ED0C8A}">
      <dgm:prSet/>
      <dgm:spPr/>
      <dgm:t>
        <a:bodyPr/>
        <a:lstStyle/>
        <a:p>
          <a:endParaRPr lang="en-US"/>
        </a:p>
      </dgm:t>
    </dgm:pt>
    <dgm:pt modelId="{17407DF0-2F7C-48D7-9AF4-20AF8DEDFB79}">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Are there physician subgroups in the practice who have similar patterns of referrals, consultations, discussion, and on-call coverage?</a:t>
          </a:r>
          <a:endParaRPr lang="en-US" dirty="0"/>
        </a:p>
      </dgm:t>
    </dgm:pt>
    <dgm:pt modelId="{F8212506-5714-4B73-A9FB-C8ACA444A5B0}" type="parTrans" cxnId="{FC355C89-91B7-4E79-A85F-616F1DF4160E}">
      <dgm:prSet/>
      <dgm:spPr/>
      <dgm:t>
        <a:bodyPr/>
        <a:lstStyle/>
        <a:p>
          <a:endParaRPr lang="en-US"/>
        </a:p>
      </dgm:t>
    </dgm:pt>
    <dgm:pt modelId="{5B7FCBD2-405C-4ABE-BB1F-55FDFE0992F4}" type="sibTrans" cxnId="{FC355C89-91B7-4E79-A85F-616F1DF4160E}">
      <dgm:prSet/>
      <dgm:spPr/>
      <dgm:t>
        <a:bodyPr/>
        <a:lstStyle/>
        <a:p>
          <a:endParaRPr lang="en-US"/>
        </a:p>
      </dgm:t>
    </dgm:pt>
    <dgm:pt modelId="{4BA80862-3392-43A7-BF4E-A5A3861C5989}" type="pres">
      <dgm:prSet presAssocID="{DE83B5C6-8989-4FC0-9D43-446727D5DA5B}" presName="Name0" presStyleCnt="0">
        <dgm:presLayoutVars>
          <dgm:dir/>
          <dgm:animLvl val="lvl"/>
          <dgm:resizeHandles/>
        </dgm:presLayoutVars>
      </dgm:prSet>
      <dgm:spPr/>
      <dgm:t>
        <a:bodyPr/>
        <a:lstStyle/>
        <a:p>
          <a:endParaRPr lang="en-US"/>
        </a:p>
      </dgm:t>
    </dgm:pt>
    <dgm:pt modelId="{41DCDD2D-8143-4607-89B6-2BD8BB4594B0}" type="pres">
      <dgm:prSet presAssocID="{9FD2F12B-F381-4219-8663-ED796C7D5B97}" presName="linNode" presStyleCnt="0"/>
      <dgm:spPr/>
    </dgm:pt>
    <dgm:pt modelId="{13F467B4-DBDD-4138-92EF-C6055256AB7C}" type="pres">
      <dgm:prSet presAssocID="{9FD2F12B-F381-4219-8663-ED796C7D5B97}" presName="parentShp" presStyleLbl="node1" presStyleIdx="0" presStyleCnt="2">
        <dgm:presLayoutVars>
          <dgm:bulletEnabled val="1"/>
        </dgm:presLayoutVars>
      </dgm:prSet>
      <dgm:spPr/>
      <dgm:t>
        <a:bodyPr/>
        <a:lstStyle/>
        <a:p>
          <a:endParaRPr lang="en-US"/>
        </a:p>
      </dgm:t>
    </dgm:pt>
    <dgm:pt modelId="{5B92C67D-1166-4C96-9DD9-C4564163D117}" type="pres">
      <dgm:prSet presAssocID="{9FD2F12B-F381-4219-8663-ED796C7D5B97}" presName="childShp" presStyleLbl="bgAccFollowNode1" presStyleIdx="0" presStyleCnt="2">
        <dgm:presLayoutVars>
          <dgm:bulletEnabled val="1"/>
        </dgm:presLayoutVars>
      </dgm:prSet>
      <dgm:spPr/>
      <dgm:t>
        <a:bodyPr/>
        <a:lstStyle/>
        <a:p>
          <a:endParaRPr lang="en-US"/>
        </a:p>
      </dgm:t>
    </dgm:pt>
    <dgm:pt modelId="{CFC56719-D7D7-48B6-B932-223384D77C6E}" type="pres">
      <dgm:prSet presAssocID="{F4621594-06B6-4608-9DE7-442DDC84CD1F}" presName="spacing" presStyleCnt="0"/>
      <dgm:spPr/>
    </dgm:pt>
    <dgm:pt modelId="{E21AAB9E-D57D-40AA-B74B-8785B0FD0D5C}" type="pres">
      <dgm:prSet presAssocID="{A42ECC34-6C34-488A-8DC8-F09A6E6A6EA7}" presName="linNode" presStyleCnt="0"/>
      <dgm:spPr/>
    </dgm:pt>
    <dgm:pt modelId="{C8746E81-5141-4929-AEDE-057AD384EAB2}" type="pres">
      <dgm:prSet presAssocID="{A42ECC34-6C34-488A-8DC8-F09A6E6A6EA7}" presName="parentShp" presStyleLbl="node1" presStyleIdx="1" presStyleCnt="2">
        <dgm:presLayoutVars>
          <dgm:bulletEnabled val="1"/>
        </dgm:presLayoutVars>
      </dgm:prSet>
      <dgm:spPr/>
      <dgm:t>
        <a:bodyPr/>
        <a:lstStyle/>
        <a:p>
          <a:endParaRPr lang="en-US"/>
        </a:p>
      </dgm:t>
    </dgm:pt>
    <dgm:pt modelId="{2147E883-7724-4C54-8E6C-DDDEDBD7C844}" type="pres">
      <dgm:prSet presAssocID="{A42ECC34-6C34-488A-8DC8-F09A6E6A6EA7}" presName="childShp" presStyleLbl="bgAccFollowNode1" presStyleIdx="1" presStyleCnt="2">
        <dgm:presLayoutVars>
          <dgm:bulletEnabled val="1"/>
        </dgm:presLayoutVars>
      </dgm:prSet>
      <dgm:spPr/>
      <dgm:t>
        <a:bodyPr/>
        <a:lstStyle/>
        <a:p>
          <a:endParaRPr lang="en-US"/>
        </a:p>
      </dgm:t>
    </dgm:pt>
  </dgm:ptLst>
  <dgm:cxnLst>
    <dgm:cxn modelId="{B44D5BE2-E117-451A-B474-56F093ED0C8A}" srcId="{DE83B5C6-8989-4FC0-9D43-446727D5DA5B}" destId="{A42ECC34-6C34-488A-8DC8-F09A6E6A6EA7}" srcOrd="1" destOrd="0" parTransId="{27903FD2-DF44-49AC-ABA6-294C06692EDB}" sibTransId="{22506102-CCE8-4D20-8CA2-3E5E7A3D4DC0}"/>
    <dgm:cxn modelId="{129EFD7D-938F-47E1-8196-701A4EB74DD8}" srcId="{9FD2F12B-F381-4219-8663-ED796C7D5B97}" destId="{B8D37C45-613D-4D21-9D64-653813684737}" srcOrd="0" destOrd="0" parTransId="{156FD3CB-DD6C-4A4A-9063-E38ED31B14B8}" sibTransId="{DD5519E0-AA5F-4A83-8692-771E615D80BA}"/>
    <dgm:cxn modelId="{62B89BEA-12C6-46A7-8B2F-7375890BAE0A}" type="presOf" srcId="{9FD2F12B-F381-4219-8663-ED796C7D5B97}" destId="{13F467B4-DBDD-4138-92EF-C6055256AB7C}" srcOrd="0" destOrd="0" presId="urn:microsoft.com/office/officeart/2005/8/layout/vList6"/>
    <dgm:cxn modelId="{257480CE-082D-49A5-AF3A-8FF4C6C2837C}" type="presOf" srcId="{A42ECC34-6C34-488A-8DC8-F09A6E6A6EA7}" destId="{C8746E81-5141-4929-AEDE-057AD384EAB2}" srcOrd="0" destOrd="0" presId="urn:microsoft.com/office/officeart/2005/8/layout/vList6"/>
    <dgm:cxn modelId="{FC355C89-91B7-4E79-A85F-616F1DF4160E}" srcId="{A42ECC34-6C34-488A-8DC8-F09A6E6A6EA7}" destId="{17407DF0-2F7C-48D7-9AF4-20AF8DEDFB79}" srcOrd="0" destOrd="0" parTransId="{F8212506-5714-4B73-A9FB-C8ACA444A5B0}" sibTransId="{5B7FCBD2-405C-4ABE-BB1F-55FDFE0992F4}"/>
    <dgm:cxn modelId="{53878EB9-BC97-4CCF-980D-340376C9249A}" srcId="{DE83B5C6-8989-4FC0-9D43-446727D5DA5B}" destId="{9FD2F12B-F381-4219-8663-ED796C7D5B97}" srcOrd="0" destOrd="0" parTransId="{2A38D058-70DD-486E-8D22-D69D6C5F830A}" sibTransId="{F4621594-06B6-4608-9DE7-442DDC84CD1F}"/>
    <dgm:cxn modelId="{865C9689-0B37-4190-9A2B-CAF394DA027F}" type="presOf" srcId="{DE83B5C6-8989-4FC0-9D43-446727D5DA5B}" destId="{4BA80862-3392-43A7-BF4E-A5A3861C5989}" srcOrd="0" destOrd="0" presId="urn:microsoft.com/office/officeart/2005/8/layout/vList6"/>
    <dgm:cxn modelId="{3EE23EC5-38E5-4AB5-AC94-27988DC63B4F}" type="presOf" srcId="{B8D37C45-613D-4D21-9D64-653813684737}" destId="{5B92C67D-1166-4C96-9DD9-C4564163D117}" srcOrd="0" destOrd="0" presId="urn:microsoft.com/office/officeart/2005/8/layout/vList6"/>
    <dgm:cxn modelId="{161AFDE4-2B39-4F22-B87E-6E7E0B88AAD5}" type="presOf" srcId="{17407DF0-2F7C-48D7-9AF4-20AF8DEDFB79}" destId="{2147E883-7724-4C54-8E6C-DDDEDBD7C844}" srcOrd="0" destOrd="0" presId="urn:microsoft.com/office/officeart/2005/8/layout/vList6"/>
    <dgm:cxn modelId="{2DD310EA-73AE-41D0-93EE-AD683E5BCEB7}" type="presParOf" srcId="{4BA80862-3392-43A7-BF4E-A5A3861C5989}" destId="{41DCDD2D-8143-4607-89B6-2BD8BB4594B0}" srcOrd="0" destOrd="0" presId="urn:microsoft.com/office/officeart/2005/8/layout/vList6"/>
    <dgm:cxn modelId="{6BD9E525-4083-4100-90B2-17351B086DE5}" type="presParOf" srcId="{41DCDD2D-8143-4607-89B6-2BD8BB4594B0}" destId="{13F467B4-DBDD-4138-92EF-C6055256AB7C}" srcOrd="0" destOrd="0" presId="urn:microsoft.com/office/officeart/2005/8/layout/vList6"/>
    <dgm:cxn modelId="{359996C7-583E-458A-A84F-73A5E1594264}" type="presParOf" srcId="{41DCDD2D-8143-4607-89B6-2BD8BB4594B0}" destId="{5B92C67D-1166-4C96-9DD9-C4564163D117}" srcOrd="1" destOrd="0" presId="urn:microsoft.com/office/officeart/2005/8/layout/vList6"/>
    <dgm:cxn modelId="{424BE311-BEE5-49CD-B4C8-8B58CAB0B598}" type="presParOf" srcId="{4BA80862-3392-43A7-BF4E-A5A3861C5989}" destId="{CFC56719-D7D7-48B6-B932-223384D77C6E}" srcOrd="1" destOrd="0" presId="urn:microsoft.com/office/officeart/2005/8/layout/vList6"/>
    <dgm:cxn modelId="{479C8191-C894-4B1F-AD1B-C8CEC160F8CA}" type="presParOf" srcId="{4BA80862-3392-43A7-BF4E-A5A3861C5989}" destId="{E21AAB9E-D57D-40AA-B74B-8785B0FD0D5C}" srcOrd="2" destOrd="0" presId="urn:microsoft.com/office/officeart/2005/8/layout/vList6"/>
    <dgm:cxn modelId="{3F95690D-1E0B-472C-B994-6475FF847CFA}" type="presParOf" srcId="{E21AAB9E-D57D-40AA-B74B-8785B0FD0D5C}" destId="{C8746E81-5141-4929-AEDE-057AD384EAB2}" srcOrd="0" destOrd="0" presId="urn:microsoft.com/office/officeart/2005/8/layout/vList6"/>
    <dgm:cxn modelId="{3559E7C2-2550-47E0-B726-C36D94FA6199}" type="presParOf" srcId="{E21AAB9E-D57D-40AA-B74B-8785B0FD0D5C}" destId="{2147E883-7724-4C54-8E6C-DDDEDBD7C844}" srcOrd="1" destOrd="0" presId="urn:microsoft.com/office/officeart/2005/8/layout/vList6"/>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70AD14C-CCFB-4DAB-B01D-FCAFCB4D9E0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C3A8ECAE-0231-4239-B1B1-0CA1D877372B}">
      <dgm:prSet phldrT="[Text]" custT="1">
        <dgm:style>
          <a:lnRef idx="2">
            <a:schemeClr val="dk1">
              <a:shade val="50000"/>
            </a:schemeClr>
          </a:lnRef>
          <a:fillRef idx="1">
            <a:schemeClr val="dk1"/>
          </a:fillRef>
          <a:effectRef idx="0">
            <a:schemeClr val="dk1"/>
          </a:effectRef>
          <a:fontRef idx="minor">
            <a:schemeClr val="lt1"/>
          </a:fontRef>
        </dgm:style>
      </dgm:prSet>
      <dgm:spPr/>
      <dgm:t>
        <a:bodyPr/>
        <a:lstStyle/>
        <a:p>
          <a:r>
            <a:rPr lang="en-US" sz="3200" dirty="0" smtClean="0"/>
            <a:t>Literal Meaning</a:t>
          </a:r>
          <a:endParaRPr lang="en-US" sz="3200" dirty="0"/>
        </a:p>
      </dgm:t>
    </dgm:pt>
    <dgm:pt modelId="{B8109507-0CD4-4636-8CB2-33635E49CAE8}" type="parTrans" cxnId="{53E5A802-E55B-4D2C-8CC9-6B24C84B6B1B}">
      <dgm:prSet/>
      <dgm:spPr/>
      <dgm:t>
        <a:bodyPr/>
        <a:lstStyle/>
        <a:p>
          <a:endParaRPr lang="en-US"/>
        </a:p>
      </dgm:t>
    </dgm:pt>
    <dgm:pt modelId="{C9D03CD4-8A22-4BE8-A7EE-837474432769}" type="sibTrans" cxnId="{53E5A802-E55B-4D2C-8CC9-6B24C84B6B1B}">
      <dgm:prSet/>
      <dgm:spPr/>
      <dgm:t>
        <a:bodyPr/>
        <a:lstStyle/>
        <a:p>
          <a:endParaRPr lang="en-US"/>
        </a:p>
      </dgm:t>
    </dgm:pt>
    <dgm:pt modelId="{8CCB16B9-367F-4531-A7EC-056B66EACE76}">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“It’s cold in here” means it is cold in here.</a:t>
          </a:r>
          <a:endParaRPr lang="en-US" dirty="0"/>
        </a:p>
      </dgm:t>
    </dgm:pt>
    <dgm:pt modelId="{D8F4E21C-8180-457A-8DE7-45AEB8AA8BE8}" type="parTrans" cxnId="{FDCE1689-BEBF-48BD-A651-A6FC3D0FBB25}">
      <dgm:prSet/>
      <dgm:spPr/>
      <dgm:t>
        <a:bodyPr/>
        <a:lstStyle/>
        <a:p>
          <a:endParaRPr lang="en-US"/>
        </a:p>
      </dgm:t>
    </dgm:pt>
    <dgm:pt modelId="{3A5F6D84-754E-44EE-B894-7DEEFACDB4B4}" type="sibTrans" cxnId="{FDCE1689-BEBF-48BD-A651-A6FC3D0FBB25}">
      <dgm:prSet/>
      <dgm:spPr/>
      <dgm:t>
        <a:bodyPr/>
        <a:lstStyle/>
        <a:p>
          <a:endParaRPr lang="en-US"/>
        </a:p>
      </dgm:t>
    </dgm:pt>
    <dgm:pt modelId="{C121CDFF-EBC4-4380-9451-01B619CD659F}">
      <dgm:prSet phldrT="[Text]">
        <dgm:style>
          <a:lnRef idx="1">
            <a:schemeClr val="dk1"/>
          </a:lnRef>
          <a:fillRef idx="3">
            <a:schemeClr val="dk1"/>
          </a:fillRef>
          <a:effectRef idx="2">
            <a:schemeClr val="dk1"/>
          </a:effectRef>
          <a:fontRef idx="minor">
            <a:schemeClr val="lt1"/>
          </a:fontRef>
        </dgm:style>
      </dgm:prSet>
      <dgm:spPr/>
      <dgm:t>
        <a:bodyPr/>
        <a:lstStyle/>
        <a:p>
          <a:r>
            <a:rPr lang="en-US" dirty="0" smtClean="0"/>
            <a:t>Social Function</a:t>
          </a:r>
          <a:endParaRPr lang="en-US" dirty="0"/>
        </a:p>
      </dgm:t>
    </dgm:pt>
    <dgm:pt modelId="{67D7AFCD-53B9-42E2-80EF-94D897A3E569}" type="parTrans" cxnId="{42CF8A08-AE39-4F07-849D-B40949B6E807}">
      <dgm:prSet/>
      <dgm:spPr/>
      <dgm:t>
        <a:bodyPr/>
        <a:lstStyle/>
        <a:p>
          <a:endParaRPr lang="en-US"/>
        </a:p>
      </dgm:t>
    </dgm:pt>
    <dgm:pt modelId="{BBA14F98-8D8E-4CA8-B853-25BD3BF7E225}" type="sibTrans" cxnId="{42CF8A08-AE39-4F07-849D-B40949B6E807}">
      <dgm:prSet/>
      <dgm:spPr/>
      <dgm:t>
        <a:bodyPr/>
        <a:lstStyle/>
        <a:p>
          <a:endParaRPr lang="en-US"/>
        </a:p>
      </dgm:t>
    </dgm:pt>
    <dgm:pt modelId="{F448EAAD-C19D-45F2-9B3E-6A455F523BD7}">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“It’s cold in here” might mean “turn off the air conditioning”</a:t>
          </a:r>
          <a:endParaRPr lang="en-US" dirty="0"/>
        </a:p>
      </dgm:t>
    </dgm:pt>
    <dgm:pt modelId="{B10EB75E-A661-444A-B1B0-DA1894B0AB37}" type="parTrans" cxnId="{5F5D1CE4-FB98-49AC-9487-E574DFF27897}">
      <dgm:prSet/>
      <dgm:spPr/>
      <dgm:t>
        <a:bodyPr/>
        <a:lstStyle/>
        <a:p>
          <a:endParaRPr lang="en-US"/>
        </a:p>
      </dgm:t>
    </dgm:pt>
    <dgm:pt modelId="{38DA97E8-E131-4DDD-8A08-A368F3258058}" type="sibTrans" cxnId="{5F5D1CE4-FB98-49AC-9487-E574DFF27897}">
      <dgm:prSet/>
      <dgm:spPr/>
      <dgm:t>
        <a:bodyPr/>
        <a:lstStyle/>
        <a:p>
          <a:endParaRPr lang="en-US"/>
        </a:p>
      </dgm:t>
    </dgm:pt>
    <dgm:pt modelId="{D325E2A3-360C-46F5-8C3B-7E2E4604EA19}">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t>Effect </a:t>
          </a:r>
          <a:endParaRPr lang="en-US" dirty="0"/>
        </a:p>
      </dgm:t>
    </dgm:pt>
    <dgm:pt modelId="{156FE614-71B7-44BB-BD30-D2BDD983820B}" type="parTrans" cxnId="{2B2D6985-ACD2-48B8-9D4B-9B30F79F68E5}">
      <dgm:prSet/>
      <dgm:spPr/>
      <dgm:t>
        <a:bodyPr/>
        <a:lstStyle/>
        <a:p>
          <a:endParaRPr lang="en-US"/>
        </a:p>
      </dgm:t>
    </dgm:pt>
    <dgm:pt modelId="{DCF49F56-2472-4344-8EBA-6E63642644C2}" type="sibTrans" cxnId="{2B2D6985-ACD2-48B8-9D4B-9B30F79F68E5}">
      <dgm:prSet/>
      <dgm:spPr/>
      <dgm:t>
        <a:bodyPr/>
        <a:lstStyle/>
        <a:p>
          <a:endParaRPr lang="en-US"/>
        </a:p>
      </dgm:t>
    </dgm:pt>
    <dgm:pt modelId="{765840D4-E980-4CFD-A46E-9E2A6199E56E}">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Someone turns off the air conditioning</a:t>
          </a:r>
          <a:endParaRPr lang="en-US" dirty="0"/>
        </a:p>
      </dgm:t>
    </dgm:pt>
    <dgm:pt modelId="{868898C9-A4AA-4CE9-BA92-8A5B1A9E9008}" type="parTrans" cxnId="{3EBEDE41-0BA5-4370-A632-EA54C4C978F5}">
      <dgm:prSet/>
      <dgm:spPr/>
      <dgm:t>
        <a:bodyPr/>
        <a:lstStyle/>
        <a:p>
          <a:endParaRPr lang="en-US"/>
        </a:p>
      </dgm:t>
    </dgm:pt>
    <dgm:pt modelId="{BE1E53E4-31F6-4A90-9A76-57758E753F67}" type="sibTrans" cxnId="{3EBEDE41-0BA5-4370-A632-EA54C4C978F5}">
      <dgm:prSet/>
      <dgm:spPr/>
      <dgm:t>
        <a:bodyPr/>
        <a:lstStyle/>
        <a:p>
          <a:endParaRPr lang="en-US"/>
        </a:p>
      </dgm:t>
    </dgm:pt>
    <dgm:pt modelId="{6F3E3D9C-93D2-49E3-94DF-7B1ADCD26506}" type="pres">
      <dgm:prSet presAssocID="{970AD14C-CCFB-4DAB-B01D-FCAFCB4D9E01}" presName="Name0" presStyleCnt="0">
        <dgm:presLayoutVars>
          <dgm:dir/>
          <dgm:animLvl val="lvl"/>
          <dgm:resizeHandles/>
        </dgm:presLayoutVars>
      </dgm:prSet>
      <dgm:spPr/>
      <dgm:t>
        <a:bodyPr/>
        <a:lstStyle/>
        <a:p>
          <a:endParaRPr lang="en-US"/>
        </a:p>
      </dgm:t>
    </dgm:pt>
    <dgm:pt modelId="{6ACA1D33-2007-4215-ABA1-8008811A0563}" type="pres">
      <dgm:prSet presAssocID="{C3A8ECAE-0231-4239-B1B1-0CA1D877372B}" presName="linNode" presStyleCnt="0"/>
      <dgm:spPr/>
    </dgm:pt>
    <dgm:pt modelId="{84619EEF-CE83-4B1A-A334-D59B3941DFDE}" type="pres">
      <dgm:prSet presAssocID="{C3A8ECAE-0231-4239-B1B1-0CA1D877372B}" presName="parentShp" presStyleLbl="node1" presStyleIdx="0" presStyleCnt="3" custScaleX="64773">
        <dgm:presLayoutVars>
          <dgm:bulletEnabled val="1"/>
        </dgm:presLayoutVars>
      </dgm:prSet>
      <dgm:spPr/>
      <dgm:t>
        <a:bodyPr/>
        <a:lstStyle/>
        <a:p>
          <a:endParaRPr lang="en-US"/>
        </a:p>
      </dgm:t>
    </dgm:pt>
    <dgm:pt modelId="{B471647C-C04E-4D57-A036-FEA5F124EB66}" type="pres">
      <dgm:prSet presAssocID="{C3A8ECAE-0231-4239-B1B1-0CA1D877372B}" presName="childShp" presStyleLbl="bgAccFollowNode1" presStyleIdx="0" presStyleCnt="3" custScaleX="109300">
        <dgm:presLayoutVars>
          <dgm:bulletEnabled val="1"/>
        </dgm:presLayoutVars>
      </dgm:prSet>
      <dgm:spPr/>
      <dgm:t>
        <a:bodyPr/>
        <a:lstStyle/>
        <a:p>
          <a:endParaRPr lang="en-US"/>
        </a:p>
      </dgm:t>
    </dgm:pt>
    <dgm:pt modelId="{B019CAAE-87C2-4F88-8B16-F79667707238}" type="pres">
      <dgm:prSet presAssocID="{C9D03CD4-8A22-4BE8-A7EE-837474432769}" presName="spacing" presStyleCnt="0"/>
      <dgm:spPr/>
    </dgm:pt>
    <dgm:pt modelId="{D29ADF90-FE3E-4507-BAF2-7DEF40062C3C}" type="pres">
      <dgm:prSet presAssocID="{C121CDFF-EBC4-4380-9451-01B619CD659F}" presName="linNode" presStyleCnt="0"/>
      <dgm:spPr/>
    </dgm:pt>
    <dgm:pt modelId="{65F620B4-2977-48B3-A866-C91723F546AC}" type="pres">
      <dgm:prSet presAssocID="{C121CDFF-EBC4-4380-9451-01B619CD659F}" presName="parentShp" presStyleLbl="node1" presStyleIdx="1" presStyleCnt="3" custScaleX="64773">
        <dgm:presLayoutVars>
          <dgm:bulletEnabled val="1"/>
        </dgm:presLayoutVars>
      </dgm:prSet>
      <dgm:spPr/>
      <dgm:t>
        <a:bodyPr/>
        <a:lstStyle/>
        <a:p>
          <a:endParaRPr lang="en-US"/>
        </a:p>
      </dgm:t>
    </dgm:pt>
    <dgm:pt modelId="{8FED5D47-5484-4B59-B395-8E627BBCBF67}" type="pres">
      <dgm:prSet presAssocID="{C121CDFF-EBC4-4380-9451-01B619CD659F}" presName="childShp" presStyleLbl="bgAccFollowNode1" presStyleIdx="1" presStyleCnt="3" custScaleX="109300">
        <dgm:presLayoutVars>
          <dgm:bulletEnabled val="1"/>
        </dgm:presLayoutVars>
      </dgm:prSet>
      <dgm:spPr/>
      <dgm:t>
        <a:bodyPr/>
        <a:lstStyle/>
        <a:p>
          <a:endParaRPr lang="en-US"/>
        </a:p>
      </dgm:t>
    </dgm:pt>
    <dgm:pt modelId="{8449018D-BBD7-46FE-9D85-9FB51BD67C26}" type="pres">
      <dgm:prSet presAssocID="{BBA14F98-8D8E-4CA8-B853-25BD3BF7E225}" presName="spacing" presStyleCnt="0"/>
      <dgm:spPr/>
    </dgm:pt>
    <dgm:pt modelId="{6F5328F5-3269-42E0-9BCB-ECB1CAD0243C}" type="pres">
      <dgm:prSet presAssocID="{D325E2A3-360C-46F5-8C3B-7E2E4604EA19}" presName="linNode" presStyleCnt="0"/>
      <dgm:spPr/>
    </dgm:pt>
    <dgm:pt modelId="{9F89F810-D03A-4F2B-85F2-71FC0D682E06}" type="pres">
      <dgm:prSet presAssocID="{D325E2A3-360C-46F5-8C3B-7E2E4604EA19}" presName="parentShp" presStyleLbl="node1" presStyleIdx="2" presStyleCnt="3" custScaleX="64410" custLinFactNeighborX="0">
        <dgm:presLayoutVars>
          <dgm:bulletEnabled val="1"/>
        </dgm:presLayoutVars>
      </dgm:prSet>
      <dgm:spPr/>
      <dgm:t>
        <a:bodyPr/>
        <a:lstStyle/>
        <a:p>
          <a:endParaRPr lang="en-US"/>
        </a:p>
      </dgm:t>
    </dgm:pt>
    <dgm:pt modelId="{8274B7B5-507E-4534-9AEE-2460D57B6AC5}" type="pres">
      <dgm:prSet presAssocID="{D325E2A3-360C-46F5-8C3B-7E2E4604EA19}" presName="childShp" presStyleLbl="bgAccFollowNode1" presStyleIdx="2" presStyleCnt="3" custScaleX="110316" custLinFactNeighborX="-580">
        <dgm:presLayoutVars>
          <dgm:bulletEnabled val="1"/>
        </dgm:presLayoutVars>
      </dgm:prSet>
      <dgm:spPr/>
      <dgm:t>
        <a:bodyPr/>
        <a:lstStyle/>
        <a:p>
          <a:endParaRPr lang="en-US"/>
        </a:p>
      </dgm:t>
    </dgm:pt>
  </dgm:ptLst>
  <dgm:cxnLst>
    <dgm:cxn modelId="{53E5A802-E55B-4D2C-8CC9-6B24C84B6B1B}" srcId="{970AD14C-CCFB-4DAB-B01D-FCAFCB4D9E01}" destId="{C3A8ECAE-0231-4239-B1B1-0CA1D877372B}" srcOrd="0" destOrd="0" parTransId="{B8109507-0CD4-4636-8CB2-33635E49CAE8}" sibTransId="{C9D03CD4-8A22-4BE8-A7EE-837474432769}"/>
    <dgm:cxn modelId="{FDCE1689-BEBF-48BD-A651-A6FC3D0FBB25}" srcId="{C3A8ECAE-0231-4239-B1B1-0CA1D877372B}" destId="{8CCB16B9-367F-4531-A7EC-056B66EACE76}" srcOrd="0" destOrd="0" parTransId="{D8F4E21C-8180-457A-8DE7-45AEB8AA8BE8}" sibTransId="{3A5F6D84-754E-44EE-B894-7DEEFACDB4B4}"/>
    <dgm:cxn modelId="{4C11ED9A-759A-433B-AF64-8E15671F3BA4}" type="presOf" srcId="{C3A8ECAE-0231-4239-B1B1-0CA1D877372B}" destId="{84619EEF-CE83-4B1A-A334-D59B3941DFDE}" srcOrd="0" destOrd="0" presId="urn:microsoft.com/office/officeart/2005/8/layout/vList6"/>
    <dgm:cxn modelId="{5F5D1CE4-FB98-49AC-9487-E574DFF27897}" srcId="{C121CDFF-EBC4-4380-9451-01B619CD659F}" destId="{F448EAAD-C19D-45F2-9B3E-6A455F523BD7}" srcOrd="0" destOrd="0" parTransId="{B10EB75E-A661-444A-B1B0-DA1894B0AB37}" sibTransId="{38DA97E8-E131-4DDD-8A08-A368F3258058}"/>
    <dgm:cxn modelId="{38DC67EB-B9C0-4848-8972-48C476E77AAB}" type="presOf" srcId="{F448EAAD-C19D-45F2-9B3E-6A455F523BD7}" destId="{8FED5D47-5484-4B59-B395-8E627BBCBF67}" srcOrd="0" destOrd="0" presId="urn:microsoft.com/office/officeart/2005/8/layout/vList6"/>
    <dgm:cxn modelId="{2B2D6985-ACD2-48B8-9D4B-9B30F79F68E5}" srcId="{970AD14C-CCFB-4DAB-B01D-FCAFCB4D9E01}" destId="{D325E2A3-360C-46F5-8C3B-7E2E4604EA19}" srcOrd="2" destOrd="0" parTransId="{156FE614-71B7-44BB-BD30-D2BDD983820B}" sibTransId="{DCF49F56-2472-4344-8EBA-6E63642644C2}"/>
    <dgm:cxn modelId="{777E9CBF-0781-4C9B-B37C-18825BCA5700}" type="presOf" srcId="{765840D4-E980-4CFD-A46E-9E2A6199E56E}" destId="{8274B7B5-507E-4534-9AEE-2460D57B6AC5}" srcOrd="0" destOrd="0" presId="urn:microsoft.com/office/officeart/2005/8/layout/vList6"/>
    <dgm:cxn modelId="{DF424D18-8D17-48F5-A1DD-F3CB673F243E}" type="presOf" srcId="{970AD14C-CCFB-4DAB-B01D-FCAFCB4D9E01}" destId="{6F3E3D9C-93D2-49E3-94DF-7B1ADCD26506}" srcOrd="0" destOrd="0" presId="urn:microsoft.com/office/officeart/2005/8/layout/vList6"/>
    <dgm:cxn modelId="{EF6443D6-380F-459C-8DCF-18442441263E}" type="presOf" srcId="{8CCB16B9-367F-4531-A7EC-056B66EACE76}" destId="{B471647C-C04E-4D57-A036-FEA5F124EB66}" srcOrd="0" destOrd="0" presId="urn:microsoft.com/office/officeart/2005/8/layout/vList6"/>
    <dgm:cxn modelId="{994C9AC0-C72C-4CAD-9061-E0E72E0F0734}" type="presOf" srcId="{D325E2A3-360C-46F5-8C3B-7E2E4604EA19}" destId="{9F89F810-D03A-4F2B-85F2-71FC0D682E06}" srcOrd="0" destOrd="0" presId="urn:microsoft.com/office/officeart/2005/8/layout/vList6"/>
    <dgm:cxn modelId="{42CF8A08-AE39-4F07-849D-B40949B6E807}" srcId="{970AD14C-CCFB-4DAB-B01D-FCAFCB4D9E01}" destId="{C121CDFF-EBC4-4380-9451-01B619CD659F}" srcOrd="1" destOrd="0" parTransId="{67D7AFCD-53B9-42E2-80EF-94D897A3E569}" sibTransId="{BBA14F98-8D8E-4CA8-B853-25BD3BF7E225}"/>
    <dgm:cxn modelId="{3EBEDE41-0BA5-4370-A632-EA54C4C978F5}" srcId="{D325E2A3-360C-46F5-8C3B-7E2E4604EA19}" destId="{765840D4-E980-4CFD-A46E-9E2A6199E56E}" srcOrd="0" destOrd="0" parTransId="{868898C9-A4AA-4CE9-BA92-8A5B1A9E9008}" sibTransId="{BE1E53E4-31F6-4A90-9A76-57758E753F67}"/>
    <dgm:cxn modelId="{51EDC61E-22B9-4BDB-B2E5-37A5C23A6D62}" type="presOf" srcId="{C121CDFF-EBC4-4380-9451-01B619CD659F}" destId="{65F620B4-2977-48B3-A866-C91723F546AC}" srcOrd="0" destOrd="0" presId="urn:microsoft.com/office/officeart/2005/8/layout/vList6"/>
    <dgm:cxn modelId="{CEA3B8D7-C2EA-4FE2-AB49-4409A87B6C05}" type="presParOf" srcId="{6F3E3D9C-93D2-49E3-94DF-7B1ADCD26506}" destId="{6ACA1D33-2007-4215-ABA1-8008811A0563}" srcOrd="0" destOrd="0" presId="urn:microsoft.com/office/officeart/2005/8/layout/vList6"/>
    <dgm:cxn modelId="{1CB15B4D-822E-4212-AF8C-71934263400F}" type="presParOf" srcId="{6ACA1D33-2007-4215-ABA1-8008811A0563}" destId="{84619EEF-CE83-4B1A-A334-D59B3941DFDE}" srcOrd="0" destOrd="0" presId="urn:microsoft.com/office/officeart/2005/8/layout/vList6"/>
    <dgm:cxn modelId="{7972EA7A-6A49-4AF3-9384-E9B51D575462}" type="presParOf" srcId="{6ACA1D33-2007-4215-ABA1-8008811A0563}" destId="{B471647C-C04E-4D57-A036-FEA5F124EB66}" srcOrd="1" destOrd="0" presId="urn:microsoft.com/office/officeart/2005/8/layout/vList6"/>
    <dgm:cxn modelId="{5E6943A1-5F33-459F-83A0-9F86246395CB}" type="presParOf" srcId="{6F3E3D9C-93D2-49E3-94DF-7B1ADCD26506}" destId="{B019CAAE-87C2-4F88-8B16-F79667707238}" srcOrd="1" destOrd="0" presId="urn:microsoft.com/office/officeart/2005/8/layout/vList6"/>
    <dgm:cxn modelId="{F43F3EFA-3740-464B-A803-79B0816F8529}" type="presParOf" srcId="{6F3E3D9C-93D2-49E3-94DF-7B1ADCD26506}" destId="{D29ADF90-FE3E-4507-BAF2-7DEF40062C3C}" srcOrd="2" destOrd="0" presId="urn:microsoft.com/office/officeart/2005/8/layout/vList6"/>
    <dgm:cxn modelId="{3AD169E0-6C41-4AB9-8D1D-FB5C0D5587AE}" type="presParOf" srcId="{D29ADF90-FE3E-4507-BAF2-7DEF40062C3C}" destId="{65F620B4-2977-48B3-A866-C91723F546AC}" srcOrd="0" destOrd="0" presId="urn:microsoft.com/office/officeart/2005/8/layout/vList6"/>
    <dgm:cxn modelId="{9D184798-CC52-43D8-81D2-820F79641DEA}" type="presParOf" srcId="{D29ADF90-FE3E-4507-BAF2-7DEF40062C3C}" destId="{8FED5D47-5484-4B59-B395-8E627BBCBF67}" srcOrd="1" destOrd="0" presId="urn:microsoft.com/office/officeart/2005/8/layout/vList6"/>
    <dgm:cxn modelId="{34C22187-B4E0-44FA-9B61-7A73456BF3A4}" type="presParOf" srcId="{6F3E3D9C-93D2-49E3-94DF-7B1ADCD26506}" destId="{8449018D-BBD7-46FE-9D85-9FB51BD67C26}" srcOrd="3" destOrd="0" presId="urn:microsoft.com/office/officeart/2005/8/layout/vList6"/>
    <dgm:cxn modelId="{B5391627-EE3D-4B1C-A6CC-BDB7A3EDFF90}" type="presParOf" srcId="{6F3E3D9C-93D2-49E3-94DF-7B1ADCD26506}" destId="{6F5328F5-3269-42E0-9BCB-ECB1CAD0243C}" srcOrd="4" destOrd="0" presId="urn:microsoft.com/office/officeart/2005/8/layout/vList6"/>
    <dgm:cxn modelId="{48CEBB87-7A19-4600-BF9B-A42DB00ED061}" type="presParOf" srcId="{6F5328F5-3269-42E0-9BCB-ECB1CAD0243C}" destId="{9F89F810-D03A-4F2B-85F2-71FC0D682E06}" srcOrd="0" destOrd="0" presId="urn:microsoft.com/office/officeart/2005/8/layout/vList6"/>
    <dgm:cxn modelId="{3C472F29-2A9E-41D5-A016-8B949EAB2BDB}" type="presParOf" srcId="{6F5328F5-3269-42E0-9BCB-ECB1CAD0243C}" destId="{8274B7B5-507E-4534-9AEE-2460D57B6AC5}" srcOrd="1" destOrd="0" presId="urn:microsoft.com/office/officeart/2005/8/layout/vList6"/>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C58F636-DCA0-4AFC-9AB7-680F69714CE8}"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C40AA4-9E86-4DFA-BFFE-C9F8AA81E11E}">
      <dgm:prSet phldrT="[Text]" custT="1">
        <dgm:style>
          <a:lnRef idx="3">
            <a:schemeClr val="lt1"/>
          </a:lnRef>
          <a:fillRef idx="1">
            <a:schemeClr val="dk1"/>
          </a:fillRef>
          <a:effectRef idx="1">
            <a:schemeClr val="dk1"/>
          </a:effectRef>
          <a:fontRef idx="minor">
            <a:schemeClr val="lt1"/>
          </a:fontRef>
        </dgm:style>
      </dgm:prSet>
      <dgm:spPr/>
      <dgm:t>
        <a:bodyPr/>
        <a:lstStyle/>
        <a:p>
          <a:r>
            <a:rPr lang="en-US" sz="2800" dirty="0" smtClean="0"/>
            <a:t>Synchronous Communication</a:t>
          </a:r>
          <a:endParaRPr lang="en-US" sz="2800" dirty="0"/>
        </a:p>
      </dgm:t>
    </dgm:pt>
    <dgm:pt modelId="{AEA239D6-AD86-4DC9-BD6A-7C93FB496479}" type="parTrans" cxnId="{B32BEF13-681B-4F53-9F56-0FA31474F3B8}">
      <dgm:prSet/>
      <dgm:spPr/>
      <dgm:t>
        <a:bodyPr/>
        <a:lstStyle/>
        <a:p>
          <a:endParaRPr lang="en-US"/>
        </a:p>
      </dgm:t>
    </dgm:pt>
    <dgm:pt modelId="{103A00F6-1A0C-4D54-8FFB-4E82397D6250}" type="sibTrans" cxnId="{B32BEF13-681B-4F53-9F56-0FA31474F3B8}">
      <dgm:prSet/>
      <dgm:spPr/>
      <dgm:t>
        <a:bodyPr/>
        <a:lstStyle/>
        <a:p>
          <a:endParaRPr lang="en-US"/>
        </a:p>
      </dgm:t>
    </dgm:pt>
    <dgm:pt modelId="{59CDE3FF-87BF-494C-9157-6D8E33CEC1DC}">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Simultaneous</a:t>
          </a:r>
          <a:endParaRPr lang="en-US" dirty="0"/>
        </a:p>
      </dgm:t>
    </dgm:pt>
    <dgm:pt modelId="{73E13769-86FB-40BF-A7A8-99741F7BD972}" type="parTrans" cxnId="{9410BD49-06AF-42D7-A832-C82191457DEC}">
      <dgm:prSet/>
      <dgm:spPr/>
      <dgm:t>
        <a:bodyPr/>
        <a:lstStyle/>
        <a:p>
          <a:endParaRPr lang="en-US"/>
        </a:p>
      </dgm:t>
    </dgm:pt>
    <dgm:pt modelId="{E90E9937-9B2F-43C4-9C1C-2A593C5609FF}" type="sibTrans" cxnId="{9410BD49-06AF-42D7-A832-C82191457DEC}">
      <dgm:prSet/>
      <dgm:spPr/>
      <dgm:t>
        <a:bodyPr/>
        <a:lstStyle/>
        <a:p>
          <a:endParaRPr lang="en-US"/>
        </a:p>
      </dgm:t>
    </dgm:pt>
    <dgm:pt modelId="{8A8FE16F-9E78-4953-AF68-2591F59B49F1}">
      <dgm:prSet phldrT="[Text]" custT="1">
        <dgm:style>
          <a:lnRef idx="3">
            <a:schemeClr val="lt1"/>
          </a:lnRef>
          <a:fillRef idx="1">
            <a:schemeClr val="dk1"/>
          </a:fillRef>
          <a:effectRef idx="1">
            <a:schemeClr val="dk1"/>
          </a:effectRef>
          <a:fontRef idx="minor">
            <a:schemeClr val="lt1"/>
          </a:fontRef>
        </dgm:style>
      </dgm:prSet>
      <dgm:spPr/>
      <dgm:t>
        <a:bodyPr/>
        <a:lstStyle/>
        <a:p>
          <a:r>
            <a:rPr lang="en-US" sz="2800" dirty="0" smtClean="0"/>
            <a:t>Asynchronous Communication</a:t>
          </a:r>
          <a:endParaRPr lang="en-US" sz="2800" dirty="0"/>
        </a:p>
      </dgm:t>
    </dgm:pt>
    <dgm:pt modelId="{921770C3-D083-4AE8-A20D-AB3E8E62CA41}" type="parTrans" cxnId="{78D42229-557F-4009-895C-C15FE9AA3C2B}">
      <dgm:prSet/>
      <dgm:spPr/>
      <dgm:t>
        <a:bodyPr/>
        <a:lstStyle/>
        <a:p>
          <a:endParaRPr lang="en-US"/>
        </a:p>
      </dgm:t>
    </dgm:pt>
    <dgm:pt modelId="{DAB5D2FF-E0A9-4A67-9D31-539FA7AFEFA7}" type="sibTrans" cxnId="{78D42229-557F-4009-895C-C15FE9AA3C2B}">
      <dgm:prSet/>
      <dgm:spPr/>
      <dgm:t>
        <a:bodyPr/>
        <a:lstStyle/>
        <a:p>
          <a:endParaRPr lang="en-US"/>
        </a:p>
      </dgm:t>
    </dgm:pt>
    <dgm:pt modelId="{D173D0F1-A7AA-4A8E-AE90-96C26568F9ED}">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Occurs at different times</a:t>
          </a:r>
          <a:endParaRPr lang="en-US" dirty="0"/>
        </a:p>
      </dgm:t>
    </dgm:pt>
    <dgm:pt modelId="{3D3552B2-6545-4AAD-BDF8-B47092884AE8}" type="parTrans" cxnId="{8ED79A59-257C-4998-8504-DE494EEACB53}">
      <dgm:prSet/>
      <dgm:spPr/>
      <dgm:t>
        <a:bodyPr/>
        <a:lstStyle/>
        <a:p>
          <a:endParaRPr lang="en-US"/>
        </a:p>
      </dgm:t>
    </dgm:pt>
    <dgm:pt modelId="{6E69A142-65FB-42EC-9F72-9744C3A67AEB}" type="sibTrans" cxnId="{8ED79A59-257C-4998-8504-DE494EEACB53}">
      <dgm:prSet/>
      <dgm:spPr/>
      <dgm:t>
        <a:bodyPr/>
        <a:lstStyle/>
        <a:p>
          <a:endParaRPr lang="en-US"/>
        </a:p>
      </dgm:t>
    </dgm:pt>
    <dgm:pt modelId="{370B1083-5F82-40F9-B80C-BF7EB543D20A}">
      <dgm:prSet phldrT="[Text]">
        <dgm:style>
          <a:lnRef idx="1">
            <a:schemeClr val="dk1"/>
          </a:lnRef>
          <a:fillRef idx="2">
            <a:schemeClr val="dk1"/>
          </a:fillRef>
          <a:effectRef idx="1">
            <a:schemeClr val="dk1"/>
          </a:effectRef>
          <a:fontRef idx="minor">
            <a:schemeClr val="dk1"/>
          </a:fontRef>
        </dgm:style>
      </dgm:prSet>
      <dgm:spPr/>
      <dgm:t>
        <a:bodyPr/>
        <a:lstStyle/>
        <a:p>
          <a:r>
            <a:rPr lang="en-US" u="sng" dirty="0" smtClean="0"/>
            <a:t>Examples</a:t>
          </a:r>
          <a:r>
            <a:rPr lang="en-US" dirty="0" smtClean="0"/>
            <a:t>: Face-to-face; telephone</a:t>
          </a:r>
          <a:endParaRPr lang="en-US" dirty="0"/>
        </a:p>
      </dgm:t>
    </dgm:pt>
    <dgm:pt modelId="{0224DA19-E5BF-4CF3-A60A-3B0342F9C043}" type="parTrans" cxnId="{A3970307-13C5-44F2-89F5-58D703C4C119}">
      <dgm:prSet/>
      <dgm:spPr/>
      <dgm:t>
        <a:bodyPr/>
        <a:lstStyle/>
        <a:p>
          <a:endParaRPr lang="en-US"/>
        </a:p>
      </dgm:t>
    </dgm:pt>
    <dgm:pt modelId="{AE70A6D4-D477-42B2-8FD0-C8BB2369529E}" type="sibTrans" cxnId="{A3970307-13C5-44F2-89F5-58D703C4C119}">
      <dgm:prSet/>
      <dgm:spPr/>
      <dgm:t>
        <a:bodyPr/>
        <a:lstStyle/>
        <a:p>
          <a:endParaRPr lang="en-US"/>
        </a:p>
      </dgm:t>
    </dgm:pt>
    <dgm:pt modelId="{06039E9B-B2D7-403B-A009-FBE8EF3AE75D}">
      <dgm:prSet phldrT="[Text]">
        <dgm:style>
          <a:lnRef idx="1">
            <a:schemeClr val="dk1"/>
          </a:lnRef>
          <a:fillRef idx="2">
            <a:schemeClr val="dk1"/>
          </a:fillRef>
          <a:effectRef idx="1">
            <a:schemeClr val="dk1"/>
          </a:effectRef>
          <a:fontRef idx="minor">
            <a:schemeClr val="dk1"/>
          </a:fontRef>
        </dgm:style>
      </dgm:prSet>
      <dgm:spPr/>
      <dgm:t>
        <a:bodyPr/>
        <a:lstStyle/>
        <a:p>
          <a:r>
            <a:rPr lang="en-US" u="sng" dirty="0" smtClean="0"/>
            <a:t>Examples</a:t>
          </a:r>
          <a:r>
            <a:rPr lang="en-US" dirty="0" smtClean="0"/>
            <a:t>: voice mail, email, computer record</a:t>
          </a:r>
          <a:endParaRPr lang="en-US" dirty="0"/>
        </a:p>
      </dgm:t>
    </dgm:pt>
    <dgm:pt modelId="{EBFA7EBD-24B3-49A2-85AA-EE532B6AC88E}" type="parTrans" cxnId="{F06FEDB7-D7B7-4B1C-BA00-B9B44AB78675}">
      <dgm:prSet/>
      <dgm:spPr/>
      <dgm:t>
        <a:bodyPr/>
        <a:lstStyle/>
        <a:p>
          <a:endParaRPr lang="en-US"/>
        </a:p>
      </dgm:t>
    </dgm:pt>
    <dgm:pt modelId="{60D17CE6-A2DA-4931-911C-56100D292669}" type="sibTrans" cxnId="{F06FEDB7-D7B7-4B1C-BA00-B9B44AB78675}">
      <dgm:prSet/>
      <dgm:spPr/>
      <dgm:t>
        <a:bodyPr/>
        <a:lstStyle/>
        <a:p>
          <a:endParaRPr lang="en-US"/>
        </a:p>
      </dgm:t>
    </dgm:pt>
    <dgm:pt modelId="{8231833A-8BE0-4D4A-B7B8-2C271EA6182B}" type="pres">
      <dgm:prSet presAssocID="{4C58F636-DCA0-4AFC-9AB7-680F69714CE8}" presName="Name0" presStyleCnt="0">
        <dgm:presLayoutVars>
          <dgm:dir/>
          <dgm:animLvl val="lvl"/>
          <dgm:resizeHandles/>
        </dgm:presLayoutVars>
      </dgm:prSet>
      <dgm:spPr/>
      <dgm:t>
        <a:bodyPr/>
        <a:lstStyle/>
        <a:p>
          <a:endParaRPr lang="en-US"/>
        </a:p>
      </dgm:t>
    </dgm:pt>
    <dgm:pt modelId="{4F3C52EF-4252-4AAE-BAFF-24D8E85CCE24}" type="pres">
      <dgm:prSet presAssocID="{90C40AA4-9E86-4DFA-BFFE-C9F8AA81E11E}" presName="linNode" presStyleCnt="0"/>
      <dgm:spPr/>
    </dgm:pt>
    <dgm:pt modelId="{088D75D5-4338-41EE-914B-62BDD5C386BF}" type="pres">
      <dgm:prSet presAssocID="{90C40AA4-9E86-4DFA-BFFE-C9F8AA81E11E}" presName="parentShp" presStyleLbl="node1" presStyleIdx="0" presStyleCnt="2">
        <dgm:presLayoutVars>
          <dgm:bulletEnabled val="1"/>
        </dgm:presLayoutVars>
      </dgm:prSet>
      <dgm:spPr/>
      <dgm:t>
        <a:bodyPr/>
        <a:lstStyle/>
        <a:p>
          <a:endParaRPr lang="en-US"/>
        </a:p>
      </dgm:t>
    </dgm:pt>
    <dgm:pt modelId="{D4613061-33BE-4C59-8E93-95E3F33798CD}" type="pres">
      <dgm:prSet presAssocID="{90C40AA4-9E86-4DFA-BFFE-C9F8AA81E11E}" presName="childShp" presStyleLbl="bgAccFollowNode1" presStyleIdx="0" presStyleCnt="2">
        <dgm:presLayoutVars>
          <dgm:bulletEnabled val="1"/>
        </dgm:presLayoutVars>
      </dgm:prSet>
      <dgm:spPr/>
      <dgm:t>
        <a:bodyPr/>
        <a:lstStyle/>
        <a:p>
          <a:endParaRPr lang="en-US"/>
        </a:p>
      </dgm:t>
    </dgm:pt>
    <dgm:pt modelId="{016ECE1C-84CE-4CC8-8992-51A1D025D07F}" type="pres">
      <dgm:prSet presAssocID="{103A00F6-1A0C-4D54-8FFB-4E82397D6250}" presName="spacing" presStyleCnt="0"/>
      <dgm:spPr/>
    </dgm:pt>
    <dgm:pt modelId="{FA8AEF93-BD88-4870-B608-3736655C38A9}" type="pres">
      <dgm:prSet presAssocID="{8A8FE16F-9E78-4953-AF68-2591F59B49F1}" presName="linNode" presStyleCnt="0"/>
      <dgm:spPr/>
    </dgm:pt>
    <dgm:pt modelId="{352EDF24-366B-4336-AD5E-98AA0E1B5AC7}" type="pres">
      <dgm:prSet presAssocID="{8A8FE16F-9E78-4953-AF68-2591F59B49F1}" presName="parentShp" presStyleLbl="node1" presStyleIdx="1" presStyleCnt="2">
        <dgm:presLayoutVars>
          <dgm:bulletEnabled val="1"/>
        </dgm:presLayoutVars>
      </dgm:prSet>
      <dgm:spPr/>
      <dgm:t>
        <a:bodyPr/>
        <a:lstStyle/>
        <a:p>
          <a:endParaRPr lang="en-US"/>
        </a:p>
      </dgm:t>
    </dgm:pt>
    <dgm:pt modelId="{59EDB16D-A883-4CCC-8547-EDD690AEAF20}" type="pres">
      <dgm:prSet presAssocID="{8A8FE16F-9E78-4953-AF68-2591F59B49F1}" presName="childShp" presStyleLbl="bgAccFollowNode1" presStyleIdx="1" presStyleCnt="2">
        <dgm:presLayoutVars>
          <dgm:bulletEnabled val="1"/>
        </dgm:presLayoutVars>
      </dgm:prSet>
      <dgm:spPr/>
      <dgm:t>
        <a:bodyPr/>
        <a:lstStyle/>
        <a:p>
          <a:endParaRPr lang="en-US"/>
        </a:p>
      </dgm:t>
    </dgm:pt>
  </dgm:ptLst>
  <dgm:cxnLst>
    <dgm:cxn modelId="{78D42229-557F-4009-895C-C15FE9AA3C2B}" srcId="{4C58F636-DCA0-4AFC-9AB7-680F69714CE8}" destId="{8A8FE16F-9E78-4953-AF68-2591F59B49F1}" srcOrd="1" destOrd="0" parTransId="{921770C3-D083-4AE8-A20D-AB3E8E62CA41}" sibTransId="{DAB5D2FF-E0A9-4A67-9D31-539FA7AFEFA7}"/>
    <dgm:cxn modelId="{F06FEDB7-D7B7-4B1C-BA00-B9B44AB78675}" srcId="{8A8FE16F-9E78-4953-AF68-2591F59B49F1}" destId="{06039E9B-B2D7-403B-A009-FBE8EF3AE75D}" srcOrd="1" destOrd="0" parTransId="{EBFA7EBD-24B3-49A2-85AA-EE532B6AC88E}" sibTransId="{60D17CE6-A2DA-4931-911C-56100D292669}"/>
    <dgm:cxn modelId="{A3970307-13C5-44F2-89F5-58D703C4C119}" srcId="{90C40AA4-9E86-4DFA-BFFE-C9F8AA81E11E}" destId="{370B1083-5F82-40F9-B80C-BF7EB543D20A}" srcOrd="1" destOrd="0" parTransId="{0224DA19-E5BF-4CF3-A60A-3B0342F9C043}" sibTransId="{AE70A6D4-D477-42B2-8FD0-C8BB2369529E}"/>
    <dgm:cxn modelId="{2911FA9F-7A30-45A9-94EE-5B7D630522B7}" type="presOf" srcId="{59CDE3FF-87BF-494C-9157-6D8E33CEC1DC}" destId="{D4613061-33BE-4C59-8E93-95E3F33798CD}" srcOrd="0" destOrd="0" presId="urn:microsoft.com/office/officeart/2005/8/layout/vList6"/>
    <dgm:cxn modelId="{2C6891E7-B10A-44E8-A79A-3E3CC2FC0244}" type="presOf" srcId="{D173D0F1-A7AA-4A8E-AE90-96C26568F9ED}" destId="{59EDB16D-A883-4CCC-8547-EDD690AEAF20}" srcOrd="0" destOrd="0" presId="urn:microsoft.com/office/officeart/2005/8/layout/vList6"/>
    <dgm:cxn modelId="{5B313DEF-E184-482A-A971-293ED51CE3F8}" type="presOf" srcId="{8A8FE16F-9E78-4953-AF68-2591F59B49F1}" destId="{352EDF24-366B-4336-AD5E-98AA0E1B5AC7}" srcOrd="0" destOrd="0" presId="urn:microsoft.com/office/officeart/2005/8/layout/vList6"/>
    <dgm:cxn modelId="{F530F645-99F0-4213-96E8-590CC9B76C73}" type="presOf" srcId="{06039E9B-B2D7-403B-A009-FBE8EF3AE75D}" destId="{59EDB16D-A883-4CCC-8547-EDD690AEAF20}" srcOrd="0" destOrd="1" presId="urn:microsoft.com/office/officeart/2005/8/layout/vList6"/>
    <dgm:cxn modelId="{9376D4BB-DD90-4602-B1D0-DDC6FD17D060}" type="presOf" srcId="{90C40AA4-9E86-4DFA-BFFE-C9F8AA81E11E}" destId="{088D75D5-4338-41EE-914B-62BDD5C386BF}" srcOrd="0" destOrd="0" presId="urn:microsoft.com/office/officeart/2005/8/layout/vList6"/>
    <dgm:cxn modelId="{4D39241E-9B72-42FD-BA5B-104E6AA29D73}" type="presOf" srcId="{4C58F636-DCA0-4AFC-9AB7-680F69714CE8}" destId="{8231833A-8BE0-4D4A-B7B8-2C271EA6182B}" srcOrd="0" destOrd="0" presId="urn:microsoft.com/office/officeart/2005/8/layout/vList6"/>
    <dgm:cxn modelId="{8ED79A59-257C-4998-8504-DE494EEACB53}" srcId="{8A8FE16F-9E78-4953-AF68-2591F59B49F1}" destId="{D173D0F1-A7AA-4A8E-AE90-96C26568F9ED}" srcOrd="0" destOrd="0" parTransId="{3D3552B2-6545-4AAD-BDF8-B47092884AE8}" sibTransId="{6E69A142-65FB-42EC-9F72-9744C3A67AEB}"/>
    <dgm:cxn modelId="{9410BD49-06AF-42D7-A832-C82191457DEC}" srcId="{90C40AA4-9E86-4DFA-BFFE-C9F8AA81E11E}" destId="{59CDE3FF-87BF-494C-9157-6D8E33CEC1DC}" srcOrd="0" destOrd="0" parTransId="{73E13769-86FB-40BF-A7A8-99741F7BD972}" sibTransId="{E90E9937-9B2F-43C4-9C1C-2A593C5609FF}"/>
    <dgm:cxn modelId="{CFFFBE7B-8F6A-4DB6-A670-5A70747418BD}" type="presOf" srcId="{370B1083-5F82-40F9-B80C-BF7EB543D20A}" destId="{D4613061-33BE-4C59-8E93-95E3F33798CD}" srcOrd="0" destOrd="1" presId="urn:microsoft.com/office/officeart/2005/8/layout/vList6"/>
    <dgm:cxn modelId="{B32BEF13-681B-4F53-9F56-0FA31474F3B8}" srcId="{4C58F636-DCA0-4AFC-9AB7-680F69714CE8}" destId="{90C40AA4-9E86-4DFA-BFFE-C9F8AA81E11E}" srcOrd="0" destOrd="0" parTransId="{AEA239D6-AD86-4DC9-BD6A-7C93FB496479}" sibTransId="{103A00F6-1A0C-4D54-8FFB-4E82397D6250}"/>
    <dgm:cxn modelId="{21E5FA50-8179-41D1-B89B-1151C19154FF}" type="presParOf" srcId="{8231833A-8BE0-4D4A-B7B8-2C271EA6182B}" destId="{4F3C52EF-4252-4AAE-BAFF-24D8E85CCE24}" srcOrd="0" destOrd="0" presId="urn:microsoft.com/office/officeart/2005/8/layout/vList6"/>
    <dgm:cxn modelId="{983DFDFB-47B3-4862-A1CE-5DD6C2F8412B}" type="presParOf" srcId="{4F3C52EF-4252-4AAE-BAFF-24D8E85CCE24}" destId="{088D75D5-4338-41EE-914B-62BDD5C386BF}" srcOrd="0" destOrd="0" presId="urn:microsoft.com/office/officeart/2005/8/layout/vList6"/>
    <dgm:cxn modelId="{8F628BEA-9D3B-42EC-94B9-7DF4AA2B5E53}" type="presParOf" srcId="{4F3C52EF-4252-4AAE-BAFF-24D8E85CCE24}" destId="{D4613061-33BE-4C59-8E93-95E3F33798CD}" srcOrd="1" destOrd="0" presId="urn:microsoft.com/office/officeart/2005/8/layout/vList6"/>
    <dgm:cxn modelId="{EA927C96-B332-4FD9-9A4F-EB3E9EEA4E76}" type="presParOf" srcId="{8231833A-8BE0-4D4A-B7B8-2C271EA6182B}" destId="{016ECE1C-84CE-4CC8-8992-51A1D025D07F}" srcOrd="1" destOrd="0" presId="urn:microsoft.com/office/officeart/2005/8/layout/vList6"/>
    <dgm:cxn modelId="{3DF1D8C8-0B79-4312-B417-8D69EA62C209}" type="presParOf" srcId="{8231833A-8BE0-4D4A-B7B8-2C271EA6182B}" destId="{FA8AEF93-BD88-4870-B608-3736655C38A9}" srcOrd="2" destOrd="0" presId="urn:microsoft.com/office/officeart/2005/8/layout/vList6"/>
    <dgm:cxn modelId="{11FE11CE-CAA1-400D-A4B8-8400486C228F}" type="presParOf" srcId="{FA8AEF93-BD88-4870-B608-3736655C38A9}" destId="{352EDF24-366B-4336-AD5E-98AA0E1B5AC7}" srcOrd="0" destOrd="0" presId="urn:microsoft.com/office/officeart/2005/8/layout/vList6"/>
    <dgm:cxn modelId="{F989FF1C-5AEB-4D2A-A56E-6F98ADB5D2A0}" type="presParOf" srcId="{FA8AEF93-BD88-4870-B608-3736655C38A9}" destId="{59EDB16D-A883-4CCC-8547-EDD690AEAF20}" srcOrd="1" destOrd="0" presId="urn:microsoft.com/office/officeart/2005/8/layout/vList6"/>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EAFB90D-9369-4B65-8D0B-14C9DD0030B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09EF1B1A-3EA6-4979-A3AF-72D3C8BD5FB7}">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Whiteboards</a:t>
          </a:r>
          <a:endParaRPr lang="en-US" dirty="0"/>
        </a:p>
      </dgm:t>
    </dgm:pt>
    <dgm:pt modelId="{A533D872-E5C4-4433-8158-648A6D1FC011}" type="parTrans" cxnId="{B53B2D05-5E0D-4082-ACE0-134F68ECA596}">
      <dgm:prSet/>
      <dgm:spPr/>
      <dgm:t>
        <a:bodyPr/>
        <a:lstStyle/>
        <a:p>
          <a:endParaRPr lang="en-US"/>
        </a:p>
      </dgm:t>
    </dgm:pt>
    <dgm:pt modelId="{FB701B41-28E5-49BC-B557-EC271EBBEF85}" type="sibTrans" cxnId="{B53B2D05-5E0D-4082-ACE0-134F68ECA596}">
      <dgm:prSet/>
      <dgm:spPr/>
      <dgm:t>
        <a:bodyPr/>
        <a:lstStyle/>
        <a:p>
          <a:endParaRPr lang="en-US"/>
        </a:p>
      </dgm:t>
    </dgm:pt>
    <dgm:pt modelId="{B52381FD-08A0-4270-94FD-A1A4FC4C6B92}">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Clipboards</a:t>
          </a:r>
          <a:endParaRPr lang="en-US" dirty="0"/>
        </a:p>
      </dgm:t>
    </dgm:pt>
    <dgm:pt modelId="{080107BD-38C1-434D-9256-8B298C95514D}" type="parTrans" cxnId="{27D215EF-2DA6-4A2F-A4D4-64B83ED19136}">
      <dgm:prSet/>
      <dgm:spPr/>
      <dgm:t>
        <a:bodyPr/>
        <a:lstStyle/>
        <a:p>
          <a:endParaRPr lang="en-US"/>
        </a:p>
      </dgm:t>
    </dgm:pt>
    <dgm:pt modelId="{6BB1E76D-FED1-40BC-9BE5-A741A34AB231}" type="sibTrans" cxnId="{27D215EF-2DA6-4A2F-A4D4-64B83ED19136}">
      <dgm:prSet/>
      <dgm:spPr/>
      <dgm:t>
        <a:bodyPr/>
        <a:lstStyle/>
        <a:p>
          <a:endParaRPr lang="en-US"/>
        </a:p>
      </dgm:t>
    </dgm:pt>
    <dgm:pt modelId="{4BD921D4-ADCF-4C4B-9C0E-5FFF49D423BB}">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Clinical Summaries</a:t>
          </a:r>
          <a:endParaRPr lang="en-US" dirty="0"/>
        </a:p>
      </dgm:t>
    </dgm:pt>
    <dgm:pt modelId="{F4397D90-A564-4E9A-A06E-0E45EF701795}" type="parTrans" cxnId="{2FBCF726-C034-40F1-9A61-E517FC776D03}">
      <dgm:prSet/>
      <dgm:spPr/>
      <dgm:t>
        <a:bodyPr/>
        <a:lstStyle/>
        <a:p>
          <a:endParaRPr lang="en-US"/>
        </a:p>
      </dgm:t>
    </dgm:pt>
    <dgm:pt modelId="{85DB239E-3E5A-454D-A5AC-45F8ECD5D621}" type="sibTrans" cxnId="{2FBCF726-C034-40F1-9A61-E517FC776D03}">
      <dgm:prSet/>
      <dgm:spPr/>
      <dgm:t>
        <a:bodyPr/>
        <a:lstStyle/>
        <a:p>
          <a:endParaRPr lang="en-US"/>
        </a:p>
      </dgm:t>
    </dgm:pt>
    <dgm:pt modelId="{5B17557E-88B7-4930-A5D9-8A982C5473ED}">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Hand-Off Notes</a:t>
          </a:r>
          <a:endParaRPr lang="en-US" dirty="0"/>
        </a:p>
      </dgm:t>
    </dgm:pt>
    <dgm:pt modelId="{0A8BD047-7E3C-4CFA-AD8C-6E370E1C88A0}" type="parTrans" cxnId="{7D4BB5F9-6892-42BB-91A7-67E96DE87CDA}">
      <dgm:prSet/>
      <dgm:spPr/>
      <dgm:t>
        <a:bodyPr/>
        <a:lstStyle/>
        <a:p>
          <a:endParaRPr lang="en-US"/>
        </a:p>
      </dgm:t>
    </dgm:pt>
    <dgm:pt modelId="{8357B075-9008-444D-918C-F1C2D6DBBDD9}" type="sibTrans" cxnId="{7D4BB5F9-6892-42BB-91A7-67E96DE87CDA}">
      <dgm:prSet/>
      <dgm:spPr/>
      <dgm:t>
        <a:bodyPr/>
        <a:lstStyle/>
        <a:p>
          <a:endParaRPr lang="en-US"/>
        </a:p>
      </dgm:t>
    </dgm:pt>
    <dgm:pt modelId="{72A80EE2-D976-4A8C-917B-A3BEC9BC94A3}">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Discharge Summaries</a:t>
          </a:r>
          <a:endParaRPr lang="en-US" dirty="0"/>
        </a:p>
      </dgm:t>
    </dgm:pt>
    <dgm:pt modelId="{5BDCB153-7A83-4978-850D-19D14BF77098}" type="parTrans" cxnId="{B27C19CE-897D-443E-B833-72A9F89C09E1}">
      <dgm:prSet/>
      <dgm:spPr/>
      <dgm:t>
        <a:bodyPr/>
        <a:lstStyle/>
        <a:p>
          <a:endParaRPr lang="en-US"/>
        </a:p>
      </dgm:t>
    </dgm:pt>
    <dgm:pt modelId="{719E1593-5ECC-44E1-BF5C-85FD122F36CF}" type="sibTrans" cxnId="{B27C19CE-897D-443E-B833-72A9F89C09E1}">
      <dgm:prSet/>
      <dgm:spPr/>
      <dgm:t>
        <a:bodyPr/>
        <a:lstStyle/>
        <a:p>
          <a:endParaRPr lang="en-US"/>
        </a:p>
      </dgm:t>
    </dgm:pt>
    <dgm:pt modelId="{2119F241-7056-4164-AE2D-6DDEDB408D06}">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Automated Notifications</a:t>
          </a:r>
          <a:endParaRPr lang="en-US" dirty="0"/>
        </a:p>
      </dgm:t>
    </dgm:pt>
    <dgm:pt modelId="{09FB639D-C4D7-42A5-A1F0-ADB22EDEA660}" type="parTrans" cxnId="{377E62B2-0873-4945-A4DD-7637D9BB0915}">
      <dgm:prSet/>
      <dgm:spPr/>
      <dgm:t>
        <a:bodyPr/>
        <a:lstStyle/>
        <a:p>
          <a:endParaRPr lang="en-US"/>
        </a:p>
      </dgm:t>
    </dgm:pt>
    <dgm:pt modelId="{BD41D3F3-9518-4802-BF6F-E49E1AC7C866}" type="sibTrans" cxnId="{377E62B2-0873-4945-A4DD-7637D9BB0915}">
      <dgm:prSet/>
      <dgm:spPr/>
      <dgm:t>
        <a:bodyPr/>
        <a:lstStyle/>
        <a:p>
          <a:endParaRPr lang="en-US"/>
        </a:p>
      </dgm:t>
    </dgm:pt>
    <dgm:pt modelId="{562522CD-01DB-4CE6-B017-11D754EB5C61}" type="pres">
      <dgm:prSet presAssocID="{8EAFB90D-9369-4B65-8D0B-14C9DD0030B3}" presName="diagram" presStyleCnt="0">
        <dgm:presLayoutVars>
          <dgm:dir/>
          <dgm:resizeHandles val="exact"/>
        </dgm:presLayoutVars>
      </dgm:prSet>
      <dgm:spPr/>
      <dgm:t>
        <a:bodyPr/>
        <a:lstStyle/>
        <a:p>
          <a:endParaRPr lang="en-US"/>
        </a:p>
      </dgm:t>
    </dgm:pt>
    <dgm:pt modelId="{F8E627BC-3D0B-4D56-A96B-EBB5AC97300E}" type="pres">
      <dgm:prSet presAssocID="{09EF1B1A-3EA6-4979-A3AF-72D3C8BD5FB7}" presName="node" presStyleLbl="node1" presStyleIdx="0" presStyleCnt="6">
        <dgm:presLayoutVars>
          <dgm:bulletEnabled val="1"/>
        </dgm:presLayoutVars>
      </dgm:prSet>
      <dgm:spPr/>
      <dgm:t>
        <a:bodyPr/>
        <a:lstStyle/>
        <a:p>
          <a:endParaRPr lang="en-US"/>
        </a:p>
      </dgm:t>
    </dgm:pt>
    <dgm:pt modelId="{B9C215B7-A453-4616-9F63-69DC161B3B04}" type="pres">
      <dgm:prSet presAssocID="{FB701B41-28E5-49BC-B557-EC271EBBEF85}" presName="sibTrans" presStyleCnt="0"/>
      <dgm:spPr/>
    </dgm:pt>
    <dgm:pt modelId="{F14F1FBF-A1A6-4B6F-8699-F29FA9891C89}" type="pres">
      <dgm:prSet presAssocID="{B52381FD-08A0-4270-94FD-A1A4FC4C6B92}" presName="node" presStyleLbl="node1" presStyleIdx="1" presStyleCnt="6">
        <dgm:presLayoutVars>
          <dgm:bulletEnabled val="1"/>
        </dgm:presLayoutVars>
      </dgm:prSet>
      <dgm:spPr/>
      <dgm:t>
        <a:bodyPr/>
        <a:lstStyle/>
        <a:p>
          <a:endParaRPr lang="en-US"/>
        </a:p>
      </dgm:t>
    </dgm:pt>
    <dgm:pt modelId="{EA7CF0B1-6197-4E6E-B063-FE4D29A6E058}" type="pres">
      <dgm:prSet presAssocID="{6BB1E76D-FED1-40BC-9BE5-A741A34AB231}" presName="sibTrans" presStyleCnt="0"/>
      <dgm:spPr/>
    </dgm:pt>
    <dgm:pt modelId="{177970A2-FB6A-4B5C-BFDE-B60428D38A7F}" type="pres">
      <dgm:prSet presAssocID="{4BD921D4-ADCF-4C4B-9C0E-5FFF49D423BB}" presName="node" presStyleLbl="node1" presStyleIdx="2" presStyleCnt="6">
        <dgm:presLayoutVars>
          <dgm:bulletEnabled val="1"/>
        </dgm:presLayoutVars>
      </dgm:prSet>
      <dgm:spPr/>
      <dgm:t>
        <a:bodyPr/>
        <a:lstStyle/>
        <a:p>
          <a:endParaRPr lang="en-US"/>
        </a:p>
      </dgm:t>
    </dgm:pt>
    <dgm:pt modelId="{9B20FB71-B2B3-4CCB-8893-01A5029336C4}" type="pres">
      <dgm:prSet presAssocID="{85DB239E-3E5A-454D-A5AC-45F8ECD5D621}" presName="sibTrans" presStyleCnt="0"/>
      <dgm:spPr/>
    </dgm:pt>
    <dgm:pt modelId="{46C3FA43-AFA9-4432-AEA8-E3B453932D15}" type="pres">
      <dgm:prSet presAssocID="{2119F241-7056-4164-AE2D-6DDEDB408D06}" presName="node" presStyleLbl="node1" presStyleIdx="3" presStyleCnt="6">
        <dgm:presLayoutVars>
          <dgm:bulletEnabled val="1"/>
        </dgm:presLayoutVars>
      </dgm:prSet>
      <dgm:spPr/>
      <dgm:t>
        <a:bodyPr/>
        <a:lstStyle/>
        <a:p>
          <a:endParaRPr lang="en-US"/>
        </a:p>
      </dgm:t>
    </dgm:pt>
    <dgm:pt modelId="{F48C2F9C-503E-4386-8E1B-7CD22BF8CB16}" type="pres">
      <dgm:prSet presAssocID="{BD41D3F3-9518-4802-BF6F-E49E1AC7C866}" presName="sibTrans" presStyleCnt="0"/>
      <dgm:spPr/>
    </dgm:pt>
    <dgm:pt modelId="{9A3329D0-C3B8-42AA-834F-7E822D37F602}" type="pres">
      <dgm:prSet presAssocID="{5B17557E-88B7-4930-A5D9-8A982C5473ED}" presName="node" presStyleLbl="node1" presStyleIdx="4" presStyleCnt="6">
        <dgm:presLayoutVars>
          <dgm:bulletEnabled val="1"/>
        </dgm:presLayoutVars>
      </dgm:prSet>
      <dgm:spPr/>
      <dgm:t>
        <a:bodyPr/>
        <a:lstStyle/>
        <a:p>
          <a:endParaRPr lang="en-US"/>
        </a:p>
      </dgm:t>
    </dgm:pt>
    <dgm:pt modelId="{BC65CB88-A2E7-4E0E-9733-C4554C050AA6}" type="pres">
      <dgm:prSet presAssocID="{8357B075-9008-444D-918C-F1C2D6DBBDD9}" presName="sibTrans" presStyleCnt="0"/>
      <dgm:spPr/>
    </dgm:pt>
    <dgm:pt modelId="{DB23F736-C764-4274-A9F8-81B7A7621144}" type="pres">
      <dgm:prSet presAssocID="{72A80EE2-D976-4A8C-917B-A3BEC9BC94A3}" presName="node" presStyleLbl="node1" presStyleIdx="5" presStyleCnt="6">
        <dgm:presLayoutVars>
          <dgm:bulletEnabled val="1"/>
        </dgm:presLayoutVars>
      </dgm:prSet>
      <dgm:spPr/>
      <dgm:t>
        <a:bodyPr/>
        <a:lstStyle/>
        <a:p>
          <a:endParaRPr lang="en-US"/>
        </a:p>
      </dgm:t>
    </dgm:pt>
  </dgm:ptLst>
  <dgm:cxnLst>
    <dgm:cxn modelId="{377E62B2-0873-4945-A4DD-7637D9BB0915}" srcId="{8EAFB90D-9369-4B65-8D0B-14C9DD0030B3}" destId="{2119F241-7056-4164-AE2D-6DDEDB408D06}" srcOrd="3" destOrd="0" parTransId="{09FB639D-C4D7-42A5-A1F0-ADB22EDEA660}" sibTransId="{BD41D3F3-9518-4802-BF6F-E49E1AC7C866}"/>
    <dgm:cxn modelId="{B27C19CE-897D-443E-B833-72A9F89C09E1}" srcId="{8EAFB90D-9369-4B65-8D0B-14C9DD0030B3}" destId="{72A80EE2-D976-4A8C-917B-A3BEC9BC94A3}" srcOrd="5" destOrd="0" parTransId="{5BDCB153-7A83-4978-850D-19D14BF77098}" sibTransId="{719E1593-5ECC-44E1-BF5C-85FD122F36CF}"/>
    <dgm:cxn modelId="{2FBCF726-C034-40F1-9A61-E517FC776D03}" srcId="{8EAFB90D-9369-4B65-8D0B-14C9DD0030B3}" destId="{4BD921D4-ADCF-4C4B-9C0E-5FFF49D423BB}" srcOrd="2" destOrd="0" parTransId="{F4397D90-A564-4E9A-A06E-0E45EF701795}" sibTransId="{85DB239E-3E5A-454D-A5AC-45F8ECD5D621}"/>
    <dgm:cxn modelId="{27D215EF-2DA6-4A2F-A4D4-64B83ED19136}" srcId="{8EAFB90D-9369-4B65-8D0B-14C9DD0030B3}" destId="{B52381FD-08A0-4270-94FD-A1A4FC4C6B92}" srcOrd="1" destOrd="0" parTransId="{080107BD-38C1-434D-9256-8B298C95514D}" sibTransId="{6BB1E76D-FED1-40BC-9BE5-A741A34AB231}"/>
    <dgm:cxn modelId="{4A655C1D-1988-42BB-9758-D7CE101CDCEB}" type="presOf" srcId="{72A80EE2-D976-4A8C-917B-A3BEC9BC94A3}" destId="{DB23F736-C764-4274-A9F8-81B7A7621144}" srcOrd="0" destOrd="0" presId="urn:microsoft.com/office/officeart/2005/8/layout/default"/>
    <dgm:cxn modelId="{DD0BE56A-16B4-4030-9CA7-61E17D969DF3}" type="presOf" srcId="{5B17557E-88B7-4930-A5D9-8A982C5473ED}" destId="{9A3329D0-C3B8-42AA-834F-7E822D37F602}" srcOrd="0" destOrd="0" presId="urn:microsoft.com/office/officeart/2005/8/layout/default"/>
    <dgm:cxn modelId="{8E90C269-9D8D-4D83-93BA-AFAAD5DFD8DD}" type="presOf" srcId="{8EAFB90D-9369-4B65-8D0B-14C9DD0030B3}" destId="{562522CD-01DB-4CE6-B017-11D754EB5C61}" srcOrd="0" destOrd="0" presId="urn:microsoft.com/office/officeart/2005/8/layout/default"/>
    <dgm:cxn modelId="{61E9095A-E031-41F2-9D0F-695C081BCDDD}" type="presOf" srcId="{4BD921D4-ADCF-4C4B-9C0E-5FFF49D423BB}" destId="{177970A2-FB6A-4B5C-BFDE-B60428D38A7F}" srcOrd="0" destOrd="0" presId="urn:microsoft.com/office/officeart/2005/8/layout/default"/>
    <dgm:cxn modelId="{B53B2D05-5E0D-4082-ACE0-134F68ECA596}" srcId="{8EAFB90D-9369-4B65-8D0B-14C9DD0030B3}" destId="{09EF1B1A-3EA6-4979-A3AF-72D3C8BD5FB7}" srcOrd="0" destOrd="0" parTransId="{A533D872-E5C4-4433-8158-648A6D1FC011}" sibTransId="{FB701B41-28E5-49BC-B557-EC271EBBEF85}"/>
    <dgm:cxn modelId="{2C356022-9045-40E4-AA33-AE4A438B14BA}" type="presOf" srcId="{B52381FD-08A0-4270-94FD-A1A4FC4C6B92}" destId="{F14F1FBF-A1A6-4B6F-8699-F29FA9891C89}" srcOrd="0" destOrd="0" presId="urn:microsoft.com/office/officeart/2005/8/layout/default"/>
    <dgm:cxn modelId="{D4D7F0AA-9269-4424-B3F9-31387A0EEC8D}" type="presOf" srcId="{2119F241-7056-4164-AE2D-6DDEDB408D06}" destId="{46C3FA43-AFA9-4432-AEA8-E3B453932D15}" srcOrd="0" destOrd="0" presId="urn:microsoft.com/office/officeart/2005/8/layout/default"/>
    <dgm:cxn modelId="{7D4BB5F9-6892-42BB-91A7-67E96DE87CDA}" srcId="{8EAFB90D-9369-4B65-8D0B-14C9DD0030B3}" destId="{5B17557E-88B7-4930-A5D9-8A982C5473ED}" srcOrd="4" destOrd="0" parTransId="{0A8BD047-7E3C-4CFA-AD8C-6E370E1C88A0}" sibTransId="{8357B075-9008-444D-918C-F1C2D6DBBDD9}"/>
    <dgm:cxn modelId="{DC6E9B7C-1BEF-4C2B-85FB-8AFFB6110782}" type="presOf" srcId="{09EF1B1A-3EA6-4979-A3AF-72D3C8BD5FB7}" destId="{F8E627BC-3D0B-4D56-A96B-EBB5AC97300E}" srcOrd="0" destOrd="0" presId="urn:microsoft.com/office/officeart/2005/8/layout/default"/>
    <dgm:cxn modelId="{FE48C908-ECA7-4C47-AB05-5C0E574E5A02}" type="presParOf" srcId="{562522CD-01DB-4CE6-B017-11D754EB5C61}" destId="{F8E627BC-3D0B-4D56-A96B-EBB5AC97300E}" srcOrd="0" destOrd="0" presId="urn:microsoft.com/office/officeart/2005/8/layout/default"/>
    <dgm:cxn modelId="{39ABD406-F7C8-4770-8F82-B106F74DE5A6}" type="presParOf" srcId="{562522CD-01DB-4CE6-B017-11D754EB5C61}" destId="{B9C215B7-A453-4616-9F63-69DC161B3B04}" srcOrd="1" destOrd="0" presId="urn:microsoft.com/office/officeart/2005/8/layout/default"/>
    <dgm:cxn modelId="{D66B5819-B56C-487C-BE99-9F93B92D35CA}" type="presParOf" srcId="{562522CD-01DB-4CE6-B017-11D754EB5C61}" destId="{F14F1FBF-A1A6-4B6F-8699-F29FA9891C89}" srcOrd="2" destOrd="0" presId="urn:microsoft.com/office/officeart/2005/8/layout/default"/>
    <dgm:cxn modelId="{23008B10-170B-4A05-A4F2-05A302AACB0C}" type="presParOf" srcId="{562522CD-01DB-4CE6-B017-11D754EB5C61}" destId="{EA7CF0B1-6197-4E6E-B063-FE4D29A6E058}" srcOrd="3" destOrd="0" presId="urn:microsoft.com/office/officeart/2005/8/layout/default"/>
    <dgm:cxn modelId="{C30B0FCC-1BBB-4B74-88DA-7F885C991071}" type="presParOf" srcId="{562522CD-01DB-4CE6-B017-11D754EB5C61}" destId="{177970A2-FB6A-4B5C-BFDE-B60428D38A7F}" srcOrd="4" destOrd="0" presId="urn:microsoft.com/office/officeart/2005/8/layout/default"/>
    <dgm:cxn modelId="{5EF38BB4-5BCB-4791-B7C0-3ACF623705F8}" type="presParOf" srcId="{562522CD-01DB-4CE6-B017-11D754EB5C61}" destId="{9B20FB71-B2B3-4CCB-8893-01A5029336C4}" srcOrd="5" destOrd="0" presId="urn:microsoft.com/office/officeart/2005/8/layout/default"/>
    <dgm:cxn modelId="{26038298-F7DA-416C-B2B4-C042058EB1B9}" type="presParOf" srcId="{562522CD-01DB-4CE6-B017-11D754EB5C61}" destId="{46C3FA43-AFA9-4432-AEA8-E3B453932D15}" srcOrd="6" destOrd="0" presId="urn:microsoft.com/office/officeart/2005/8/layout/default"/>
    <dgm:cxn modelId="{B9EB3FA5-B626-4F4B-91C3-809394577C48}" type="presParOf" srcId="{562522CD-01DB-4CE6-B017-11D754EB5C61}" destId="{F48C2F9C-503E-4386-8E1B-7CD22BF8CB16}" srcOrd="7" destOrd="0" presId="urn:microsoft.com/office/officeart/2005/8/layout/default"/>
    <dgm:cxn modelId="{CD7A25B9-F10E-4DFC-A11A-2943EEA2DA0A}" type="presParOf" srcId="{562522CD-01DB-4CE6-B017-11D754EB5C61}" destId="{9A3329D0-C3B8-42AA-834F-7E822D37F602}" srcOrd="8" destOrd="0" presId="urn:microsoft.com/office/officeart/2005/8/layout/default"/>
    <dgm:cxn modelId="{C03A7C65-284E-4FAF-ACC7-D497257AB963}" type="presParOf" srcId="{562522CD-01DB-4CE6-B017-11D754EB5C61}" destId="{BC65CB88-A2E7-4E0E-9733-C4554C050AA6}" srcOrd="9" destOrd="0" presId="urn:microsoft.com/office/officeart/2005/8/layout/default"/>
    <dgm:cxn modelId="{22ADD885-179D-4280-BB25-4BF996B1A1F5}" type="presParOf" srcId="{562522CD-01DB-4CE6-B017-11D754EB5C61}" destId="{DB23F736-C764-4274-A9F8-81B7A7621144}" srcOrd="10" destOrd="0" presId="urn:microsoft.com/office/officeart/2005/8/layout/default"/>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994BF3E-C7C1-4FF0-966E-6DB5A1631AAA}"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5506840E-14A8-4EE5-AB77-715435CDFD17}">
      <dgm:prSet phldrT="[Text]" custT="1"/>
      <dgm:spPr>
        <a:solidFill>
          <a:schemeClr val="tx2"/>
        </a:solidFill>
      </dgm:spPr>
      <dgm:t>
        <a:bodyPr/>
        <a:lstStyle/>
        <a:p>
          <a:r>
            <a:rPr lang="en-US" sz="3200" dirty="0" smtClean="0"/>
            <a:t>Responsibility</a:t>
          </a:r>
          <a:endParaRPr lang="en-US" sz="3200" dirty="0"/>
        </a:p>
      </dgm:t>
    </dgm:pt>
    <dgm:pt modelId="{7494BA1A-2020-488D-A557-74EF6B5F2223}" type="parTrans" cxnId="{02BAA503-6463-4781-BC1C-542DEAE1A240}">
      <dgm:prSet/>
      <dgm:spPr/>
      <dgm:t>
        <a:bodyPr/>
        <a:lstStyle/>
        <a:p>
          <a:endParaRPr lang="en-US"/>
        </a:p>
      </dgm:t>
    </dgm:pt>
    <dgm:pt modelId="{C5DC713C-9B76-458B-838A-453E50F72C76}" type="sibTrans" cxnId="{02BAA503-6463-4781-BC1C-542DEAE1A240}">
      <dgm:prSet/>
      <dgm:spPr/>
      <dgm:t>
        <a:bodyPr/>
        <a:lstStyle/>
        <a:p>
          <a:endParaRPr lang="en-US"/>
        </a:p>
      </dgm:t>
    </dgm:pt>
    <dgm:pt modelId="{73DDB162-579E-4AA2-A954-7DB3DC19BCE0}">
      <dgm:prSet phldrT="[Text]" custT="1"/>
      <dgm:spPr>
        <a:solidFill>
          <a:schemeClr val="bg1">
            <a:lumMod val="85000"/>
            <a:alpha val="90000"/>
          </a:schemeClr>
        </a:solidFill>
      </dgm:spPr>
      <dgm:t>
        <a:bodyPr/>
        <a:lstStyle/>
        <a:p>
          <a:r>
            <a:rPr lang="en-US" sz="2200" dirty="0" smtClean="0"/>
            <a:t>Varies</a:t>
          </a:r>
          <a:endParaRPr lang="en-US" sz="2200" dirty="0"/>
        </a:p>
      </dgm:t>
    </dgm:pt>
    <dgm:pt modelId="{722E831E-614E-4E60-8F27-820E76CE0055}" type="parTrans" cxnId="{AEB5FDE3-2B02-4A2E-A77F-F5AFF6A2F161}">
      <dgm:prSet/>
      <dgm:spPr/>
      <dgm:t>
        <a:bodyPr/>
        <a:lstStyle/>
        <a:p>
          <a:endParaRPr lang="en-US"/>
        </a:p>
      </dgm:t>
    </dgm:pt>
    <dgm:pt modelId="{32BEB63E-41C6-47F1-8812-2F055C2EC881}" type="sibTrans" cxnId="{AEB5FDE3-2B02-4A2E-A77F-F5AFF6A2F161}">
      <dgm:prSet/>
      <dgm:spPr/>
      <dgm:t>
        <a:bodyPr/>
        <a:lstStyle/>
        <a:p>
          <a:endParaRPr lang="en-US"/>
        </a:p>
      </dgm:t>
    </dgm:pt>
    <dgm:pt modelId="{D47A87BF-0F3E-4404-8104-56606308DBED}">
      <dgm:prSet phldrT="[Text]" custT="1"/>
      <dgm:spPr>
        <a:solidFill>
          <a:schemeClr val="tx2"/>
        </a:solidFill>
      </dgm:spPr>
      <dgm:t>
        <a:bodyPr/>
        <a:lstStyle/>
        <a:p>
          <a:r>
            <a:rPr lang="en-US" sz="3200" dirty="0" smtClean="0"/>
            <a:t>Primary barriers</a:t>
          </a:r>
          <a:endParaRPr lang="en-US" sz="3200" dirty="0"/>
        </a:p>
      </dgm:t>
    </dgm:pt>
    <dgm:pt modelId="{86379B8D-C215-4A2A-BFA0-B8D2296D78F7}" type="parTrans" cxnId="{6F257457-0450-4432-A6F8-6057F78CC7CE}">
      <dgm:prSet/>
      <dgm:spPr/>
      <dgm:t>
        <a:bodyPr/>
        <a:lstStyle/>
        <a:p>
          <a:endParaRPr lang="en-US"/>
        </a:p>
      </dgm:t>
    </dgm:pt>
    <dgm:pt modelId="{C6BC14CE-2B9B-4D28-8CAE-D3C7E3715BAD}" type="sibTrans" cxnId="{6F257457-0450-4432-A6F8-6057F78CC7CE}">
      <dgm:prSet/>
      <dgm:spPr/>
      <dgm:t>
        <a:bodyPr/>
        <a:lstStyle/>
        <a:p>
          <a:endParaRPr lang="en-US"/>
        </a:p>
      </dgm:t>
    </dgm:pt>
    <dgm:pt modelId="{083FB258-9FA4-4C51-8FE6-2FCC2626BC55}">
      <dgm:prSet phldrT="[Text]" custT="1"/>
      <dgm:spPr>
        <a:solidFill>
          <a:schemeClr val="bg1">
            <a:lumMod val="85000"/>
            <a:alpha val="90000"/>
          </a:schemeClr>
        </a:solidFill>
      </dgm:spPr>
      <dgm:t>
        <a:bodyPr/>
        <a:lstStyle/>
        <a:p>
          <a:r>
            <a:rPr lang="en-US" sz="2200" dirty="0" smtClean="0"/>
            <a:t>Absence of available whiteboard marker (handwritten boards)</a:t>
          </a:r>
          <a:endParaRPr lang="en-US" sz="2200" dirty="0"/>
        </a:p>
      </dgm:t>
    </dgm:pt>
    <dgm:pt modelId="{ADF51DB0-2609-4164-B340-DD70C08D3767}" type="parTrans" cxnId="{F78895B5-4D51-4E35-8302-ABCD03F8F108}">
      <dgm:prSet/>
      <dgm:spPr/>
      <dgm:t>
        <a:bodyPr/>
        <a:lstStyle/>
        <a:p>
          <a:endParaRPr lang="en-US"/>
        </a:p>
      </dgm:t>
    </dgm:pt>
    <dgm:pt modelId="{CF1A8ECF-DD54-4F4D-8741-1671B6852C03}" type="sibTrans" cxnId="{F78895B5-4D51-4E35-8302-ABCD03F8F108}">
      <dgm:prSet/>
      <dgm:spPr/>
      <dgm:t>
        <a:bodyPr/>
        <a:lstStyle/>
        <a:p>
          <a:endParaRPr lang="en-US"/>
        </a:p>
      </dgm:t>
    </dgm:pt>
    <dgm:pt modelId="{646800DB-77A0-4F27-AA7F-14CBB03DFC1B}">
      <dgm:prSet phldrT="[Text]" custT="1"/>
      <dgm:spPr>
        <a:solidFill>
          <a:schemeClr val="bg1">
            <a:lumMod val="85000"/>
            <a:alpha val="90000"/>
          </a:schemeClr>
        </a:solidFill>
      </dgm:spPr>
      <dgm:t>
        <a:bodyPr/>
        <a:lstStyle/>
        <a:p>
          <a:r>
            <a:rPr lang="en-US" sz="2200" dirty="0" smtClean="0"/>
            <a:t>Usually nursing staff</a:t>
          </a:r>
          <a:endParaRPr lang="en-US" sz="2200" dirty="0"/>
        </a:p>
      </dgm:t>
    </dgm:pt>
    <dgm:pt modelId="{CDAFE59A-D29F-4C7F-A0F6-AA63708B7F52}" type="parTrans" cxnId="{05D803DE-B72E-4227-AF48-7F96FB3D9854}">
      <dgm:prSet/>
      <dgm:spPr/>
      <dgm:t>
        <a:bodyPr/>
        <a:lstStyle/>
        <a:p>
          <a:endParaRPr lang="en-US"/>
        </a:p>
      </dgm:t>
    </dgm:pt>
    <dgm:pt modelId="{99F5D9ED-04A4-4E81-95C3-F5895A3B9FB1}" type="sibTrans" cxnId="{05D803DE-B72E-4227-AF48-7F96FB3D9854}">
      <dgm:prSet/>
      <dgm:spPr/>
      <dgm:t>
        <a:bodyPr/>
        <a:lstStyle/>
        <a:p>
          <a:endParaRPr lang="en-US"/>
        </a:p>
      </dgm:t>
    </dgm:pt>
    <dgm:pt modelId="{AC54CA53-9574-4FDB-91CE-AEBE29AD4A55}">
      <dgm:prSet phldrT="[Text]" custT="1"/>
      <dgm:spPr>
        <a:solidFill>
          <a:schemeClr val="bg1">
            <a:lumMod val="85000"/>
            <a:alpha val="90000"/>
          </a:schemeClr>
        </a:solidFill>
      </dgm:spPr>
      <dgm:t>
        <a:bodyPr/>
        <a:lstStyle/>
        <a:p>
          <a:r>
            <a:rPr lang="en-US" sz="2200" dirty="0" smtClean="0"/>
            <a:t>Competing priorities</a:t>
          </a:r>
          <a:endParaRPr lang="en-US" sz="2200" dirty="0"/>
        </a:p>
      </dgm:t>
    </dgm:pt>
    <dgm:pt modelId="{F5D73781-F98C-4574-A090-C561F2674287}" type="parTrans" cxnId="{F3F9A7D4-357D-4D8B-B788-60E57496669D}">
      <dgm:prSet/>
      <dgm:spPr/>
      <dgm:t>
        <a:bodyPr/>
        <a:lstStyle/>
        <a:p>
          <a:endParaRPr lang="en-US"/>
        </a:p>
      </dgm:t>
    </dgm:pt>
    <dgm:pt modelId="{8A6ABC65-C41C-4CBE-A2A7-D2AD28A345E9}" type="sibTrans" cxnId="{F3F9A7D4-357D-4D8B-B788-60E57496669D}">
      <dgm:prSet/>
      <dgm:spPr/>
      <dgm:t>
        <a:bodyPr/>
        <a:lstStyle/>
        <a:p>
          <a:endParaRPr lang="en-US"/>
        </a:p>
      </dgm:t>
    </dgm:pt>
    <dgm:pt modelId="{0DEEC176-85B8-4FE5-8C34-3EA15FB7A893}">
      <dgm:prSet phldrT="[Text]" custT="1"/>
      <dgm:spPr>
        <a:solidFill>
          <a:schemeClr val="tx2"/>
        </a:solidFill>
      </dgm:spPr>
      <dgm:t>
        <a:bodyPr/>
        <a:lstStyle/>
        <a:p>
          <a:r>
            <a:rPr lang="en-US" sz="3200" dirty="0" smtClean="0"/>
            <a:t>Facilitators</a:t>
          </a:r>
          <a:endParaRPr lang="en-US" sz="3200" dirty="0"/>
        </a:p>
      </dgm:t>
    </dgm:pt>
    <dgm:pt modelId="{7D24F57F-3E29-4D37-9039-2BDA3BD35B65}" type="parTrans" cxnId="{BF87CB97-BAE1-4C05-9D5B-C2064E7CFA69}">
      <dgm:prSet/>
      <dgm:spPr/>
      <dgm:t>
        <a:bodyPr/>
        <a:lstStyle/>
        <a:p>
          <a:endParaRPr lang="en-US"/>
        </a:p>
      </dgm:t>
    </dgm:pt>
    <dgm:pt modelId="{83BA457B-BC5D-449C-A6F3-D5CE5CFF5E09}" type="sibTrans" cxnId="{BF87CB97-BAE1-4C05-9D5B-C2064E7CFA69}">
      <dgm:prSet/>
      <dgm:spPr/>
      <dgm:t>
        <a:bodyPr/>
        <a:lstStyle/>
        <a:p>
          <a:endParaRPr lang="en-US"/>
        </a:p>
      </dgm:t>
    </dgm:pt>
    <dgm:pt modelId="{B6767EA4-3671-474D-80E6-375DAE8256BC}">
      <dgm:prSet phldrT="[Text]" custT="1"/>
      <dgm:spPr>
        <a:solidFill>
          <a:schemeClr val="bg1">
            <a:lumMod val="85000"/>
            <a:alpha val="90000"/>
          </a:schemeClr>
        </a:solidFill>
      </dgm:spPr>
      <dgm:t>
        <a:bodyPr/>
        <a:lstStyle/>
        <a:p>
          <a:r>
            <a:rPr lang="en-US" sz="2200" dirty="0" smtClean="0"/>
            <a:t>Pre-designed with templates</a:t>
          </a:r>
          <a:endParaRPr lang="en-US" sz="2200" dirty="0"/>
        </a:p>
      </dgm:t>
    </dgm:pt>
    <dgm:pt modelId="{A0F69D84-A489-4FA1-AD03-FF5A72F1259C}" type="parTrans" cxnId="{349FC088-0A34-45D4-976F-16646DC1A231}">
      <dgm:prSet/>
      <dgm:spPr/>
      <dgm:t>
        <a:bodyPr/>
        <a:lstStyle/>
        <a:p>
          <a:endParaRPr lang="en-US"/>
        </a:p>
      </dgm:t>
    </dgm:pt>
    <dgm:pt modelId="{7840A9BC-25A1-44FD-8B9E-1913B630ABE6}" type="sibTrans" cxnId="{349FC088-0A34-45D4-976F-16646DC1A231}">
      <dgm:prSet/>
      <dgm:spPr/>
      <dgm:t>
        <a:bodyPr/>
        <a:lstStyle/>
        <a:p>
          <a:endParaRPr lang="en-US"/>
        </a:p>
      </dgm:t>
    </dgm:pt>
    <dgm:pt modelId="{4A4BEE92-F555-4A3A-B12E-F74DFCC0FF26}">
      <dgm:prSet phldrT="[Text]" custT="1"/>
      <dgm:spPr>
        <a:solidFill>
          <a:schemeClr val="bg1">
            <a:lumMod val="85000"/>
            <a:alpha val="90000"/>
          </a:schemeClr>
        </a:solidFill>
      </dgm:spPr>
      <dgm:t>
        <a:bodyPr/>
        <a:lstStyle/>
        <a:p>
          <a:r>
            <a:rPr lang="en-US" sz="2200" dirty="0" smtClean="0"/>
            <a:t>Agreement on utility</a:t>
          </a:r>
          <a:endParaRPr lang="en-US" sz="2200" dirty="0"/>
        </a:p>
      </dgm:t>
    </dgm:pt>
    <dgm:pt modelId="{32DA738A-0AC0-4E60-886B-F6DE7291FB29}" type="parTrans" cxnId="{80B036F8-1CE3-4278-8F67-39836EF19B18}">
      <dgm:prSet/>
      <dgm:spPr/>
      <dgm:t>
        <a:bodyPr/>
        <a:lstStyle/>
        <a:p>
          <a:endParaRPr lang="en-US"/>
        </a:p>
      </dgm:t>
    </dgm:pt>
    <dgm:pt modelId="{FE4A5550-C496-4FA2-BEC7-B69F8CF57F08}" type="sibTrans" cxnId="{80B036F8-1CE3-4278-8F67-39836EF19B18}">
      <dgm:prSet/>
      <dgm:spPr/>
      <dgm:t>
        <a:bodyPr/>
        <a:lstStyle/>
        <a:p>
          <a:endParaRPr lang="en-US"/>
        </a:p>
      </dgm:t>
    </dgm:pt>
    <dgm:pt modelId="{E0CDE597-73D9-4E90-A6B1-140A62C0663E}">
      <dgm:prSet phldrT="[Text]" custT="1"/>
      <dgm:spPr>
        <a:solidFill>
          <a:schemeClr val="bg1">
            <a:lumMod val="85000"/>
            <a:alpha val="90000"/>
          </a:schemeClr>
        </a:solidFill>
      </dgm:spPr>
      <dgm:t>
        <a:bodyPr/>
        <a:lstStyle/>
        <a:p>
          <a:r>
            <a:rPr lang="en-US" sz="2200" dirty="0" smtClean="0"/>
            <a:t>Clear accountability</a:t>
          </a:r>
          <a:endParaRPr lang="en-US" sz="2200" dirty="0"/>
        </a:p>
      </dgm:t>
    </dgm:pt>
    <dgm:pt modelId="{2D4CD989-CC33-44C7-B00E-1E0F2CCEB5E1}" type="parTrans" cxnId="{EF2E742D-8FDD-483C-8B87-1E9240012C35}">
      <dgm:prSet/>
      <dgm:spPr/>
      <dgm:t>
        <a:bodyPr/>
        <a:lstStyle/>
        <a:p>
          <a:endParaRPr lang="en-US"/>
        </a:p>
      </dgm:t>
    </dgm:pt>
    <dgm:pt modelId="{5573C0CC-FB8D-4283-B4E7-B05F4255C534}" type="sibTrans" cxnId="{EF2E742D-8FDD-483C-8B87-1E9240012C35}">
      <dgm:prSet/>
      <dgm:spPr/>
      <dgm:t>
        <a:bodyPr/>
        <a:lstStyle/>
        <a:p>
          <a:endParaRPr lang="en-US"/>
        </a:p>
      </dgm:t>
    </dgm:pt>
    <dgm:pt modelId="{5CE5A766-EA29-4505-A905-BA5D143B14C9}" type="pres">
      <dgm:prSet presAssocID="{3994BF3E-C7C1-4FF0-966E-6DB5A1631AAA}" presName="Name0" presStyleCnt="0">
        <dgm:presLayoutVars>
          <dgm:dir/>
          <dgm:animLvl val="lvl"/>
          <dgm:resizeHandles/>
        </dgm:presLayoutVars>
      </dgm:prSet>
      <dgm:spPr/>
      <dgm:t>
        <a:bodyPr/>
        <a:lstStyle/>
        <a:p>
          <a:endParaRPr lang="en-US"/>
        </a:p>
      </dgm:t>
    </dgm:pt>
    <dgm:pt modelId="{AE444AB9-C21C-4BBE-B2BD-BEB0E6839139}" type="pres">
      <dgm:prSet presAssocID="{5506840E-14A8-4EE5-AB77-715435CDFD17}" presName="linNode" presStyleCnt="0"/>
      <dgm:spPr/>
    </dgm:pt>
    <dgm:pt modelId="{DD3962AC-B22F-46D5-8E7C-24668366592D}" type="pres">
      <dgm:prSet presAssocID="{5506840E-14A8-4EE5-AB77-715435CDFD17}" presName="parentShp" presStyleLbl="node1" presStyleIdx="0" presStyleCnt="3" custScaleX="90196">
        <dgm:presLayoutVars>
          <dgm:bulletEnabled val="1"/>
        </dgm:presLayoutVars>
      </dgm:prSet>
      <dgm:spPr/>
      <dgm:t>
        <a:bodyPr/>
        <a:lstStyle/>
        <a:p>
          <a:endParaRPr lang="en-US"/>
        </a:p>
      </dgm:t>
    </dgm:pt>
    <dgm:pt modelId="{81854B72-D7FE-4AC0-BF64-E032AD9FBC16}" type="pres">
      <dgm:prSet presAssocID="{5506840E-14A8-4EE5-AB77-715435CDFD17}" presName="childShp" presStyleLbl="bgAccFollowNode1" presStyleIdx="0" presStyleCnt="3">
        <dgm:presLayoutVars>
          <dgm:bulletEnabled val="1"/>
        </dgm:presLayoutVars>
      </dgm:prSet>
      <dgm:spPr/>
      <dgm:t>
        <a:bodyPr/>
        <a:lstStyle/>
        <a:p>
          <a:endParaRPr lang="en-US"/>
        </a:p>
      </dgm:t>
    </dgm:pt>
    <dgm:pt modelId="{FBFF233E-3620-4846-9824-2A0CCE956DD0}" type="pres">
      <dgm:prSet presAssocID="{C5DC713C-9B76-458B-838A-453E50F72C76}" presName="spacing" presStyleCnt="0"/>
      <dgm:spPr/>
    </dgm:pt>
    <dgm:pt modelId="{3D1F93F0-6795-4C3A-A262-6B0D229A71CC}" type="pres">
      <dgm:prSet presAssocID="{D47A87BF-0F3E-4404-8104-56606308DBED}" presName="linNode" presStyleCnt="0"/>
      <dgm:spPr/>
    </dgm:pt>
    <dgm:pt modelId="{4259FACE-C33A-4509-86E9-B623EBD04B65}" type="pres">
      <dgm:prSet presAssocID="{D47A87BF-0F3E-4404-8104-56606308DBED}" presName="parentShp" presStyleLbl="node1" presStyleIdx="1" presStyleCnt="3" custScaleX="85294">
        <dgm:presLayoutVars>
          <dgm:bulletEnabled val="1"/>
        </dgm:presLayoutVars>
      </dgm:prSet>
      <dgm:spPr/>
      <dgm:t>
        <a:bodyPr/>
        <a:lstStyle/>
        <a:p>
          <a:endParaRPr lang="en-US"/>
        </a:p>
      </dgm:t>
    </dgm:pt>
    <dgm:pt modelId="{AF7166C8-0268-4622-A97F-29DABB508152}" type="pres">
      <dgm:prSet presAssocID="{D47A87BF-0F3E-4404-8104-56606308DBED}" presName="childShp" presStyleLbl="bgAccFollowNode1" presStyleIdx="1" presStyleCnt="3">
        <dgm:presLayoutVars>
          <dgm:bulletEnabled val="1"/>
        </dgm:presLayoutVars>
      </dgm:prSet>
      <dgm:spPr/>
      <dgm:t>
        <a:bodyPr/>
        <a:lstStyle/>
        <a:p>
          <a:endParaRPr lang="en-US"/>
        </a:p>
      </dgm:t>
    </dgm:pt>
    <dgm:pt modelId="{C31D46D4-C2D8-4798-B694-753B45729222}" type="pres">
      <dgm:prSet presAssocID="{C6BC14CE-2B9B-4D28-8CAE-D3C7E3715BAD}" presName="spacing" presStyleCnt="0"/>
      <dgm:spPr/>
    </dgm:pt>
    <dgm:pt modelId="{11829A37-0F26-4C0B-B2EF-09D33E15E328}" type="pres">
      <dgm:prSet presAssocID="{0DEEC176-85B8-4FE5-8C34-3EA15FB7A893}" presName="linNode" presStyleCnt="0"/>
      <dgm:spPr/>
    </dgm:pt>
    <dgm:pt modelId="{8962E714-CA06-4C90-9FD5-BEFF79FCAA42}" type="pres">
      <dgm:prSet presAssocID="{0DEEC176-85B8-4FE5-8C34-3EA15FB7A893}" presName="parentShp" presStyleLbl="node1" presStyleIdx="2" presStyleCnt="3" custScaleX="85294">
        <dgm:presLayoutVars>
          <dgm:bulletEnabled val="1"/>
        </dgm:presLayoutVars>
      </dgm:prSet>
      <dgm:spPr/>
      <dgm:t>
        <a:bodyPr/>
        <a:lstStyle/>
        <a:p>
          <a:endParaRPr lang="en-US"/>
        </a:p>
      </dgm:t>
    </dgm:pt>
    <dgm:pt modelId="{BDB6EA44-C380-48BC-B598-4A0C2F169B37}" type="pres">
      <dgm:prSet presAssocID="{0DEEC176-85B8-4FE5-8C34-3EA15FB7A893}" presName="childShp" presStyleLbl="bgAccFollowNode1" presStyleIdx="2" presStyleCnt="3">
        <dgm:presLayoutVars>
          <dgm:bulletEnabled val="1"/>
        </dgm:presLayoutVars>
      </dgm:prSet>
      <dgm:spPr/>
      <dgm:t>
        <a:bodyPr/>
        <a:lstStyle/>
        <a:p>
          <a:endParaRPr lang="en-US"/>
        </a:p>
      </dgm:t>
    </dgm:pt>
  </dgm:ptLst>
  <dgm:cxnLst>
    <dgm:cxn modelId="{BF87CB97-BAE1-4C05-9D5B-C2064E7CFA69}" srcId="{3994BF3E-C7C1-4FF0-966E-6DB5A1631AAA}" destId="{0DEEC176-85B8-4FE5-8C34-3EA15FB7A893}" srcOrd="2" destOrd="0" parTransId="{7D24F57F-3E29-4D37-9039-2BDA3BD35B65}" sibTransId="{83BA457B-BC5D-449C-A6F3-D5CE5CFF5E09}"/>
    <dgm:cxn modelId="{688D16FD-F124-4A31-827B-67EF2E1CDBAA}" type="presOf" srcId="{4A4BEE92-F555-4A3A-B12E-F74DFCC0FF26}" destId="{BDB6EA44-C380-48BC-B598-4A0C2F169B37}" srcOrd="0" destOrd="1" presId="urn:microsoft.com/office/officeart/2005/8/layout/vList6"/>
    <dgm:cxn modelId="{F3F9A7D4-357D-4D8B-B788-60E57496669D}" srcId="{D47A87BF-0F3E-4404-8104-56606308DBED}" destId="{AC54CA53-9574-4FDB-91CE-AEBE29AD4A55}" srcOrd="1" destOrd="0" parTransId="{F5D73781-F98C-4574-A090-C561F2674287}" sibTransId="{8A6ABC65-C41C-4CBE-A2A7-D2AD28A345E9}"/>
    <dgm:cxn modelId="{7D82A766-4882-42AE-B0D1-3B88466F1E7D}" type="presOf" srcId="{B6767EA4-3671-474D-80E6-375DAE8256BC}" destId="{BDB6EA44-C380-48BC-B598-4A0C2F169B37}" srcOrd="0" destOrd="0" presId="urn:microsoft.com/office/officeart/2005/8/layout/vList6"/>
    <dgm:cxn modelId="{BA024404-6A52-4A5A-A9CC-62B85C340EE6}" type="presOf" srcId="{3994BF3E-C7C1-4FF0-966E-6DB5A1631AAA}" destId="{5CE5A766-EA29-4505-A905-BA5D143B14C9}" srcOrd="0" destOrd="0" presId="urn:microsoft.com/office/officeart/2005/8/layout/vList6"/>
    <dgm:cxn modelId="{DE8A51FD-CDF1-49C4-B576-A5A1A37F9036}" type="presOf" srcId="{AC54CA53-9574-4FDB-91CE-AEBE29AD4A55}" destId="{AF7166C8-0268-4622-A97F-29DABB508152}" srcOrd="0" destOrd="1" presId="urn:microsoft.com/office/officeart/2005/8/layout/vList6"/>
    <dgm:cxn modelId="{349FC088-0A34-45D4-976F-16646DC1A231}" srcId="{0DEEC176-85B8-4FE5-8C34-3EA15FB7A893}" destId="{B6767EA4-3671-474D-80E6-375DAE8256BC}" srcOrd="0" destOrd="0" parTransId="{A0F69D84-A489-4FA1-AD03-FF5A72F1259C}" sibTransId="{7840A9BC-25A1-44FD-8B9E-1913B630ABE6}"/>
    <dgm:cxn modelId="{C6B85870-46CA-4FD9-B5DB-0121807A2A12}" type="presOf" srcId="{0DEEC176-85B8-4FE5-8C34-3EA15FB7A893}" destId="{8962E714-CA06-4C90-9FD5-BEFF79FCAA42}" srcOrd="0" destOrd="0" presId="urn:microsoft.com/office/officeart/2005/8/layout/vList6"/>
    <dgm:cxn modelId="{FAE63976-3DAC-4FE8-BE0E-F26ED8512BE9}" type="presOf" srcId="{E0CDE597-73D9-4E90-A6B1-140A62C0663E}" destId="{BDB6EA44-C380-48BC-B598-4A0C2F169B37}" srcOrd="0" destOrd="2" presId="urn:microsoft.com/office/officeart/2005/8/layout/vList6"/>
    <dgm:cxn modelId="{80B036F8-1CE3-4278-8F67-39836EF19B18}" srcId="{0DEEC176-85B8-4FE5-8C34-3EA15FB7A893}" destId="{4A4BEE92-F555-4A3A-B12E-F74DFCC0FF26}" srcOrd="1" destOrd="0" parTransId="{32DA738A-0AC0-4E60-886B-F6DE7291FB29}" sibTransId="{FE4A5550-C496-4FA2-BEC7-B69F8CF57F08}"/>
    <dgm:cxn modelId="{5325C457-EFBE-4C6D-A9B7-BD1EF9750E89}" type="presOf" srcId="{73DDB162-579E-4AA2-A954-7DB3DC19BCE0}" destId="{81854B72-D7FE-4AC0-BF64-E032AD9FBC16}" srcOrd="0" destOrd="0" presId="urn:microsoft.com/office/officeart/2005/8/layout/vList6"/>
    <dgm:cxn modelId="{AEB5FDE3-2B02-4A2E-A77F-F5AFF6A2F161}" srcId="{5506840E-14A8-4EE5-AB77-715435CDFD17}" destId="{73DDB162-579E-4AA2-A954-7DB3DC19BCE0}" srcOrd="0" destOrd="0" parTransId="{722E831E-614E-4E60-8F27-820E76CE0055}" sibTransId="{32BEB63E-41C6-47F1-8812-2F055C2EC881}"/>
    <dgm:cxn modelId="{9E0764E3-048A-4304-8875-DA8237EFD777}" type="presOf" srcId="{083FB258-9FA4-4C51-8FE6-2FCC2626BC55}" destId="{AF7166C8-0268-4622-A97F-29DABB508152}" srcOrd="0" destOrd="0" presId="urn:microsoft.com/office/officeart/2005/8/layout/vList6"/>
    <dgm:cxn modelId="{02BAA503-6463-4781-BC1C-542DEAE1A240}" srcId="{3994BF3E-C7C1-4FF0-966E-6DB5A1631AAA}" destId="{5506840E-14A8-4EE5-AB77-715435CDFD17}" srcOrd="0" destOrd="0" parTransId="{7494BA1A-2020-488D-A557-74EF6B5F2223}" sibTransId="{C5DC713C-9B76-458B-838A-453E50F72C76}"/>
    <dgm:cxn modelId="{BB25502D-99DD-4B1A-8C8D-3DE729DBDDCC}" type="presOf" srcId="{5506840E-14A8-4EE5-AB77-715435CDFD17}" destId="{DD3962AC-B22F-46D5-8E7C-24668366592D}" srcOrd="0" destOrd="0" presId="urn:microsoft.com/office/officeart/2005/8/layout/vList6"/>
    <dgm:cxn modelId="{F78895B5-4D51-4E35-8302-ABCD03F8F108}" srcId="{D47A87BF-0F3E-4404-8104-56606308DBED}" destId="{083FB258-9FA4-4C51-8FE6-2FCC2626BC55}" srcOrd="0" destOrd="0" parTransId="{ADF51DB0-2609-4164-B340-DD70C08D3767}" sibTransId="{CF1A8ECF-DD54-4F4D-8741-1671B6852C03}"/>
    <dgm:cxn modelId="{24C7A0B5-7AAD-4EF9-A2B4-4CDCC1925E13}" type="presOf" srcId="{646800DB-77A0-4F27-AA7F-14CBB03DFC1B}" destId="{81854B72-D7FE-4AC0-BF64-E032AD9FBC16}" srcOrd="0" destOrd="1" presId="urn:microsoft.com/office/officeart/2005/8/layout/vList6"/>
    <dgm:cxn modelId="{EF2E742D-8FDD-483C-8B87-1E9240012C35}" srcId="{0DEEC176-85B8-4FE5-8C34-3EA15FB7A893}" destId="{E0CDE597-73D9-4E90-A6B1-140A62C0663E}" srcOrd="2" destOrd="0" parTransId="{2D4CD989-CC33-44C7-B00E-1E0F2CCEB5E1}" sibTransId="{5573C0CC-FB8D-4283-B4E7-B05F4255C534}"/>
    <dgm:cxn modelId="{57C38577-8EF5-4998-ABA1-75272BCA3961}" type="presOf" srcId="{D47A87BF-0F3E-4404-8104-56606308DBED}" destId="{4259FACE-C33A-4509-86E9-B623EBD04B65}" srcOrd="0" destOrd="0" presId="urn:microsoft.com/office/officeart/2005/8/layout/vList6"/>
    <dgm:cxn modelId="{05D803DE-B72E-4227-AF48-7F96FB3D9854}" srcId="{5506840E-14A8-4EE5-AB77-715435CDFD17}" destId="{646800DB-77A0-4F27-AA7F-14CBB03DFC1B}" srcOrd="1" destOrd="0" parTransId="{CDAFE59A-D29F-4C7F-A0F6-AA63708B7F52}" sibTransId="{99F5D9ED-04A4-4E81-95C3-F5895A3B9FB1}"/>
    <dgm:cxn modelId="{6F257457-0450-4432-A6F8-6057F78CC7CE}" srcId="{3994BF3E-C7C1-4FF0-966E-6DB5A1631AAA}" destId="{D47A87BF-0F3E-4404-8104-56606308DBED}" srcOrd="1" destOrd="0" parTransId="{86379B8D-C215-4A2A-BFA0-B8D2296D78F7}" sibTransId="{C6BC14CE-2B9B-4D28-8CAE-D3C7E3715BAD}"/>
    <dgm:cxn modelId="{44573633-38CE-419C-B78C-E3BD7D55A845}" type="presParOf" srcId="{5CE5A766-EA29-4505-A905-BA5D143B14C9}" destId="{AE444AB9-C21C-4BBE-B2BD-BEB0E6839139}" srcOrd="0" destOrd="0" presId="urn:microsoft.com/office/officeart/2005/8/layout/vList6"/>
    <dgm:cxn modelId="{82E11E34-8E1C-4ECA-B01D-5403EAA55AA7}" type="presParOf" srcId="{AE444AB9-C21C-4BBE-B2BD-BEB0E6839139}" destId="{DD3962AC-B22F-46D5-8E7C-24668366592D}" srcOrd="0" destOrd="0" presId="urn:microsoft.com/office/officeart/2005/8/layout/vList6"/>
    <dgm:cxn modelId="{D950099D-7601-41F5-A34A-D762C823C1B7}" type="presParOf" srcId="{AE444AB9-C21C-4BBE-B2BD-BEB0E6839139}" destId="{81854B72-D7FE-4AC0-BF64-E032AD9FBC16}" srcOrd="1" destOrd="0" presId="urn:microsoft.com/office/officeart/2005/8/layout/vList6"/>
    <dgm:cxn modelId="{76924FE9-C94A-4FF4-BAC3-A6CDE13E8A87}" type="presParOf" srcId="{5CE5A766-EA29-4505-A905-BA5D143B14C9}" destId="{FBFF233E-3620-4846-9824-2A0CCE956DD0}" srcOrd="1" destOrd="0" presId="urn:microsoft.com/office/officeart/2005/8/layout/vList6"/>
    <dgm:cxn modelId="{9A7C4193-F38A-403C-A4DE-1D3F73D264FA}" type="presParOf" srcId="{5CE5A766-EA29-4505-A905-BA5D143B14C9}" destId="{3D1F93F0-6795-4C3A-A262-6B0D229A71CC}" srcOrd="2" destOrd="0" presId="urn:microsoft.com/office/officeart/2005/8/layout/vList6"/>
    <dgm:cxn modelId="{BAD540BC-627A-4159-96C4-E2DAA6444A7B}" type="presParOf" srcId="{3D1F93F0-6795-4C3A-A262-6B0D229A71CC}" destId="{4259FACE-C33A-4509-86E9-B623EBD04B65}" srcOrd="0" destOrd="0" presId="urn:microsoft.com/office/officeart/2005/8/layout/vList6"/>
    <dgm:cxn modelId="{78B25D80-9932-4E9C-9C54-EDFAB1184329}" type="presParOf" srcId="{3D1F93F0-6795-4C3A-A262-6B0D229A71CC}" destId="{AF7166C8-0268-4622-A97F-29DABB508152}" srcOrd="1" destOrd="0" presId="urn:microsoft.com/office/officeart/2005/8/layout/vList6"/>
    <dgm:cxn modelId="{21BB3526-44E5-41CC-8342-60FF63755A12}" type="presParOf" srcId="{5CE5A766-EA29-4505-A905-BA5D143B14C9}" destId="{C31D46D4-C2D8-4798-B694-753B45729222}" srcOrd="3" destOrd="0" presId="urn:microsoft.com/office/officeart/2005/8/layout/vList6"/>
    <dgm:cxn modelId="{27B4BBC2-47A7-4936-89E6-73129EFADF19}" type="presParOf" srcId="{5CE5A766-EA29-4505-A905-BA5D143B14C9}" destId="{11829A37-0F26-4C0B-B2EF-09D33E15E328}" srcOrd="4" destOrd="0" presId="urn:microsoft.com/office/officeart/2005/8/layout/vList6"/>
    <dgm:cxn modelId="{25CDF447-6039-469E-8C44-8CBA6623B542}" type="presParOf" srcId="{11829A37-0F26-4C0B-B2EF-09D33E15E328}" destId="{8962E714-CA06-4C90-9FD5-BEFF79FCAA42}" srcOrd="0" destOrd="0" presId="urn:microsoft.com/office/officeart/2005/8/layout/vList6"/>
    <dgm:cxn modelId="{1A12A2A0-61D1-4CB0-945D-A44513AEDB87}" type="presParOf" srcId="{11829A37-0F26-4C0B-B2EF-09D33E15E328}" destId="{BDB6EA44-C380-48BC-B598-4A0C2F169B37}" srcOrd="1" destOrd="0" presId="urn:microsoft.com/office/officeart/2005/8/layout/vList6"/>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EEE306C-A0B4-410E-9931-D52FD83027B1}"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4AC54CAC-C9C9-42E9-BF64-6DA42383CDC6}">
      <dgm:prSet phldrT="[Text]" custT="1"/>
      <dgm:spPr/>
      <dgm:t>
        <a:bodyPr/>
        <a:lstStyle/>
        <a:p>
          <a:r>
            <a:rPr lang="en-US" sz="2800" dirty="0" smtClean="0"/>
            <a:t>Patient health records</a:t>
          </a:r>
          <a:endParaRPr lang="en-US" sz="2800" dirty="0"/>
        </a:p>
      </dgm:t>
    </dgm:pt>
    <dgm:pt modelId="{881BD715-DA4F-46B6-9B1B-42E75B56BF88}" type="parTrans" cxnId="{A825B652-5E28-484F-BFD9-A18B0D383F9C}">
      <dgm:prSet/>
      <dgm:spPr/>
      <dgm:t>
        <a:bodyPr/>
        <a:lstStyle/>
        <a:p>
          <a:endParaRPr lang="en-US"/>
        </a:p>
      </dgm:t>
    </dgm:pt>
    <dgm:pt modelId="{C869C145-E225-47E2-BCA8-FD5F17A1B831}" type="sibTrans" cxnId="{A825B652-5E28-484F-BFD9-A18B0D383F9C}">
      <dgm:prSet/>
      <dgm:spPr/>
      <dgm:t>
        <a:bodyPr/>
        <a:lstStyle/>
        <a:p>
          <a:endParaRPr lang="en-US"/>
        </a:p>
      </dgm:t>
    </dgm:pt>
    <dgm:pt modelId="{EB4A8287-C40B-4FC2-B953-F5722DEF8523}">
      <dgm:prSet phldrT="[Text]" custT="1"/>
      <dgm:spPr/>
      <dgm:t>
        <a:bodyPr/>
        <a:lstStyle/>
        <a:p>
          <a:r>
            <a:rPr lang="en-US" sz="2800" dirty="0" smtClean="0"/>
            <a:t>Variance tracking forms</a:t>
          </a:r>
          <a:endParaRPr lang="en-US" sz="2800" dirty="0"/>
        </a:p>
      </dgm:t>
    </dgm:pt>
    <dgm:pt modelId="{31C3D3D1-883F-4EAD-9ECB-E0CD11889BC4}" type="parTrans" cxnId="{A28C52A1-AAF9-48CA-AC7C-56ABB6869164}">
      <dgm:prSet/>
      <dgm:spPr/>
      <dgm:t>
        <a:bodyPr/>
        <a:lstStyle/>
        <a:p>
          <a:endParaRPr lang="en-US"/>
        </a:p>
      </dgm:t>
    </dgm:pt>
    <dgm:pt modelId="{535C63D5-A36D-4D24-A03A-F004FBB62D92}" type="sibTrans" cxnId="{A28C52A1-AAF9-48CA-AC7C-56ABB6869164}">
      <dgm:prSet/>
      <dgm:spPr/>
      <dgm:t>
        <a:bodyPr/>
        <a:lstStyle/>
        <a:p>
          <a:endParaRPr lang="en-US"/>
        </a:p>
      </dgm:t>
    </dgm:pt>
    <dgm:pt modelId="{85AF13BB-4B5A-418F-B5E4-C42BEDD1C26A}">
      <dgm:prSet phldrT="[Text]" custT="1"/>
      <dgm:spPr/>
      <dgm:t>
        <a:bodyPr/>
        <a:lstStyle/>
        <a:p>
          <a:r>
            <a:rPr lang="en-US" sz="2800" dirty="0" smtClean="0"/>
            <a:t>Flow sheets</a:t>
          </a:r>
          <a:endParaRPr lang="en-US" sz="2800" dirty="0"/>
        </a:p>
      </dgm:t>
    </dgm:pt>
    <dgm:pt modelId="{69B7C8D1-4FD4-42F6-AA38-85767D0EE641}" type="parTrans" cxnId="{3D1E808A-A2EC-461B-8528-F8C7337F7179}">
      <dgm:prSet/>
      <dgm:spPr/>
      <dgm:t>
        <a:bodyPr/>
        <a:lstStyle/>
        <a:p>
          <a:endParaRPr lang="en-US"/>
        </a:p>
      </dgm:t>
    </dgm:pt>
    <dgm:pt modelId="{3782A1A4-8108-4D59-A58A-40BCBD74E56F}" type="sibTrans" cxnId="{3D1E808A-A2EC-461B-8528-F8C7337F7179}">
      <dgm:prSet/>
      <dgm:spPr/>
      <dgm:t>
        <a:bodyPr/>
        <a:lstStyle/>
        <a:p>
          <a:endParaRPr lang="en-US"/>
        </a:p>
      </dgm:t>
    </dgm:pt>
    <dgm:pt modelId="{D434BE3F-F309-4B6D-95F3-E14C04661081}">
      <dgm:prSet phldrT="[Text]" custT="1"/>
      <dgm:spPr/>
      <dgm:t>
        <a:bodyPr/>
        <a:lstStyle/>
        <a:p>
          <a:r>
            <a:rPr lang="en-US" sz="2800" dirty="0" smtClean="0"/>
            <a:t>Bedside monitoring devices</a:t>
          </a:r>
          <a:endParaRPr lang="en-US" sz="2800" dirty="0"/>
        </a:p>
      </dgm:t>
    </dgm:pt>
    <dgm:pt modelId="{0B9C5280-722F-499D-89EA-D91A4DE6653E}" type="parTrans" cxnId="{A2D3A704-B030-40B0-8114-71B67D8E3143}">
      <dgm:prSet/>
      <dgm:spPr/>
      <dgm:t>
        <a:bodyPr/>
        <a:lstStyle/>
        <a:p>
          <a:endParaRPr lang="en-US"/>
        </a:p>
      </dgm:t>
    </dgm:pt>
    <dgm:pt modelId="{59807A00-01CD-42C5-AF6B-0ABE117500DF}" type="sibTrans" cxnId="{A2D3A704-B030-40B0-8114-71B67D8E3143}">
      <dgm:prSet/>
      <dgm:spPr/>
      <dgm:t>
        <a:bodyPr/>
        <a:lstStyle/>
        <a:p>
          <a:endParaRPr lang="en-US"/>
        </a:p>
      </dgm:t>
    </dgm:pt>
    <dgm:pt modelId="{29ACDC07-E643-4B4B-9A0D-DA1AB7FEEFFE}">
      <dgm:prSet phldrT="[Text]" custT="1"/>
      <dgm:spPr/>
      <dgm:t>
        <a:bodyPr/>
        <a:lstStyle/>
        <a:p>
          <a:r>
            <a:rPr lang="en-US" sz="2800" dirty="0" smtClean="0"/>
            <a:t>Progress Notes</a:t>
          </a:r>
          <a:endParaRPr lang="en-US" sz="2800" dirty="0"/>
        </a:p>
      </dgm:t>
    </dgm:pt>
    <dgm:pt modelId="{9C0E9204-BA9E-4985-8FA4-332CCCFE66CC}" type="parTrans" cxnId="{3B0C8B50-9587-4FF7-8411-A1EDB98783A3}">
      <dgm:prSet/>
      <dgm:spPr/>
    </dgm:pt>
    <dgm:pt modelId="{3B7C0967-65B0-4AD5-B998-0A0BF4B25D4C}" type="sibTrans" cxnId="{3B0C8B50-9587-4FF7-8411-A1EDB98783A3}">
      <dgm:prSet/>
      <dgm:spPr/>
    </dgm:pt>
    <dgm:pt modelId="{F5DC0238-9247-44F6-B287-37DC9C4C563D}" type="pres">
      <dgm:prSet presAssocID="{1EEE306C-A0B4-410E-9931-D52FD83027B1}" presName="linear" presStyleCnt="0">
        <dgm:presLayoutVars>
          <dgm:dir/>
          <dgm:animLvl val="lvl"/>
          <dgm:resizeHandles val="exact"/>
        </dgm:presLayoutVars>
      </dgm:prSet>
      <dgm:spPr/>
      <dgm:t>
        <a:bodyPr/>
        <a:lstStyle/>
        <a:p>
          <a:endParaRPr lang="en-US"/>
        </a:p>
      </dgm:t>
    </dgm:pt>
    <dgm:pt modelId="{BBB35C89-6939-4894-9295-84E1A92D66D8}" type="pres">
      <dgm:prSet presAssocID="{4AC54CAC-C9C9-42E9-BF64-6DA42383CDC6}" presName="parentLin" presStyleCnt="0"/>
      <dgm:spPr/>
    </dgm:pt>
    <dgm:pt modelId="{64796A43-8EF3-41ED-9D33-95A752C5030C}" type="pres">
      <dgm:prSet presAssocID="{4AC54CAC-C9C9-42E9-BF64-6DA42383CDC6}" presName="parentLeftMargin" presStyleLbl="node1" presStyleIdx="0" presStyleCnt="5"/>
      <dgm:spPr/>
      <dgm:t>
        <a:bodyPr/>
        <a:lstStyle/>
        <a:p>
          <a:endParaRPr lang="en-US"/>
        </a:p>
      </dgm:t>
    </dgm:pt>
    <dgm:pt modelId="{F6BD5465-5273-4E0F-AE7E-65D1B47BE6C0}" type="pres">
      <dgm:prSet presAssocID="{4AC54CAC-C9C9-42E9-BF64-6DA42383CDC6}" presName="parentText" presStyleLbl="node1" presStyleIdx="0" presStyleCnt="5" custScaleX="142857">
        <dgm:presLayoutVars>
          <dgm:chMax val="0"/>
          <dgm:bulletEnabled val="1"/>
        </dgm:presLayoutVars>
      </dgm:prSet>
      <dgm:spPr/>
      <dgm:t>
        <a:bodyPr/>
        <a:lstStyle/>
        <a:p>
          <a:endParaRPr lang="en-US"/>
        </a:p>
      </dgm:t>
    </dgm:pt>
    <dgm:pt modelId="{40DFFF47-E03F-4089-B9CC-B20EBFDD5499}" type="pres">
      <dgm:prSet presAssocID="{4AC54CAC-C9C9-42E9-BF64-6DA42383CDC6}" presName="negativeSpace" presStyleCnt="0"/>
      <dgm:spPr/>
    </dgm:pt>
    <dgm:pt modelId="{D7CEE366-7196-4F7B-B0AC-9602B67C0ADC}" type="pres">
      <dgm:prSet presAssocID="{4AC54CAC-C9C9-42E9-BF64-6DA42383CDC6}" presName="childText" presStyleLbl="conFgAcc1" presStyleIdx="0" presStyleCnt="5">
        <dgm:presLayoutVars>
          <dgm:bulletEnabled val="1"/>
        </dgm:presLayoutVars>
      </dgm:prSet>
      <dgm:spPr/>
    </dgm:pt>
    <dgm:pt modelId="{EB87B35E-19FF-43CD-B31E-E9752512B43D}" type="pres">
      <dgm:prSet presAssocID="{C869C145-E225-47E2-BCA8-FD5F17A1B831}" presName="spaceBetweenRectangles" presStyleCnt="0"/>
      <dgm:spPr/>
    </dgm:pt>
    <dgm:pt modelId="{1936B1DC-28E7-4814-8FD3-DDC8F8A5F335}" type="pres">
      <dgm:prSet presAssocID="{EB4A8287-C40B-4FC2-B953-F5722DEF8523}" presName="parentLin" presStyleCnt="0"/>
      <dgm:spPr/>
    </dgm:pt>
    <dgm:pt modelId="{62FCF38B-E133-478E-8F4F-B20781F9FD75}" type="pres">
      <dgm:prSet presAssocID="{EB4A8287-C40B-4FC2-B953-F5722DEF8523}" presName="parentLeftMargin" presStyleLbl="node1" presStyleIdx="0" presStyleCnt="5"/>
      <dgm:spPr/>
      <dgm:t>
        <a:bodyPr/>
        <a:lstStyle/>
        <a:p>
          <a:endParaRPr lang="en-US"/>
        </a:p>
      </dgm:t>
    </dgm:pt>
    <dgm:pt modelId="{836543CC-5320-443B-A7E7-F97EF82FED72}" type="pres">
      <dgm:prSet presAssocID="{EB4A8287-C40B-4FC2-B953-F5722DEF8523}" presName="parentText" presStyleLbl="node1" presStyleIdx="1" presStyleCnt="5" custScaleX="142857">
        <dgm:presLayoutVars>
          <dgm:chMax val="0"/>
          <dgm:bulletEnabled val="1"/>
        </dgm:presLayoutVars>
      </dgm:prSet>
      <dgm:spPr/>
      <dgm:t>
        <a:bodyPr/>
        <a:lstStyle/>
        <a:p>
          <a:endParaRPr lang="en-US"/>
        </a:p>
      </dgm:t>
    </dgm:pt>
    <dgm:pt modelId="{9C9349B6-8F8E-4A70-912F-A5973B2EEFC8}" type="pres">
      <dgm:prSet presAssocID="{EB4A8287-C40B-4FC2-B953-F5722DEF8523}" presName="negativeSpace" presStyleCnt="0"/>
      <dgm:spPr/>
    </dgm:pt>
    <dgm:pt modelId="{324C7348-288E-4A11-80FF-77770B1E9EE2}" type="pres">
      <dgm:prSet presAssocID="{EB4A8287-C40B-4FC2-B953-F5722DEF8523}" presName="childText" presStyleLbl="conFgAcc1" presStyleIdx="1" presStyleCnt="5">
        <dgm:presLayoutVars>
          <dgm:bulletEnabled val="1"/>
        </dgm:presLayoutVars>
      </dgm:prSet>
      <dgm:spPr/>
    </dgm:pt>
    <dgm:pt modelId="{20D46FDB-E081-4484-B04A-F8FA87A5D4B8}" type="pres">
      <dgm:prSet presAssocID="{535C63D5-A36D-4D24-A03A-F004FBB62D92}" presName="spaceBetweenRectangles" presStyleCnt="0"/>
      <dgm:spPr/>
    </dgm:pt>
    <dgm:pt modelId="{9B5C1A7F-D58C-433A-9BCF-C810BCBE2091}" type="pres">
      <dgm:prSet presAssocID="{29ACDC07-E643-4B4B-9A0D-DA1AB7FEEFFE}" presName="parentLin" presStyleCnt="0"/>
      <dgm:spPr/>
    </dgm:pt>
    <dgm:pt modelId="{BE6EED4B-3740-4B9B-AEF1-D6EF3408C7BE}" type="pres">
      <dgm:prSet presAssocID="{29ACDC07-E643-4B4B-9A0D-DA1AB7FEEFFE}" presName="parentLeftMargin" presStyleLbl="node1" presStyleIdx="1" presStyleCnt="5"/>
      <dgm:spPr/>
      <dgm:t>
        <a:bodyPr/>
        <a:lstStyle/>
        <a:p>
          <a:endParaRPr lang="en-US"/>
        </a:p>
      </dgm:t>
    </dgm:pt>
    <dgm:pt modelId="{E7F2AAA8-0B93-4395-825A-5B73FAA7BA16}" type="pres">
      <dgm:prSet presAssocID="{29ACDC07-E643-4B4B-9A0D-DA1AB7FEEFFE}" presName="parentText" presStyleLbl="node1" presStyleIdx="2" presStyleCnt="5">
        <dgm:presLayoutVars>
          <dgm:chMax val="0"/>
          <dgm:bulletEnabled val="1"/>
        </dgm:presLayoutVars>
      </dgm:prSet>
      <dgm:spPr/>
      <dgm:t>
        <a:bodyPr/>
        <a:lstStyle/>
        <a:p>
          <a:endParaRPr lang="en-US"/>
        </a:p>
      </dgm:t>
    </dgm:pt>
    <dgm:pt modelId="{972BBE8D-1806-4BA1-8F35-AAF8FFA8E55B}" type="pres">
      <dgm:prSet presAssocID="{29ACDC07-E643-4B4B-9A0D-DA1AB7FEEFFE}" presName="negativeSpace" presStyleCnt="0"/>
      <dgm:spPr/>
    </dgm:pt>
    <dgm:pt modelId="{343C5A7F-F0C8-4432-BFF0-0DCDD8101868}" type="pres">
      <dgm:prSet presAssocID="{29ACDC07-E643-4B4B-9A0D-DA1AB7FEEFFE}" presName="childText" presStyleLbl="conFgAcc1" presStyleIdx="2" presStyleCnt="5">
        <dgm:presLayoutVars>
          <dgm:bulletEnabled val="1"/>
        </dgm:presLayoutVars>
      </dgm:prSet>
      <dgm:spPr/>
    </dgm:pt>
    <dgm:pt modelId="{D3C27864-F65D-4B68-A639-53A7144D8595}" type="pres">
      <dgm:prSet presAssocID="{3B7C0967-65B0-4AD5-B998-0A0BF4B25D4C}" presName="spaceBetweenRectangles" presStyleCnt="0"/>
      <dgm:spPr/>
    </dgm:pt>
    <dgm:pt modelId="{C8A179B0-D2CC-4E29-B67D-38BA12D79720}" type="pres">
      <dgm:prSet presAssocID="{85AF13BB-4B5A-418F-B5E4-C42BEDD1C26A}" presName="parentLin" presStyleCnt="0"/>
      <dgm:spPr/>
    </dgm:pt>
    <dgm:pt modelId="{94A1A8D1-0266-4AD2-9121-F147B05A3470}" type="pres">
      <dgm:prSet presAssocID="{85AF13BB-4B5A-418F-B5E4-C42BEDD1C26A}" presName="parentLeftMargin" presStyleLbl="node1" presStyleIdx="2" presStyleCnt="5"/>
      <dgm:spPr/>
      <dgm:t>
        <a:bodyPr/>
        <a:lstStyle/>
        <a:p>
          <a:endParaRPr lang="en-US"/>
        </a:p>
      </dgm:t>
    </dgm:pt>
    <dgm:pt modelId="{8B0DE141-1017-496D-9D18-20F3F12B5913}" type="pres">
      <dgm:prSet presAssocID="{85AF13BB-4B5A-418F-B5E4-C42BEDD1C26A}" presName="parentText" presStyleLbl="node1" presStyleIdx="3" presStyleCnt="5" custScaleX="142857">
        <dgm:presLayoutVars>
          <dgm:chMax val="0"/>
          <dgm:bulletEnabled val="1"/>
        </dgm:presLayoutVars>
      </dgm:prSet>
      <dgm:spPr/>
      <dgm:t>
        <a:bodyPr/>
        <a:lstStyle/>
        <a:p>
          <a:endParaRPr lang="en-US"/>
        </a:p>
      </dgm:t>
    </dgm:pt>
    <dgm:pt modelId="{B7FD84BE-D802-4A4D-AA27-1936993AD0F2}" type="pres">
      <dgm:prSet presAssocID="{85AF13BB-4B5A-418F-B5E4-C42BEDD1C26A}" presName="negativeSpace" presStyleCnt="0"/>
      <dgm:spPr/>
    </dgm:pt>
    <dgm:pt modelId="{73D4DFB8-55DA-4A77-BD09-A0814305F9E5}" type="pres">
      <dgm:prSet presAssocID="{85AF13BB-4B5A-418F-B5E4-C42BEDD1C26A}" presName="childText" presStyleLbl="conFgAcc1" presStyleIdx="3" presStyleCnt="5">
        <dgm:presLayoutVars>
          <dgm:bulletEnabled val="1"/>
        </dgm:presLayoutVars>
      </dgm:prSet>
      <dgm:spPr/>
    </dgm:pt>
    <dgm:pt modelId="{84301890-AAA0-445D-B183-4AF5F6CBE548}" type="pres">
      <dgm:prSet presAssocID="{3782A1A4-8108-4D59-A58A-40BCBD74E56F}" presName="spaceBetweenRectangles" presStyleCnt="0"/>
      <dgm:spPr/>
    </dgm:pt>
    <dgm:pt modelId="{473D80B3-FDBB-4256-83D5-BDD6A229B1FE}" type="pres">
      <dgm:prSet presAssocID="{D434BE3F-F309-4B6D-95F3-E14C04661081}" presName="parentLin" presStyleCnt="0"/>
      <dgm:spPr/>
    </dgm:pt>
    <dgm:pt modelId="{FA407041-E3D4-4FE5-B3D5-2A9B2FF8568E}" type="pres">
      <dgm:prSet presAssocID="{D434BE3F-F309-4B6D-95F3-E14C04661081}" presName="parentLeftMargin" presStyleLbl="node1" presStyleIdx="3" presStyleCnt="5"/>
      <dgm:spPr/>
      <dgm:t>
        <a:bodyPr/>
        <a:lstStyle/>
        <a:p>
          <a:endParaRPr lang="en-US"/>
        </a:p>
      </dgm:t>
    </dgm:pt>
    <dgm:pt modelId="{20731AE0-52BF-4270-A33B-07885E5DB50D}" type="pres">
      <dgm:prSet presAssocID="{D434BE3F-F309-4B6D-95F3-E14C04661081}" presName="parentText" presStyleLbl="node1" presStyleIdx="4" presStyleCnt="5" custScaleX="142857">
        <dgm:presLayoutVars>
          <dgm:chMax val="0"/>
          <dgm:bulletEnabled val="1"/>
        </dgm:presLayoutVars>
      </dgm:prSet>
      <dgm:spPr/>
      <dgm:t>
        <a:bodyPr/>
        <a:lstStyle/>
        <a:p>
          <a:endParaRPr lang="en-US"/>
        </a:p>
      </dgm:t>
    </dgm:pt>
    <dgm:pt modelId="{D0C4B12C-2597-47BC-BF04-A4A07B384E2C}" type="pres">
      <dgm:prSet presAssocID="{D434BE3F-F309-4B6D-95F3-E14C04661081}" presName="negativeSpace" presStyleCnt="0"/>
      <dgm:spPr/>
    </dgm:pt>
    <dgm:pt modelId="{BFDFE31E-67B7-44E1-80C4-14249CBB0850}" type="pres">
      <dgm:prSet presAssocID="{D434BE3F-F309-4B6D-95F3-E14C04661081}" presName="childText" presStyleLbl="conFgAcc1" presStyleIdx="4" presStyleCnt="5">
        <dgm:presLayoutVars>
          <dgm:bulletEnabled val="1"/>
        </dgm:presLayoutVars>
      </dgm:prSet>
      <dgm:spPr/>
    </dgm:pt>
  </dgm:ptLst>
  <dgm:cxnLst>
    <dgm:cxn modelId="{894B7488-F8D9-4AB2-8ADF-F0FDA9DCCF03}" type="presOf" srcId="{85AF13BB-4B5A-418F-B5E4-C42BEDD1C26A}" destId="{8B0DE141-1017-496D-9D18-20F3F12B5913}" srcOrd="1" destOrd="0" presId="urn:microsoft.com/office/officeart/2005/8/layout/list1"/>
    <dgm:cxn modelId="{3B0C8B50-9587-4FF7-8411-A1EDB98783A3}" srcId="{1EEE306C-A0B4-410E-9931-D52FD83027B1}" destId="{29ACDC07-E643-4B4B-9A0D-DA1AB7FEEFFE}" srcOrd="2" destOrd="0" parTransId="{9C0E9204-BA9E-4985-8FA4-332CCCFE66CC}" sibTransId="{3B7C0967-65B0-4AD5-B998-0A0BF4B25D4C}"/>
    <dgm:cxn modelId="{A825B652-5E28-484F-BFD9-A18B0D383F9C}" srcId="{1EEE306C-A0B4-410E-9931-D52FD83027B1}" destId="{4AC54CAC-C9C9-42E9-BF64-6DA42383CDC6}" srcOrd="0" destOrd="0" parTransId="{881BD715-DA4F-46B6-9B1B-42E75B56BF88}" sibTransId="{C869C145-E225-47E2-BCA8-FD5F17A1B831}"/>
    <dgm:cxn modelId="{7BD592F9-7864-4274-8F5F-8C800042B807}" type="presOf" srcId="{4AC54CAC-C9C9-42E9-BF64-6DA42383CDC6}" destId="{F6BD5465-5273-4E0F-AE7E-65D1B47BE6C0}" srcOrd="1" destOrd="0" presId="urn:microsoft.com/office/officeart/2005/8/layout/list1"/>
    <dgm:cxn modelId="{1ACFE417-4757-4D95-B417-1AF16A4D0070}" type="presOf" srcId="{85AF13BB-4B5A-418F-B5E4-C42BEDD1C26A}" destId="{94A1A8D1-0266-4AD2-9121-F147B05A3470}" srcOrd="0" destOrd="0" presId="urn:microsoft.com/office/officeart/2005/8/layout/list1"/>
    <dgm:cxn modelId="{56DD78DC-8B01-43AE-9E11-AEA5C88E7271}" type="presOf" srcId="{4AC54CAC-C9C9-42E9-BF64-6DA42383CDC6}" destId="{64796A43-8EF3-41ED-9D33-95A752C5030C}" srcOrd="0" destOrd="0" presId="urn:microsoft.com/office/officeart/2005/8/layout/list1"/>
    <dgm:cxn modelId="{F5970798-FCBE-4D4D-9669-4925A7A28E9B}" type="presOf" srcId="{29ACDC07-E643-4B4B-9A0D-DA1AB7FEEFFE}" destId="{BE6EED4B-3740-4B9B-AEF1-D6EF3408C7BE}" srcOrd="0" destOrd="0" presId="urn:microsoft.com/office/officeart/2005/8/layout/list1"/>
    <dgm:cxn modelId="{D94D20A8-35AF-454E-963B-A7A3E209498F}" type="presOf" srcId="{EB4A8287-C40B-4FC2-B953-F5722DEF8523}" destId="{836543CC-5320-443B-A7E7-F97EF82FED72}" srcOrd="1" destOrd="0" presId="urn:microsoft.com/office/officeart/2005/8/layout/list1"/>
    <dgm:cxn modelId="{B668FE9B-658C-4CD8-A0FD-E771338C7436}" type="presOf" srcId="{29ACDC07-E643-4B4B-9A0D-DA1AB7FEEFFE}" destId="{E7F2AAA8-0B93-4395-825A-5B73FAA7BA16}" srcOrd="1" destOrd="0" presId="urn:microsoft.com/office/officeart/2005/8/layout/list1"/>
    <dgm:cxn modelId="{AE454683-8066-48F7-B6D2-B819C143A32B}" type="presOf" srcId="{D434BE3F-F309-4B6D-95F3-E14C04661081}" destId="{20731AE0-52BF-4270-A33B-07885E5DB50D}" srcOrd="1" destOrd="0" presId="urn:microsoft.com/office/officeart/2005/8/layout/list1"/>
    <dgm:cxn modelId="{3D1E808A-A2EC-461B-8528-F8C7337F7179}" srcId="{1EEE306C-A0B4-410E-9931-D52FD83027B1}" destId="{85AF13BB-4B5A-418F-B5E4-C42BEDD1C26A}" srcOrd="3" destOrd="0" parTransId="{69B7C8D1-4FD4-42F6-AA38-85767D0EE641}" sibTransId="{3782A1A4-8108-4D59-A58A-40BCBD74E56F}"/>
    <dgm:cxn modelId="{A28C52A1-AAF9-48CA-AC7C-56ABB6869164}" srcId="{1EEE306C-A0B4-410E-9931-D52FD83027B1}" destId="{EB4A8287-C40B-4FC2-B953-F5722DEF8523}" srcOrd="1" destOrd="0" parTransId="{31C3D3D1-883F-4EAD-9ECB-E0CD11889BC4}" sibTransId="{535C63D5-A36D-4D24-A03A-F004FBB62D92}"/>
    <dgm:cxn modelId="{A2D3A704-B030-40B0-8114-71B67D8E3143}" srcId="{1EEE306C-A0B4-410E-9931-D52FD83027B1}" destId="{D434BE3F-F309-4B6D-95F3-E14C04661081}" srcOrd="4" destOrd="0" parTransId="{0B9C5280-722F-499D-89EA-D91A4DE6653E}" sibTransId="{59807A00-01CD-42C5-AF6B-0ABE117500DF}"/>
    <dgm:cxn modelId="{8DD7F873-F998-45B6-AFA7-EC256129539D}" type="presOf" srcId="{EB4A8287-C40B-4FC2-B953-F5722DEF8523}" destId="{62FCF38B-E133-478E-8F4F-B20781F9FD75}" srcOrd="0" destOrd="0" presId="urn:microsoft.com/office/officeart/2005/8/layout/list1"/>
    <dgm:cxn modelId="{4267DB0D-BB32-4118-98B2-4724E6BD104E}" type="presOf" srcId="{D434BE3F-F309-4B6D-95F3-E14C04661081}" destId="{FA407041-E3D4-4FE5-B3D5-2A9B2FF8568E}" srcOrd="0" destOrd="0" presId="urn:microsoft.com/office/officeart/2005/8/layout/list1"/>
    <dgm:cxn modelId="{A1839A26-D9ED-4DDC-966F-92C71D2EF28E}" type="presOf" srcId="{1EEE306C-A0B4-410E-9931-D52FD83027B1}" destId="{F5DC0238-9247-44F6-B287-37DC9C4C563D}" srcOrd="0" destOrd="0" presId="urn:microsoft.com/office/officeart/2005/8/layout/list1"/>
    <dgm:cxn modelId="{3BA9B96D-E783-40F1-887A-E92F8CFB1A22}" type="presParOf" srcId="{F5DC0238-9247-44F6-B287-37DC9C4C563D}" destId="{BBB35C89-6939-4894-9295-84E1A92D66D8}" srcOrd="0" destOrd="0" presId="urn:microsoft.com/office/officeart/2005/8/layout/list1"/>
    <dgm:cxn modelId="{B087E22D-1CAC-4938-81A1-70EBF21FD68D}" type="presParOf" srcId="{BBB35C89-6939-4894-9295-84E1A92D66D8}" destId="{64796A43-8EF3-41ED-9D33-95A752C5030C}" srcOrd="0" destOrd="0" presId="urn:microsoft.com/office/officeart/2005/8/layout/list1"/>
    <dgm:cxn modelId="{27F6F999-004B-42E1-8760-B61591B8660E}" type="presParOf" srcId="{BBB35C89-6939-4894-9295-84E1A92D66D8}" destId="{F6BD5465-5273-4E0F-AE7E-65D1B47BE6C0}" srcOrd="1" destOrd="0" presId="urn:microsoft.com/office/officeart/2005/8/layout/list1"/>
    <dgm:cxn modelId="{4A2BC288-1D70-4D76-8323-5875832A8F33}" type="presParOf" srcId="{F5DC0238-9247-44F6-B287-37DC9C4C563D}" destId="{40DFFF47-E03F-4089-B9CC-B20EBFDD5499}" srcOrd="1" destOrd="0" presId="urn:microsoft.com/office/officeart/2005/8/layout/list1"/>
    <dgm:cxn modelId="{D68BA396-B55E-407C-8F0F-1C8C504782B8}" type="presParOf" srcId="{F5DC0238-9247-44F6-B287-37DC9C4C563D}" destId="{D7CEE366-7196-4F7B-B0AC-9602B67C0ADC}" srcOrd="2" destOrd="0" presId="urn:microsoft.com/office/officeart/2005/8/layout/list1"/>
    <dgm:cxn modelId="{80E481F3-3F48-42FE-9B55-8C11D6531580}" type="presParOf" srcId="{F5DC0238-9247-44F6-B287-37DC9C4C563D}" destId="{EB87B35E-19FF-43CD-B31E-E9752512B43D}" srcOrd="3" destOrd="0" presId="urn:microsoft.com/office/officeart/2005/8/layout/list1"/>
    <dgm:cxn modelId="{DDABCDC3-C7F4-41E6-B45A-674024D74CE3}" type="presParOf" srcId="{F5DC0238-9247-44F6-B287-37DC9C4C563D}" destId="{1936B1DC-28E7-4814-8FD3-DDC8F8A5F335}" srcOrd="4" destOrd="0" presId="urn:microsoft.com/office/officeart/2005/8/layout/list1"/>
    <dgm:cxn modelId="{17E261C9-EB5C-4EF2-8774-34148625532A}" type="presParOf" srcId="{1936B1DC-28E7-4814-8FD3-DDC8F8A5F335}" destId="{62FCF38B-E133-478E-8F4F-B20781F9FD75}" srcOrd="0" destOrd="0" presId="urn:microsoft.com/office/officeart/2005/8/layout/list1"/>
    <dgm:cxn modelId="{A3A97765-DD98-4EA1-A2D9-CF537C667B92}" type="presParOf" srcId="{1936B1DC-28E7-4814-8FD3-DDC8F8A5F335}" destId="{836543CC-5320-443B-A7E7-F97EF82FED72}" srcOrd="1" destOrd="0" presId="urn:microsoft.com/office/officeart/2005/8/layout/list1"/>
    <dgm:cxn modelId="{8ADA42BA-423B-441A-A94C-3D2BEA62B8EF}" type="presParOf" srcId="{F5DC0238-9247-44F6-B287-37DC9C4C563D}" destId="{9C9349B6-8F8E-4A70-912F-A5973B2EEFC8}" srcOrd="5" destOrd="0" presId="urn:microsoft.com/office/officeart/2005/8/layout/list1"/>
    <dgm:cxn modelId="{D0CA69EC-5C78-44A2-A329-667FFA26109C}" type="presParOf" srcId="{F5DC0238-9247-44F6-B287-37DC9C4C563D}" destId="{324C7348-288E-4A11-80FF-77770B1E9EE2}" srcOrd="6" destOrd="0" presId="urn:microsoft.com/office/officeart/2005/8/layout/list1"/>
    <dgm:cxn modelId="{42003518-BD9B-41CC-A597-9B5F71C07693}" type="presParOf" srcId="{F5DC0238-9247-44F6-B287-37DC9C4C563D}" destId="{20D46FDB-E081-4484-B04A-F8FA87A5D4B8}" srcOrd="7" destOrd="0" presId="urn:microsoft.com/office/officeart/2005/8/layout/list1"/>
    <dgm:cxn modelId="{784B6D2F-31A7-49F1-9C2A-D48D39280D27}" type="presParOf" srcId="{F5DC0238-9247-44F6-B287-37DC9C4C563D}" destId="{9B5C1A7F-D58C-433A-9BCF-C810BCBE2091}" srcOrd="8" destOrd="0" presId="urn:microsoft.com/office/officeart/2005/8/layout/list1"/>
    <dgm:cxn modelId="{FFC794C2-2B6E-483F-AE3F-7C0FB0537F22}" type="presParOf" srcId="{9B5C1A7F-D58C-433A-9BCF-C810BCBE2091}" destId="{BE6EED4B-3740-4B9B-AEF1-D6EF3408C7BE}" srcOrd="0" destOrd="0" presId="urn:microsoft.com/office/officeart/2005/8/layout/list1"/>
    <dgm:cxn modelId="{181B37B2-5EE2-4FD6-AD6B-F84916069E28}" type="presParOf" srcId="{9B5C1A7F-D58C-433A-9BCF-C810BCBE2091}" destId="{E7F2AAA8-0B93-4395-825A-5B73FAA7BA16}" srcOrd="1" destOrd="0" presId="urn:microsoft.com/office/officeart/2005/8/layout/list1"/>
    <dgm:cxn modelId="{E14144B5-0519-48AE-8815-9691921616B2}" type="presParOf" srcId="{F5DC0238-9247-44F6-B287-37DC9C4C563D}" destId="{972BBE8D-1806-4BA1-8F35-AAF8FFA8E55B}" srcOrd="9" destOrd="0" presId="urn:microsoft.com/office/officeart/2005/8/layout/list1"/>
    <dgm:cxn modelId="{CA0D1552-7C53-4A67-9F2F-94C9583211FF}" type="presParOf" srcId="{F5DC0238-9247-44F6-B287-37DC9C4C563D}" destId="{343C5A7F-F0C8-4432-BFF0-0DCDD8101868}" srcOrd="10" destOrd="0" presId="urn:microsoft.com/office/officeart/2005/8/layout/list1"/>
    <dgm:cxn modelId="{41823555-ABFF-4477-8404-87E6A3BB3992}" type="presParOf" srcId="{F5DC0238-9247-44F6-B287-37DC9C4C563D}" destId="{D3C27864-F65D-4B68-A639-53A7144D8595}" srcOrd="11" destOrd="0" presId="urn:microsoft.com/office/officeart/2005/8/layout/list1"/>
    <dgm:cxn modelId="{6B5272C5-C5C9-4643-9F88-4701E32BD3F5}" type="presParOf" srcId="{F5DC0238-9247-44F6-B287-37DC9C4C563D}" destId="{C8A179B0-D2CC-4E29-B67D-38BA12D79720}" srcOrd="12" destOrd="0" presId="urn:microsoft.com/office/officeart/2005/8/layout/list1"/>
    <dgm:cxn modelId="{A4D85CC5-C4DD-44B2-B8C9-995685E1E666}" type="presParOf" srcId="{C8A179B0-D2CC-4E29-B67D-38BA12D79720}" destId="{94A1A8D1-0266-4AD2-9121-F147B05A3470}" srcOrd="0" destOrd="0" presId="urn:microsoft.com/office/officeart/2005/8/layout/list1"/>
    <dgm:cxn modelId="{581070EF-264F-479F-8D81-AB3EB1E2BF22}" type="presParOf" srcId="{C8A179B0-D2CC-4E29-B67D-38BA12D79720}" destId="{8B0DE141-1017-496D-9D18-20F3F12B5913}" srcOrd="1" destOrd="0" presId="urn:microsoft.com/office/officeart/2005/8/layout/list1"/>
    <dgm:cxn modelId="{59948F4E-6D34-45FB-8479-DA0E4BA73443}" type="presParOf" srcId="{F5DC0238-9247-44F6-B287-37DC9C4C563D}" destId="{B7FD84BE-D802-4A4D-AA27-1936993AD0F2}" srcOrd="13" destOrd="0" presId="urn:microsoft.com/office/officeart/2005/8/layout/list1"/>
    <dgm:cxn modelId="{C340BB49-60C7-41B3-95C3-47255A008FC9}" type="presParOf" srcId="{F5DC0238-9247-44F6-B287-37DC9C4C563D}" destId="{73D4DFB8-55DA-4A77-BD09-A0814305F9E5}" srcOrd="14" destOrd="0" presId="urn:microsoft.com/office/officeart/2005/8/layout/list1"/>
    <dgm:cxn modelId="{1CBE9606-B135-414F-BC5B-7BFB8FB0C5D7}" type="presParOf" srcId="{F5DC0238-9247-44F6-B287-37DC9C4C563D}" destId="{84301890-AAA0-445D-B183-4AF5F6CBE548}" srcOrd="15" destOrd="0" presId="urn:microsoft.com/office/officeart/2005/8/layout/list1"/>
    <dgm:cxn modelId="{31E2F9EA-0836-4736-8CD5-0F67B43FC96F}" type="presParOf" srcId="{F5DC0238-9247-44F6-B287-37DC9C4C563D}" destId="{473D80B3-FDBB-4256-83D5-BDD6A229B1FE}" srcOrd="16" destOrd="0" presId="urn:microsoft.com/office/officeart/2005/8/layout/list1"/>
    <dgm:cxn modelId="{E6F2E20B-1813-4F99-BB9D-2C13D16612D9}" type="presParOf" srcId="{473D80B3-FDBB-4256-83D5-BDD6A229B1FE}" destId="{FA407041-E3D4-4FE5-B3D5-2A9B2FF8568E}" srcOrd="0" destOrd="0" presId="urn:microsoft.com/office/officeart/2005/8/layout/list1"/>
    <dgm:cxn modelId="{7251FAB8-60D7-424C-B81F-34BC02C8948C}" type="presParOf" srcId="{473D80B3-FDBB-4256-83D5-BDD6A229B1FE}" destId="{20731AE0-52BF-4270-A33B-07885E5DB50D}" srcOrd="1" destOrd="0" presId="urn:microsoft.com/office/officeart/2005/8/layout/list1"/>
    <dgm:cxn modelId="{80788B12-B215-4E3F-B74A-E7871F4B18D7}" type="presParOf" srcId="{F5DC0238-9247-44F6-B287-37DC9C4C563D}" destId="{D0C4B12C-2597-47BC-BF04-A4A07B384E2C}" srcOrd="17" destOrd="0" presId="urn:microsoft.com/office/officeart/2005/8/layout/list1"/>
    <dgm:cxn modelId="{F11AFF20-8C05-4F5F-9F79-FD1120A0C436}" type="presParOf" srcId="{F5DC0238-9247-44F6-B287-37DC9C4C563D}" destId="{BFDFE31E-67B7-44E1-80C4-14249CBB0850}" srcOrd="18" destOrd="0" presId="urn:microsoft.com/office/officeart/2005/8/layout/list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2CBC170-AE77-490A-9BEC-74CEEF9E3B39}">
      <dsp:nvSpPr>
        <dsp:cNvPr id="0" name=""/>
        <dsp:cNvSpPr/>
      </dsp:nvSpPr>
      <dsp:spPr>
        <a:xfrm>
          <a:off x="852127" y="1128"/>
          <a:ext cx="2515821" cy="140140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0" kern="1200" dirty="0" smtClean="0">
              <a:effectLst/>
              <a:latin typeface="+mj-lt"/>
              <a:cs typeface="Arial" pitchFamily="34" charset="0"/>
            </a:rPr>
            <a:t>Improve quality, safety, &amp; efficiency</a:t>
          </a:r>
          <a:endParaRPr lang="en-US" sz="2000" b="0" kern="1200" dirty="0">
            <a:effectLst/>
            <a:latin typeface="+mj-lt"/>
            <a:cs typeface="Arial" pitchFamily="34" charset="0"/>
          </a:endParaRPr>
        </a:p>
      </dsp:txBody>
      <dsp:txXfrm>
        <a:off x="852127" y="1128"/>
        <a:ext cx="2515821" cy="1401402"/>
      </dsp:txXfrm>
    </dsp:sp>
    <dsp:sp modelId="{33B4C4F9-CF4F-4E78-85F3-EB0DF0ED6758}">
      <dsp:nvSpPr>
        <dsp:cNvPr id="0" name=""/>
        <dsp:cNvSpPr/>
      </dsp:nvSpPr>
      <dsp:spPr>
        <a:xfrm>
          <a:off x="3601516" y="1128"/>
          <a:ext cx="2632955" cy="140140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mj-lt"/>
              <a:cs typeface="Arial" pitchFamily="34" charset="0"/>
            </a:rPr>
            <a:t>Engage patients &amp; their families</a:t>
          </a:r>
          <a:endParaRPr lang="en-US" sz="2000" kern="1200" dirty="0">
            <a:latin typeface="+mj-lt"/>
            <a:cs typeface="Arial" pitchFamily="34" charset="0"/>
          </a:endParaRPr>
        </a:p>
      </dsp:txBody>
      <dsp:txXfrm>
        <a:off x="3601516" y="1128"/>
        <a:ext cx="2632955" cy="1401402"/>
      </dsp:txXfrm>
    </dsp:sp>
    <dsp:sp modelId="{490CCB84-ED9F-4F1A-B92C-0AA710DAB9C5}">
      <dsp:nvSpPr>
        <dsp:cNvPr id="0" name=""/>
        <dsp:cNvSpPr/>
      </dsp:nvSpPr>
      <dsp:spPr>
        <a:xfrm>
          <a:off x="913100" y="1636098"/>
          <a:ext cx="2511010" cy="140140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mj-lt"/>
              <a:cs typeface="Arial" pitchFamily="34" charset="0"/>
            </a:rPr>
            <a:t>Improve care coordination</a:t>
          </a:r>
          <a:endParaRPr lang="en-US" sz="2000" kern="1200" dirty="0">
            <a:latin typeface="+mj-lt"/>
            <a:cs typeface="Arial" pitchFamily="34" charset="0"/>
          </a:endParaRPr>
        </a:p>
      </dsp:txBody>
      <dsp:txXfrm>
        <a:off x="913100" y="1636098"/>
        <a:ext cx="2511010" cy="1401402"/>
      </dsp:txXfrm>
    </dsp:sp>
    <dsp:sp modelId="{AF308F20-49EC-4215-B95D-3C319B74BA49}">
      <dsp:nvSpPr>
        <dsp:cNvPr id="0" name=""/>
        <dsp:cNvSpPr/>
      </dsp:nvSpPr>
      <dsp:spPr>
        <a:xfrm>
          <a:off x="3657677" y="1636098"/>
          <a:ext cx="2515821" cy="140140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mj-lt"/>
              <a:cs typeface="Arial" pitchFamily="34" charset="0"/>
            </a:rPr>
            <a:t>Improve population &amp; public health; reduce disparities</a:t>
          </a:r>
          <a:endParaRPr lang="en-US" sz="2000" kern="1200" dirty="0">
            <a:latin typeface="+mj-lt"/>
            <a:cs typeface="Arial" pitchFamily="34" charset="0"/>
          </a:endParaRPr>
        </a:p>
      </dsp:txBody>
      <dsp:txXfrm>
        <a:off x="3657677" y="1636098"/>
        <a:ext cx="2515821" cy="1401402"/>
      </dsp:txXfrm>
    </dsp:sp>
    <dsp:sp modelId="{74C4223C-466A-45C7-ACD8-129A3BC7F10D}">
      <dsp:nvSpPr>
        <dsp:cNvPr id="0" name=""/>
        <dsp:cNvSpPr/>
      </dsp:nvSpPr>
      <dsp:spPr>
        <a:xfrm>
          <a:off x="2375464" y="3225803"/>
          <a:ext cx="2335671" cy="140140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mj-lt"/>
              <a:cs typeface="Arial" pitchFamily="34" charset="0"/>
            </a:rPr>
            <a:t>Ensure privacy &amp; security protections</a:t>
          </a:r>
          <a:endParaRPr lang="en-US" sz="2000" kern="1200" dirty="0">
            <a:latin typeface="+mj-lt"/>
            <a:cs typeface="Arial" pitchFamily="34" charset="0"/>
          </a:endParaRPr>
        </a:p>
      </dsp:txBody>
      <dsp:txXfrm>
        <a:off x="2375464" y="3225803"/>
        <a:ext cx="2335671" cy="1401402"/>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CEE366-7196-4F7B-B0AC-9602B67C0ADC}">
      <dsp:nvSpPr>
        <dsp:cNvPr id="0" name=""/>
        <dsp:cNvSpPr/>
      </dsp:nvSpPr>
      <dsp:spPr>
        <a:xfrm>
          <a:off x="0" y="347020"/>
          <a:ext cx="6096000" cy="579600"/>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BD5465-5273-4E0F-AE7E-65D1B47BE6C0}">
      <dsp:nvSpPr>
        <dsp:cNvPr id="0" name=""/>
        <dsp:cNvSpPr/>
      </dsp:nvSpPr>
      <dsp:spPr>
        <a:xfrm>
          <a:off x="290214" y="7539"/>
          <a:ext cx="5804291" cy="6789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244600">
            <a:lnSpc>
              <a:spcPct val="90000"/>
            </a:lnSpc>
            <a:spcBef>
              <a:spcPct val="0"/>
            </a:spcBef>
            <a:spcAft>
              <a:spcPct val="35000"/>
            </a:spcAft>
          </a:pPr>
          <a:r>
            <a:rPr lang="en-US" sz="2800" kern="1200" dirty="0" smtClean="0"/>
            <a:t>Rounding list</a:t>
          </a:r>
          <a:endParaRPr lang="en-US" sz="2800" kern="1200" dirty="0"/>
        </a:p>
      </dsp:txBody>
      <dsp:txXfrm>
        <a:off x="290214" y="7539"/>
        <a:ext cx="5804291" cy="678960"/>
      </dsp:txXfrm>
    </dsp:sp>
    <dsp:sp modelId="{324C7348-288E-4A11-80FF-77770B1E9EE2}">
      <dsp:nvSpPr>
        <dsp:cNvPr id="0" name=""/>
        <dsp:cNvSpPr/>
      </dsp:nvSpPr>
      <dsp:spPr>
        <a:xfrm>
          <a:off x="0" y="1390300"/>
          <a:ext cx="6096000" cy="579600"/>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6543CC-5320-443B-A7E7-F97EF82FED72}">
      <dsp:nvSpPr>
        <dsp:cNvPr id="0" name=""/>
        <dsp:cNvSpPr/>
      </dsp:nvSpPr>
      <dsp:spPr>
        <a:xfrm>
          <a:off x="290214" y="1050819"/>
          <a:ext cx="5804291" cy="6789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244600">
            <a:lnSpc>
              <a:spcPct val="90000"/>
            </a:lnSpc>
            <a:spcBef>
              <a:spcPct val="0"/>
            </a:spcBef>
            <a:spcAft>
              <a:spcPct val="35000"/>
            </a:spcAft>
          </a:pPr>
          <a:r>
            <a:rPr lang="en-US" sz="2800" kern="1200" dirty="0" smtClean="0"/>
            <a:t>Sign-out tools</a:t>
          </a:r>
          <a:endParaRPr lang="en-US" sz="2800" kern="1200" dirty="0"/>
        </a:p>
      </dsp:txBody>
      <dsp:txXfrm>
        <a:off x="290214" y="1050819"/>
        <a:ext cx="5804291" cy="678960"/>
      </dsp:txXfrm>
    </dsp:sp>
    <dsp:sp modelId="{73D4DFB8-55DA-4A77-BD09-A0814305F9E5}">
      <dsp:nvSpPr>
        <dsp:cNvPr id="0" name=""/>
        <dsp:cNvSpPr/>
      </dsp:nvSpPr>
      <dsp:spPr>
        <a:xfrm>
          <a:off x="0" y="2433580"/>
          <a:ext cx="6096000" cy="579600"/>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0DE141-1017-496D-9D18-20F3F12B5913}">
      <dsp:nvSpPr>
        <dsp:cNvPr id="0" name=""/>
        <dsp:cNvSpPr/>
      </dsp:nvSpPr>
      <dsp:spPr>
        <a:xfrm>
          <a:off x="290214" y="2094100"/>
          <a:ext cx="5804291" cy="6789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244600">
            <a:lnSpc>
              <a:spcPct val="90000"/>
            </a:lnSpc>
            <a:spcBef>
              <a:spcPct val="0"/>
            </a:spcBef>
            <a:spcAft>
              <a:spcPct val="35000"/>
            </a:spcAft>
          </a:pPr>
          <a:r>
            <a:rPr lang="en-US" sz="2800" kern="1200" dirty="0" smtClean="0"/>
            <a:t>Daily goals form</a:t>
          </a:r>
          <a:endParaRPr lang="en-US" sz="2800" kern="1200" dirty="0"/>
        </a:p>
      </dsp:txBody>
      <dsp:txXfrm>
        <a:off x="290214" y="2094100"/>
        <a:ext cx="5804291" cy="678960"/>
      </dsp:txXfrm>
    </dsp:sp>
    <dsp:sp modelId="{BFDFE31E-67B7-44E1-80C4-14249CBB0850}">
      <dsp:nvSpPr>
        <dsp:cNvPr id="0" name=""/>
        <dsp:cNvSpPr/>
      </dsp:nvSpPr>
      <dsp:spPr>
        <a:xfrm>
          <a:off x="0" y="3476860"/>
          <a:ext cx="6096000" cy="579600"/>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731AE0-52BF-4270-A33B-07885E5DB50D}">
      <dsp:nvSpPr>
        <dsp:cNvPr id="0" name=""/>
        <dsp:cNvSpPr/>
      </dsp:nvSpPr>
      <dsp:spPr>
        <a:xfrm>
          <a:off x="290214" y="3137380"/>
          <a:ext cx="5804291" cy="6789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244600">
            <a:lnSpc>
              <a:spcPct val="90000"/>
            </a:lnSpc>
            <a:spcBef>
              <a:spcPct val="0"/>
            </a:spcBef>
            <a:spcAft>
              <a:spcPct val="35000"/>
            </a:spcAft>
          </a:pPr>
          <a:r>
            <a:rPr lang="en-US" sz="2800" kern="1200" dirty="0" smtClean="0"/>
            <a:t>Discharge needs assessment tools</a:t>
          </a:r>
          <a:endParaRPr lang="en-US" sz="2800" kern="1200" dirty="0"/>
        </a:p>
      </dsp:txBody>
      <dsp:txXfrm>
        <a:off x="290214" y="3137380"/>
        <a:ext cx="5804291" cy="67896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CEE366-7196-4F7B-B0AC-9602B67C0ADC}">
      <dsp:nvSpPr>
        <dsp:cNvPr id="0" name=""/>
        <dsp:cNvSpPr/>
      </dsp:nvSpPr>
      <dsp:spPr>
        <a:xfrm>
          <a:off x="0" y="464019"/>
          <a:ext cx="6096000" cy="781200"/>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BD5465-5273-4E0F-AE7E-65D1B47BE6C0}">
      <dsp:nvSpPr>
        <dsp:cNvPr id="0" name=""/>
        <dsp:cNvSpPr/>
      </dsp:nvSpPr>
      <dsp:spPr>
        <a:xfrm>
          <a:off x="290214" y="6459"/>
          <a:ext cx="5804291" cy="91512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244600">
            <a:lnSpc>
              <a:spcPct val="90000"/>
            </a:lnSpc>
            <a:spcBef>
              <a:spcPct val="0"/>
            </a:spcBef>
            <a:spcAft>
              <a:spcPct val="35000"/>
            </a:spcAft>
          </a:pPr>
          <a:r>
            <a:rPr lang="en-US" sz="2800" kern="1200" dirty="0" smtClean="0"/>
            <a:t>Electronic evidence resources</a:t>
          </a:r>
          <a:endParaRPr lang="en-US" sz="2800" kern="1200" dirty="0"/>
        </a:p>
      </dsp:txBody>
      <dsp:txXfrm>
        <a:off x="290214" y="6459"/>
        <a:ext cx="5804291" cy="915120"/>
      </dsp:txXfrm>
    </dsp:sp>
    <dsp:sp modelId="{324C7348-288E-4A11-80FF-77770B1E9EE2}">
      <dsp:nvSpPr>
        <dsp:cNvPr id="0" name=""/>
        <dsp:cNvSpPr/>
      </dsp:nvSpPr>
      <dsp:spPr>
        <a:xfrm>
          <a:off x="0" y="1870179"/>
          <a:ext cx="6096000" cy="781200"/>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6543CC-5320-443B-A7E7-F97EF82FED72}">
      <dsp:nvSpPr>
        <dsp:cNvPr id="0" name=""/>
        <dsp:cNvSpPr/>
      </dsp:nvSpPr>
      <dsp:spPr>
        <a:xfrm>
          <a:off x="290214" y="1412619"/>
          <a:ext cx="5804291" cy="91512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244600">
            <a:lnSpc>
              <a:spcPct val="90000"/>
            </a:lnSpc>
            <a:spcBef>
              <a:spcPct val="0"/>
            </a:spcBef>
            <a:spcAft>
              <a:spcPct val="35000"/>
            </a:spcAft>
          </a:pPr>
          <a:r>
            <a:rPr lang="en-US" sz="2800" kern="1200" dirty="0" smtClean="0"/>
            <a:t>Clinical pathways</a:t>
          </a:r>
          <a:endParaRPr lang="en-US" sz="2800" kern="1200" dirty="0"/>
        </a:p>
      </dsp:txBody>
      <dsp:txXfrm>
        <a:off x="290214" y="1412619"/>
        <a:ext cx="5804291" cy="915120"/>
      </dsp:txXfrm>
    </dsp:sp>
    <dsp:sp modelId="{73D4DFB8-55DA-4A77-BD09-A0814305F9E5}">
      <dsp:nvSpPr>
        <dsp:cNvPr id="0" name=""/>
        <dsp:cNvSpPr/>
      </dsp:nvSpPr>
      <dsp:spPr>
        <a:xfrm>
          <a:off x="0" y="3276340"/>
          <a:ext cx="6096000" cy="781200"/>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0DE141-1017-496D-9D18-20F3F12B5913}">
      <dsp:nvSpPr>
        <dsp:cNvPr id="0" name=""/>
        <dsp:cNvSpPr/>
      </dsp:nvSpPr>
      <dsp:spPr>
        <a:xfrm>
          <a:off x="290214" y="2818780"/>
          <a:ext cx="5804291" cy="91512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244600">
            <a:lnSpc>
              <a:spcPct val="90000"/>
            </a:lnSpc>
            <a:spcBef>
              <a:spcPct val="0"/>
            </a:spcBef>
            <a:spcAft>
              <a:spcPct val="35000"/>
            </a:spcAft>
          </a:pPr>
          <a:r>
            <a:rPr lang="en-US" sz="2800" kern="1200" dirty="0" smtClean="0"/>
            <a:t>Graphic display of laboratory results and functional tests</a:t>
          </a:r>
          <a:endParaRPr lang="en-US" sz="2800" kern="1200" dirty="0"/>
        </a:p>
      </dsp:txBody>
      <dsp:txXfrm>
        <a:off x="290214" y="2818780"/>
        <a:ext cx="5804291" cy="91512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D6F0635-8614-42FA-81BA-6C21C3C7197C}">
      <dsp:nvSpPr>
        <dsp:cNvPr id="0" name=""/>
        <dsp:cNvSpPr/>
      </dsp:nvSpPr>
      <dsp:spPr>
        <a:xfrm>
          <a:off x="196207" y="1718"/>
          <a:ext cx="3514278" cy="2108567"/>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Inpatient-outpatient physician discontinuity</a:t>
          </a:r>
          <a:endParaRPr lang="en-US" sz="3300" kern="1200" dirty="0"/>
        </a:p>
      </dsp:txBody>
      <dsp:txXfrm>
        <a:off x="196207" y="1718"/>
        <a:ext cx="3514278" cy="2108567"/>
      </dsp:txXfrm>
    </dsp:sp>
    <dsp:sp modelId="{392EF009-9822-4952-887E-7D2BC8A97BD7}">
      <dsp:nvSpPr>
        <dsp:cNvPr id="0" name=""/>
        <dsp:cNvSpPr/>
      </dsp:nvSpPr>
      <dsp:spPr>
        <a:xfrm>
          <a:off x="4061913" y="1718"/>
          <a:ext cx="3514278" cy="2108567"/>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Changes and discrepancies in medication regimen</a:t>
          </a:r>
          <a:endParaRPr lang="en-US" sz="3300" kern="1200" dirty="0"/>
        </a:p>
      </dsp:txBody>
      <dsp:txXfrm>
        <a:off x="4061913" y="1718"/>
        <a:ext cx="3514278" cy="2108567"/>
      </dsp:txXfrm>
    </dsp:sp>
    <dsp:sp modelId="{140FA280-F4F8-445C-A8B7-EB76E31A1064}">
      <dsp:nvSpPr>
        <dsp:cNvPr id="0" name=""/>
        <dsp:cNvSpPr/>
      </dsp:nvSpPr>
      <dsp:spPr>
        <a:xfrm>
          <a:off x="196207" y="2461713"/>
          <a:ext cx="3514278" cy="2108567"/>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Self—care responsibilities and social support</a:t>
          </a:r>
          <a:endParaRPr lang="en-US" sz="3300" kern="1200" dirty="0"/>
        </a:p>
      </dsp:txBody>
      <dsp:txXfrm>
        <a:off x="196207" y="2461713"/>
        <a:ext cx="3514278" cy="2108567"/>
      </dsp:txXfrm>
    </dsp:sp>
    <dsp:sp modelId="{3B597B28-A626-4D5F-886F-0B41586FB7B4}">
      <dsp:nvSpPr>
        <dsp:cNvPr id="0" name=""/>
        <dsp:cNvSpPr/>
      </dsp:nvSpPr>
      <dsp:spPr>
        <a:xfrm>
          <a:off x="4061913" y="2461713"/>
          <a:ext cx="3514278" cy="2108567"/>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Ineffective physician-patient communication</a:t>
          </a:r>
          <a:endParaRPr lang="en-US" sz="3300" kern="1200" dirty="0"/>
        </a:p>
      </dsp:txBody>
      <dsp:txXfrm>
        <a:off x="4061913" y="2461713"/>
        <a:ext cx="3514278" cy="210856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19CEF9E-9941-4C0E-9FAE-1966353EEE10}">
      <dsp:nvSpPr>
        <dsp:cNvPr id="0" name=""/>
        <dsp:cNvSpPr/>
      </dsp:nvSpPr>
      <dsp:spPr>
        <a:xfrm>
          <a:off x="2971808" y="558"/>
          <a:ext cx="4663440" cy="2176611"/>
        </a:xfrm>
        <a:prstGeom prst="rightArrow">
          <a:avLst>
            <a:gd name="adj1" fmla="val 75000"/>
            <a:gd name="adj2" fmla="val 50000"/>
          </a:avLst>
        </a:prstGeom>
        <a:solidFill>
          <a:schemeClr val="bg1">
            <a:lumMod val="8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875" tIns="15875" rIns="15875" bIns="15875" numCol="1" spcCol="1270" anchor="t" anchorCtr="0">
          <a:noAutofit/>
        </a:bodyPr>
        <a:lstStyle/>
        <a:p>
          <a:pPr marL="228600" lvl="1" indent="-228600" algn="l" defTabSz="1111250">
            <a:lnSpc>
              <a:spcPct val="90000"/>
            </a:lnSpc>
            <a:spcBef>
              <a:spcPct val="0"/>
            </a:spcBef>
            <a:spcAft>
              <a:spcPct val="15000"/>
            </a:spcAft>
            <a:buChar char="••"/>
          </a:pPr>
          <a:r>
            <a:rPr lang="en-US" sz="2500" kern="1200" dirty="0" smtClean="0"/>
            <a:t>Reduces clinical errors and malpractice claims</a:t>
          </a:r>
          <a:endParaRPr lang="en-US" sz="2500" kern="1200" dirty="0"/>
        </a:p>
        <a:p>
          <a:pPr marL="228600" lvl="1" indent="-228600" algn="l" defTabSz="1111250">
            <a:lnSpc>
              <a:spcPct val="90000"/>
            </a:lnSpc>
            <a:spcBef>
              <a:spcPct val="0"/>
            </a:spcBef>
            <a:spcAft>
              <a:spcPct val="15000"/>
            </a:spcAft>
            <a:buChar char="••"/>
          </a:pPr>
          <a:r>
            <a:rPr lang="en-US" sz="2500" kern="1200" dirty="0" smtClean="0"/>
            <a:t>Improves outcomes</a:t>
          </a:r>
          <a:endParaRPr lang="en-US" sz="2500" kern="1200" dirty="0"/>
        </a:p>
        <a:p>
          <a:pPr marL="228600" lvl="1" indent="-228600" algn="l" defTabSz="1111250">
            <a:lnSpc>
              <a:spcPct val="90000"/>
            </a:lnSpc>
            <a:spcBef>
              <a:spcPct val="0"/>
            </a:spcBef>
            <a:spcAft>
              <a:spcPct val="15000"/>
            </a:spcAft>
            <a:buChar char="••"/>
          </a:pPr>
          <a:r>
            <a:rPr lang="en-US" sz="2500" kern="1200" dirty="0" smtClean="0"/>
            <a:t>Increases satisfaction</a:t>
          </a:r>
          <a:endParaRPr lang="en-US" sz="2500" kern="1200" dirty="0"/>
        </a:p>
      </dsp:txBody>
      <dsp:txXfrm>
        <a:off x="2971808" y="558"/>
        <a:ext cx="4663440" cy="2176611"/>
      </dsp:txXfrm>
    </dsp:sp>
    <dsp:sp modelId="{06916A2C-A799-4BE4-A74E-B61032A42D10}">
      <dsp:nvSpPr>
        <dsp:cNvPr id="0" name=""/>
        <dsp:cNvSpPr/>
      </dsp:nvSpPr>
      <dsp:spPr>
        <a:xfrm>
          <a:off x="137151" y="558"/>
          <a:ext cx="2834656" cy="2176611"/>
        </a:xfrm>
        <a:prstGeom prst="round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Teamwork</a:t>
          </a:r>
          <a:endParaRPr lang="en-US" sz="3400" kern="1200" dirty="0"/>
        </a:p>
      </dsp:txBody>
      <dsp:txXfrm>
        <a:off x="137151" y="558"/>
        <a:ext cx="2834656" cy="2176611"/>
      </dsp:txXfrm>
    </dsp:sp>
    <dsp:sp modelId="{B38A9BCB-17B1-4138-AEFC-0D299C102E02}">
      <dsp:nvSpPr>
        <dsp:cNvPr id="0" name=""/>
        <dsp:cNvSpPr/>
      </dsp:nvSpPr>
      <dsp:spPr>
        <a:xfrm>
          <a:off x="2971792" y="2394830"/>
          <a:ext cx="4663440" cy="2176611"/>
        </a:xfrm>
        <a:prstGeom prst="rightArrow">
          <a:avLst>
            <a:gd name="adj1" fmla="val 75000"/>
            <a:gd name="adj2" fmla="val 50000"/>
          </a:avLst>
        </a:prstGeom>
        <a:solidFill>
          <a:schemeClr val="bg1">
            <a:lumMod val="8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875" tIns="15875" rIns="15875" bIns="15875" numCol="1" spcCol="1270" anchor="t" anchorCtr="0">
          <a:noAutofit/>
        </a:bodyPr>
        <a:lstStyle/>
        <a:p>
          <a:pPr marL="228600" lvl="1" indent="-228600" algn="l" defTabSz="1111250">
            <a:lnSpc>
              <a:spcPct val="90000"/>
            </a:lnSpc>
            <a:spcBef>
              <a:spcPct val="0"/>
            </a:spcBef>
            <a:spcAft>
              <a:spcPct val="15000"/>
            </a:spcAft>
            <a:buChar char="••"/>
          </a:pPr>
          <a:r>
            <a:rPr lang="en-US" sz="2500" kern="1200" dirty="0" smtClean="0"/>
            <a:t>Lifeline of well-functioning teams</a:t>
          </a:r>
          <a:endParaRPr lang="en-US" sz="2500" kern="1200" dirty="0"/>
        </a:p>
        <a:p>
          <a:pPr marL="228600" lvl="1" indent="-228600" algn="l" defTabSz="1111250">
            <a:lnSpc>
              <a:spcPct val="90000"/>
            </a:lnSpc>
            <a:spcBef>
              <a:spcPct val="0"/>
            </a:spcBef>
            <a:spcAft>
              <a:spcPct val="15000"/>
            </a:spcAft>
            <a:buChar char="••"/>
          </a:pPr>
          <a:r>
            <a:rPr lang="en-US" sz="2500" kern="1200" dirty="0" smtClean="0"/>
            <a:t>Coordinating mechanism or support structure</a:t>
          </a:r>
          <a:endParaRPr lang="en-US" sz="2500" kern="1200" dirty="0"/>
        </a:p>
      </dsp:txBody>
      <dsp:txXfrm>
        <a:off x="2971792" y="2394830"/>
        <a:ext cx="4663440" cy="2176611"/>
      </dsp:txXfrm>
    </dsp:sp>
    <dsp:sp modelId="{7B2693AB-B527-402B-B913-9FB904BFCE1E}">
      <dsp:nvSpPr>
        <dsp:cNvPr id="0" name=""/>
        <dsp:cNvSpPr/>
      </dsp:nvSpPr>
      <dsp:spPr>
        <a:xfrm>
          <a:off x="137167" y="2394830"/>
          <a:ext cx="2834625" cy="2176611"/>
        </a:xfrm>
        <a:prstGeom prst="round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smtClean="0"/>
            <a:t>Communication</a:t>
          </a:r>
          <a:endParaRPr lang="en-US" sz="2900" kern="1200" dirty="0"/>
        </a:p>
      </dsp:txBody>
      <dsp:txXfrm>
        <a:off x="137167" y="2394830"/>
        <a:ext cx="2834625" cy="217661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92C67D-1166-4C96-9DD9-C4564163D117}">
      <dsp:nvSpPr>
        <dsp:cNvPr id="0" name=""/>
        <dsp:cNvSpPr/>
      </dsp:nvSpPr>
      <dsp:spPr>
        <a:xfrm>
          <a:off x="3108960" y="558"/>
          <a:ext cx="4663440" cy="2176611"/>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t>Who does the provider routinely refers patients to, consult with, discuss professional matters with, or take on-call coverage for?</a:t>
          </a:r>
          <a:endParaRPr lang="en-US" sz="2200" kern="1200" dirty="0"/>
        </a:p>
      </dsp:txBody>
      <dsp:txXfrm>
        <a:off x="3108960" y="558"/>
        <a:ext cx="4663440" cy="2176611"/>
      </dsp:txXfrm>
    </dsp:sp>
    <dsp:sp modelId="{13F467B4-DBDD-4138-92EF-C6055256AB7C}">
      <dsp:nvSpPr>
        <dsp:cNvPr id="0" name=""/>
        <dsp:cNvSpPr/>
      </dsp:nvSpPr>
      <dsp:spPr>
        <a:xfrm>
          <a:off x="0" y="558"/>
          <a:ext cx="3108960" cy="2176611"/>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79070" tIns="89535" rIns="179070" bIns="89535" numCol="1" spcCol="1270" anchor="ctr" anchorCtr="0">
          <a:noAutofit/>
        </a:bodyPr>
        <a:lstStyle/>
        <a:p>
          <a:pPr lvl="0" algn="ctr" defTabSz="2089150">
            <a:lnSpc>
              <a:spcPct val="90000"/>
            </a:lnSpc>
            <a:spcBef>
              <a:spcPct val="0"/>
            </a:spcBef>
            <a:spcAft>
              <a:spcPct val="35000"/>
            </a:spcAft>
          </a:pPr>
          <a:r>
            <a:rPr lang="en-US" sz="4700" kern="1200" dirty="0" smtClean="0"/>
            <a:t>Relational Data</a:t>
          </a:r>
          <a:endParaRPr lang="en-US" sz="4700" kern="1200" dirty="0"/>
        </a:p>
      </dsp:txBody>
      <dsp:txXfrm>
        <a:off x="0" y="558"/>
        <a:ext cx="3108960" cy="2176611"/>
      </dsp:txXfrm>
    </dsp:sp>
    <dsp:sp modelId="{2147E883-7724-4C54-8E6C-DDDEDBD7C844}">
      <dsp:nvSpPr>
        <dsp:cNvPr id="0" name=""/>
        <dsp:cNvSpPr/>
      </dsp:nvSpPr>
      <dsp:spPr>
        <a:xfrm>
          <a:off x="3108960" y="2394830"/>
          <a:ext cx="4663440" cy="2176611"/>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t>Are there physician subgroups in the practice who have similar patterns of referrals, consultations, discussion, and on-call coverage?</a:t>
          </a:r>
          <a:endParaRPr lang="en-US" sz="2200" kern="1200" dirty="0"/>
        </a:p>
      </dsp:txBody>
      <dsp:txXfrm>
        <a:off x="3108960" y="2394830"/>
        <a:ext cx="4663440" cy="2176611"/>
      </dsp:txXfrm>
    </dsp:sp>
    <dsp:sp modelId="{C8746E81-5141-4929-AEDE-057AD384EAB2}">
      <dsp:nvSpPr>
        <dsp:cNvPr id="0" name=""/>
        <dsp:cNvSpPr/>
      </dsp:nvSpPr>
      <dsp:spPr>
        <a:xfrm>
          <a:off x="0" y="2394830"/>
          <a:ext cx="3108960" cy="2176611"/>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79070" tIns="89535" rIns="179070" bIns="89535" numCol="1" spcCol="1270" anchor="ctr" anchorCtr="0">
          <a:noAutofit/>
        </a:bodyPr>
        <a:lstStyle/>
        <a:p>
          <a:pPr lvl="0" algn="ctr" defTabSz="2089150">
            <a:lnSpc>
              <a:spcPct val="90000"/>
            </a:lnSpc>
            <a:spcBef>
              <a:spcPct val="0"/>
            </a:spcBef>
            <a:spcAft>
              <a:spcPct val="35000"/>
            </a:spcAft>
          </a:pPr>
          <a:r>
            <a:rPr lang="en-US" sz="4700" kern="1200" dirty="0" smtClean="0"/>
            <a:t>Clustering</a:t>
          </a:r>
          <a:endParaRPr lang="en-US" sz="4700" kern="1200" dirty="0"/>
        </a:p>
      </dsp:txBody>
      <dsp:txXfrm>
        <a:off x="0" y="2394830"/>
        <a:ext cx="3108960" cy="2176611"/>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471647C-C04E-4D57-A036-FEA5F124EB66}">
      <dsp:nvSpPr>
        <dsp:cNvPr id="0" name=""/>
        <dsp:cNvSpPr/>
      </dsp:nvSpPr>
      <dsp:spPr>
        <a:xfrm>
          <a:off x="2160629" y="0"/>
          <a:ext cx="4697364" cy="1047750"/>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5875" tIns="15875" rIns="15875" bIns="15875" numCol="1" spcCol="1270" anchor="t" anchorCtr="0">
          <a:noAutofit/>
        </a:bodyPr>
        <a:lstStyle/>
        <a:p>
          <a:pPr marL="228600" lvl="1" indent="-228600" algn="l" defTabSz="1111250">
            <a:lnSpc>
              <a:spcPct val="90000"/>
            </a:lnSpc>
            <a:spcBef>
              <a:spcPct val="0"/>
            </a:spcBef>
            <a:spcAft>
              <a:spcPct val="15000"/>
            </a:spcAft>
            <a:buChar char="••"/>
          </a:pPr>
          <a:r>
            <a:rPr lang="en-US" sz="2500" kern="1200" dirty="0" smtClean="0"/>
            <a:t>“It’s cold in here” means it is cold in here.</a:t>
          </a:r>
          <a:endParaRPr lang="en-US" sz="2500" kern="1200" dirty="0"/>
        </a:p>
      </dsp:txBody>
      <dsp:txXfrm>
        <a:off x="2160629" y="0"/>
        <a:ext cx="4697364" cy="1047750"/>
      </dsp:txXfrm>
    </dsp:sp>
    <dsp:sp modelId="{84619EEF-CE83-4B1A-A334-D59B3941DFDE}">
      <dsp:nvSpPr>
        <dsp:cNvPr id="0" name=""/>
        <dsp:cNvSpPr/>
      </dsp:nvSpPr>
      <dsp:spPr>
        <a:xfrm>
          <a:off x="304805" y="0"/>
          <a:ext cx="1855824" cy="1047750"/>
        </a:xfrm>
        <a:prstGeom prst="roundRect">
          <a:avLst/>
        </a:prstGeom>
        <a:solidFill>
          <a:schemeClr val="dk1"/>
        </a:solidFill>
        <a:ln w="25400" cap="flat" cmpd="sng" algn="ctr">
          <a:solidFill>
            <a:schemeClr val="dk1">
              <a:shade val="50000"/>
            </a:schemeClr>
          </a:solidFill>
          <a:prstDash val="solid"/>
        </a:ln>
        <a:effectLst/>
      </dsp:spPr>
      <dsp:style>
        <a:lnRef idx="2">
          <a:schemeClr val="dk1">
            <a:shade val="50000"/>
          </a:schemeClr>
        </a:lnRef>
        <a:fillRef idx="1">
          <a:schemeClr val="dk1"/>
        </a:fillRef>
        <a:effectRef idx="0">
          <a:schemeClr val="dk1"/>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Literal Meaning</a:t>
          </a:r>
          <a:endParaRPr lang="en-US" sz="3200" kern="1200" dirty="0"/>
        </a:p>
      </dsp:txBody>
      <dsp:txXfrm>
        <a:off x="304805" y="0"/>
        <a:ext cx="1855824" cy="1047750"/>
      </dsp:txXfrm>
    </dsp:sp>
    <dsp:sp modelId="{8FED5D47-5484-4B59-B395-8E627BBCBF67}">
      <dsp:nvSpPr>
        <dsp:cNvPr id="0" name=""/>
        <dsp:cNvSpPr/>
      </dsp:nvSpPr>
      <dsp:spPr>
        <a:xfrm>
          <a:off x="2160629" y="1152525"/>
          <a:ext cx="4697364" cy="1047750"/>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5875" tIns="15875" rIns="15875" bIns="15875" numCol="1" spcCol="1270" anchor="t" anchorCtr="0">
          <a:noAutofit/>
        </a:bodyPr>
        <a:lstStyle/>
        <a:p>
          <a:pPr marL="228600" lvl="1" indent="-228600" algn="l" defTabSz="1111250">
            <a:lnSpc>
              <a:spcPct val="90000"/>
            </a:lnSpc>
            <a:spcBef>
              <a:spcPct val="0"/>
            </a:spcBef>
            <a:spcAft>
              <a:spcPct val="15000"/>
            </a:spcAft>
            <a:buChar char="••"/>
          </a:pPr>
          <a:r>
            <a:rPr lang="en-US" sz="2500" kern="1200" dirty="0" smtClean="0"/>
            <a:t>“It’s cold in here” might mean “turn off the air conditioning”</a:t>
          </a:r>
          <a:endParaRPr lang="en-US" sz="2500" kern="1200" dirty="0"/>
        </a:p>
      </dsp:txBody>
      <dsp:txXfrm>
        <a:off x="2160629" y="1152525"/>
        <a:ext cx="4697364" cy="1047750"/>
      </dsp:txXfrm>
    </dsp:sp>
    <dsp:sp modelId="{65F620B4-2977-48B3-A866-C91723F546AC}">
      <dsp:nvSpPr>
        <dsp:cNvPr id="0" name=""/>
        <dsp:cNvSpPr/>
      </dsp:nvSpPr>
      <dsp:spPr>
        <a:xfrm>
          <a:off x="304805" y="1152525"/>
          <a:ext cx="1855824" cy="1047750"/>
        </a:xfrm>
        <a:prstGeom prst="roundRect">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w="9525" cap="flat" cmpd="sng" algn="ctr">
          <a:solidFill>
            <a:schemeClr val="dk1">
              <a:shade val="95000"/>
              <a:satMod val="105000"/>
            </a:schemeClr>
          </a:solidFill>
          <a:prstDash val="solid"/>
        </a:ln>
        <a:effectLst>
          <a:outerShdw blurRad="40000" dist="23000" dir="5400000" rotWithShape="0">
            <a:srgbClr val="000000">
              <a:alpha val="35000"/>
            </a:srgbClr>
          </a:outerShdw>
        </a:effectLst>
      </dsp:spPr>
      <dsp:style>
        <a:lnRef idx="1">
          <a:schemeClr val="dk1"/>
        </a:lnRef>
        <a:fillRef idx="3">
          <a:schemeClr val="dk1"/>
        </a:fillRef>
        <a:effectRef idx="2">
          <a:schemeClr val="dk1"/>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smtClean="0"/>
            <a:t>Social Function</a:t>
          </a:r>
          <a:endParaRPr lang="en-US" sz="2900" kern="1200" dirty="0"/>
        </a:p>
      </dsp:txBody>
      <dsp:txXfrm>
        <a:off x="304805" y="1152525"/>
        <a:ext cx="1855824" cy="1047750"/>
      </dsp:txXfrm>
    </dsp:sp>
    <dsp:sp modelId="{8274B7B5-507E-4534-9AEE-2460D57B6AC5}">
      <dsp:nvSpPr>
        <dsp:cNvPr id="0" name=""/>
        <dsp:cNvSpPr/>
      </dsp:nvSpPr>
      <dsp:spPr>
        <a:xfrm>
          <a:off x="2116979" y="2305050"/>
          <a:ext cx="4741028" cy="1047750"/>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5875" tIns="15875" rIns="15875" bIns="15875" numCol="1" spcCol="1270" anchor="t" anchorCtr="0">
          <a:noAutofit/>
        </a:bodyPr>
        <a:lstStyle/>
        <a:p>
          <a:pPr marL="228600" lvl="1" indent="-228600" algn="l" defTabSz="1111250">
            <a:lnSpc>
              <a:spcPct val="90000"/>
            </a:lnSpc>
            <a:spcBef>
              <a:spcPct val="0"/>
            </a:spcBef>
            <a:spcAft>
              <a:spcPct val="15000"/>
            </a:spcAft>
            <a:buChar char="••"/>
          </a:pPr>
          <a:r>
            <a:rPr lang="en-US" sz="2500" kern="1200" dirty="0" smtClean="0"/>
            <a:t>Someone turns off the air conditioning</a:t>
          </a:r>
          <a:endParaRPr lang="en-US" sz="2500" kern="1200" dirty="0"/>
        </a:p>
      </dsp:txBody>
      <dsp:txXfrm>
        <a:off x="2116979" y="2305050"/>
        <a:ext cx="4741028" cy="1047750"/>
      </dsp:txXfrm>
    </dsp:sp>
    <dsp:sp modelId="{9F89F810-D03A-4F2B-85F2-71FC0D682E06}">
      <dsp:nvSpPr>
        <dsp:cNvPr id="0" name=""/>
        <dsp:cNvSpPr/>
      </dsp:nvSpPr>
      <dsp:spPr>
        <a:xfrm>
          <a:off x="288173" y="2305050"/>
          <a:ext cx="1845423" cy="1047750"/>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smtClean="0"/>
            <a:t>Effect </a:t>
          </a:r>
          <a:endParaRPr lang="en-US" sz="2900" kern="1200" dirty="0"/>
        </a:p>
      </dsp:txBody>
      <dsp:txXfrm>
        <a:off x="288173" y="2305050"/>
        <a:ext cx="1845423" cy="104775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4613061-33BE-4C59-8E93-95E3F33798CD}">
      <dsp:nvSpPr>
        <dsp:cNvPr id="0" name=""/>
        <dsp:cNvSpPr/>
      </dsp:nvSpPr>
      <dsp:spPr>
        <a:xfrm>
          <a:off x="2895599" y="586"/>
          <a:ext cx="4343400" cy="2285441"/>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en-US" sz="2600" kern="1200" dirty="0" smtClean="0"/>
            <a:t>Simultaneous</a:t>
          </a:r>
          <a:endParaRPr lang="en-US" sz="2600" kern="1200" dirty="0"/>
        </a:p>
        <a:p>
          <a:pPr marL="228600" lvl="1" indent="-228600" algn="l" defTabSz="1155700">
            <a:lnSpc>
              <a:spcPct val="90000"/>
            </a:lnSpc>
            <a:spcBef>
              <a:spcPct val="0"/>
            </a:spcBef>
            <a:spcAft>
              <a:spcPct val="15000"/>
            </a:spcAft>
            <a:buChar char="••"/>
          </a:pPr>
          <a:r>
            <a:rPr lang="en-US" sz="2600" u="sng" kern="1200" dirty="0" smtClean="0"/>
            <a:t>Examples</a:t>
          </a:r>
          <a:r>
            <a:rPr lang="en-US" sz="2600" kern="1200" dirty="0" smtClean="0"/>
            <a:t>: Face-to-face; telephone</a:t>
          </a:r>
          <a:endParaRPr lang="en-US" sz="2600" kern="1200" dirty="0"/>
        </a:p>
      </dsp:txBody>
      <dsp:txXfrm>
        <a:off x="2895599" y="586"/>
        <a:ext cx="4343400" cy="2285441"/>
      </dsp:txXfrm>
    </dsp:sp>
    <dsp:sp modelId="{088D75D5-4338-41EE-914B-62BDD5C386BF}">
      <dsp:nvSpPr>
        <dsp:cNvPr id="0" name=""/>
        <dsp:cNvSpPr/>
      </dsp:nvSpPr>
      <dsp:spPr>
        <a:xfrm>
          <a:off x="0" y="586"/>
          <a:ext cx="2895600" cy="2285441"/>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Synchronous Communication</a:t>
          </a:r>
          <a:endParaRPr lang="en-US" sz="2800" kern="1200" dirty="0"/>
        </a:p>
      </dsp:txBody>
      <dsp:txXfrm>
        <a:off x="0" y="586"/>
        <a:ext cx="2895600" cy="2285441"/>
      </dsp:txXfrm>
    </dsp:sp>
    <dsp:sp modelId="{59EDB16D-A883-4CCC-8547-EDD690AEAF20}">
      <dsp:nvSpPr>
        <dsp:cNvPr id="0" name=""/>
        <dsp:cNvSpPr/>
      </dsp:nvSpPr>
      <dsp:spPr>
        <a:xfrm>
          <a:off x="2895599" y="2514572"/>
          <a:ext cx="4343400" cy="2285441"/>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en-US" sz="2600" kern="1200" dirty="0" smtClean="0"/>
            <a:t>Occurs at different times</a:t>
          </a:r>
          <a:endParaRPr lang="en-US" sz="2600" kern="1200" dirty="0"/>
        </a:p>
        <a:p>
          <a:pPr marL="228600" lvl="1" indent="-228600" algn="l" defTabSz="1155700">
            <a:lnSpc>
              <a:spcPct val="90000"/>
            </a:lnSpc>
            <a:spcBef>
              <a:spcPct val="0"/>
            </a:spcBef>
            <a:spcAft>
              <a:spcPct val="15000"/>
            </a:spcAft>
            <a:buChar char="••"/>
          </a:pPr>
          <a:r>
            <a:rPr lang="en-US" sz="2600" u="sng" kern="1200" dirty="0" smtClean="0"/>
            <a:t>Examples</a:t>
          </a:r>
          <a:r>
            <a:rPr lang="en-US" sz="2600" kern="1200" dirty="0" smtClean="0"/>
            <a:t>: voice mail, email, computer record</a:t>
          </a:r>
          <a:endParaRPr lang="en-US" sz="2600" kern="1200" dirty="0"/>
        </a:p>
      </dsp:txBody>
      <dsp:txXfrm>
        <a:off x="2895599" y="2514572"/>
        <a:ext cx="4343400" cy="2285441"/>
      </dsp:txXfrm>
    </dsp:sp>
    <dsp:sp modelId="{352EDF24-366B-4336-AD5E-98AA0E1B5AC7}">
      <dsp:nvSpPr>
        <dsp:cNvPr id="0" name=""/>
        <dsp:cNvSpPr/>
      </dsp:nvSpPr>
      <dsp:spPr>
        <a:xfrm>
          <a:off x="0" y="2514572"/>
          <a:ext cx="2895600" cy="2285441"/>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Asynchronous Communication</a:t>
          </a:r>
          <a:endParaRPr lang="en-US" sz="2800" kern="1200" dirty="0"/>
        </a:p>
      </dsp:txBody>
      <dsp:txXfrm>
        <a:off x="0" y="2514572"/>
        <a:ext cx="2895600" cy="2285441"/>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8E627BC-3D0B-4D56-A96B-EBB5AC97300E}">
      <dsp:nvSpPr>
        <dsp:cNvPr id="0" name=""/>
        <dsp:cNvSpPr/>
      </dsp:nvSpPr>
      <dsp:spPr>
        <a:xfrm>
          <a:off x="0" y="707231"/>
          <a:ext cx="2428875" cy="1457324"/>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Whiteboards</a:t>
          </a:r>
          <a:endParaRPr lang="en-US" sz="3200" kern="1200" dirty="0"/>
        </a:p>
      </dsp:txBody>
      <dsp:txXfrm>
        <a:off x="0" y="707231"/>
        <a:ext cx="2428875" cy="1457324"/>
      </dsp:txXfrm>
    </dsp:sp>
    <dsp:sp modelId="{F14F1FBF-A1A6-4B6F-8699-F29FA9891C89}">
      <dsp:nvSpPr>
        <dsp:cNvPr id="0" name=""/>
        <dsp:cNvSpPr/>
      </dsp:nvSpPr>
      <dsp:spPr>
        <a:xfrm>
          <a:off x="2671762" y="707231"/>
          <a:ext cx="2428875" cy="1457324"/>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Clipboards</a:t>
          </a:r>
          <a:endParaRPr lang="en-US" sz="3200" kern="1200" dirty="0"/>
        </a:p>
      </dsp:txBody>
      <dsp:txXfrm>
        <a:off x="2671762" y="707231"/>
        <a:ext cx="2428875" cy="1457324"/>
      </dsp:txXfrm>
    </dsp:sp>
    <dsp:sp modelId="{177970A2-FB6A-4B5C-BFDE-B60428D38A7F}">
      <dsp:nvSpPr>
        <dsp:cNvPr id="0" name=""/>
        <dsp:cNvSpPr/>
      </dsp:nvSpPr>
      <dsp:spPr>
        <a:xfrm>
          <a:off x="5343525" y="707231"/>
          <a:ext cx="2428875" cy="1457324"/>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Clinical Summaries</a:t>
          </a:r>
          <a:endParaRPr lang="en-US" sz="3200" kern="1200" dirty="0"/>
        </a:p>
      </dsp:txBody>
      <dsp:txXfrm>
        <a:off x="5343525" y="707231"/>
        <a:ext cx="2428875" cy="1457324"/>
      </dsp:txXfrm>
    </dsp:sp>
    <dsp:sp modelId="{46C3FA43-AFA9-4432-AEA8-E3B453932D15}">
      <dsp:nvSpPr>
        <dsp:cNvPr id="0" name=""/>
        <dsp:cNvSpPr/>
      </dsp:nvSpPr>
      <dsp:spPr>
        <a:xfrm>
          <a:off x="0" y="2407443"/>
          <a:ext cx="2428875" cy="1457324"/>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Automated Notifications</a:t>
          </a:r>
          <a:endParaRPr lang="en-US" sz="3200" kern="1200" dirty="0"/>
        </a:p>
      </dsp:txBody>
      <dsp:txXfrm>
        <a:off x="0" y="2407443"/>
        <a:ext cx="2428875" cy="1457324"/>
      </dsp:txXfrm>
    </dsp:sp>
    <dsp:sp modelId="{9A3329D0-C3B8-42AA-834F-7E822D37F602}">
      <dsp:nvSpPr>
        <dsp:cNvPr id="0" name=""/>
        <dsp:cNvSpPr/>
      </dsp:nvSpPr>
      <dsp:spPr>
        <a:xfrm>
          <a:off x="2671762" y="2407443"/>
          <a:ext cx="2428875" cy="1457324"/>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Hand-Off Notes</a:t>
          </a:r>
          <a:endParaRPr lang="en-US" sz="3200" kern="1200" dirty="0"/>
        </a:p>
      </dsp:txBody>
      <dsp:txXfrm>
        <a:off x="2671762" y="2407443"/>
        <a:ext cx="2428875" cy="1457324"/>
      </dsp:txXfrm>
    </dsp:sp>
    <dsp:sp modelId="{DB23F736-C764-4274-A9F8-81B7A7621144}">
      <dsp:nvSpPr>
        <dsp:cNvPr id="0" name=""/>
        <dsp:cNvSpPr/>
      </dsp:nvSpPr>
      <dsp:spPr>
        <a:xfrm>
          <a:off x="5343525" y="2407443"/>
          <a:ext cx="2428875" cy="1457324"/>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Discharge Summaries</a:t>
          </a:r>
          <a:endParaRPr lang="en-US" sz="3200" kern="1200" dirty="0"/>
        </a:p>
      </dsp:txBody>
      <dsp:txXfrm>
        <a:off x="5343525" y="2407443"/>
        <a:ext cx="2428875" cy="1457324"/>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1854B72-D7FE-4AC0-BF64-E032AD9FBC16}">
      <dsp:nvSpPr>
        <dsp:cNvPr id="0" name=""/>
        <dsp:cNvSpPr/>
      </dsp:nvSpPr>
      <dsp:spPr>
        <a:xfrm>
          <a:off x="2956558" y="0"/>
          <a:ext cx="4663440" cy="1381125"/>
        </a:xfrm>
        <a:prstGeom prst="rightArrow">
          <a:avLst>
            <a:gd name="adj1" fmla="val 75000"/>
            <a:gd name="adj2" fmla="val 50000"/>
          </a:avLst>
        </a:prstGeom>
        <a:solidFill>
          <a:schemeClr val="bg1">
            <a:lumMod val="8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t>Varies</a:t>
          </a:r>
          <a:endParaRPr lang="en-US" sz="2200" kern="1200" dirty="0"/>
        </a:p>
        <a:p>
          <a:pPr marL="228600" lvl="1" indent="-228600" algn="l" defTabSz="977900">
            <a:lnSpc>
              <a:spcPct val="90000"/>
            </a:lnSpc>
            <a:spcBef>
              <a:spcPct val="0"/>
            </a:spcBef>
            <a:spcAft>
              <a:spcPct val="15000"/>
            </a:spcAft>
            <a:buChar char="••"/>
          </a:pPr>
          <a:r>
            <a:rPr lang="en-US" sz="2200" kern="1200" dirty="0" smtClean="0"/>
            <a:t>Usually nursing staff</a:t>
          </a:r>
          <a:endParaRPr lang="en-US" sz="2200" kern="1200" dirty="0"/>
        </a:p>
      </dsp:txBody>
      <dsp:txXfrm>
        <a:off x="2956558" y="0"/>
        <a:ext cx="4663440" cy="1381125"/>
      </dsp:txXfrm>
    </dsp:sp>
    <dsp:sp modelId="{DD3962AC-B22F-46D5-8E7C-24668366592D}">
      <dsp:nvSpPr>
        <dsp:cNvPr id="0" name=""/>
        <dsp:cNvSpPr/>
      </dsp:nvSpPr>
      <dsp:spPr>
        <a:xfrm>
          <a:off x="152401" y="0"/>
          <a:ext cx="2804157" cy="1381125"/>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Responsibility</a:t>
          </a:r>
          <a:endParaRPr lang="en-US" sz="3200" kern="1200" dirty="0"/>
        </a:p>
      </dsp:txBody>
      <dsp:txXfrm>
        <a:off x="152401" y="0"/>
        <a:ext cx="2804157" cy="1381125"/>
      </dsp:txXfrm>
    </dsp:sp>
    <dsp:sp modelId="{AF7166C8-0268-4622-A97F-29DABB508152}">
      <dsp:nvSpPr>
        <dsp:cNvPr id="0" name=""/>
        <dsp:cNvSpPr/>
      </dsp:nvSpPr>
      <dsp:spPr>
        <a:xfrm>
          <a:off x="2880358" y="1519237"/>
          <a:ext cx="4663440" cy="1381125"/>
        </a:xfrm>
        <a:prstGeom prst="rightArrow">
          <a:avLst>
            <a:gd name="adj1" fmla="val 75000"/>
            <a:gd name="adj2" fmla="val 50000"/>
          </a:avLst>
        </a:prstGeom>
        <a:solidFill>
          <a:schemeClr val="bg1">
            <a:lumMod val="8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t>Absence of available whiteboard marker (handwritten boards)</a:t>
          </a:r>
          <a:endParaRPr lang="en-US" sz="2200" kern="1200" dirty="0"/>
        </a:p>
        <a:p>
          <a:pPr marL="228600" lvl="1" indent="-228600" algn="l" defTabSz="977900">
            <a:lnSpc>
              <a:spcPct val="90000"/>
            </a:lnSpc>
            <a:spcBef>
              <a:spcPct val="0"/>
            </a:spcBef>
            <a:spcAft>
              <a:spcPct val="15000"/>
            </a:spcAft>
            <a:buChar char="••"/>
          </a:pPr>
          <a:r>
            <a:rPr lang="en-US" sz="2200" kern="1200" dirty="0" smtClean="0"/>
            <a:t>Competing priorities</a:t>
          </a:r>
          <a:endParaRPr lang="en-US" sz="2200" kern="1200" dirty="0"/>
        </a:p>
      </dsp:txBody>
      <dsp:txXfrm>
        <a:off x="2880358" y="1519237"/>
        <a:ext cx="4663440" cy="1381125"/>
      </dsp:txXfrm>
    </dsp:sp>
    <dsp:sp modelId="{4259FACE-C33A-4509-86E9-B623EBD04B65}">
      <dsp:nvSpPr>
        <dsp:cNvPr id="0" name=""/>
        <dsp:cNvSpPr/>
      </dsp:nvSpPr>
      <dsp:spPr>
        <a:xfrm>
          <a:off x="228601" y="1519237"/>
          <a:ext cx="2651756" cy="1381125"/>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Primary barriers</a:t>
          </a:r>
          <a:endParaRPr lang="en-US" sz="3200" kern="1200" dirty="0"/>
        </a:p>
      </dsp:txBody>
      <dsp:txXfrm>
        <a:off x="228601" y="1519237"/>
        <a:ext cx="2651756" cy="1381125"/>
      </dsp:txXfrm>
    </dsp:sp>
    <dsp:sp modelId="{BDB6EA44-C380-48BC-B598-4A0C2F169B37}">
      <dsp:nvSpPr>
        <dsp:cNvPr id="0" name=""/>
        <dsp:cNvSpPr/>
      </dsp:nvSpPr>
      <dsp:spPr>
        <a:xfrm>
          <a:off x="2880358" y="3038475"/>
          <a:ext cx="4663440" cy="1381125"/>
        </a:xfrm>
        <a:prstGeom prst="rightArrow">
          <a:avLst>
            <a:gd name="adj1" fmla="val 75000"/>
            <a:gd name="adj2" fmla="val 50000"/>
          </a:avLst>
        </a:prstGeom>
        <a:solidFill>
          <a:schemeClr val="bg1">
            <a:lumMod val="8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t>Pre-designed with templates</a:t>
          </a:r>
          <a:endParaRPr lang="en-US" sz="2200" kern="1200" dirty="0"/>
        </a:p>
        <a:p>
          <a:pPr marL="228600" lvl="1" indent="-228600" algn="l" defTabSz="977900">
            <a:lnSpc>
              <a:spcPct val="90000"/>
            </a:lnSpc>
            <a:spcBef>
              <a:spcPct val="0"/>
            </a:spcBef>
            <a:spcAft>
              <a:spcPct val="15000"/>
            </a:spcAft>
            <a:buChar char="••"/>
          </a:pPr>
          <a:r>
            <a:rPr lang="en-US" sz="2200" kern="1200" dirty="0" smtClean="0"/>
            <a:t>Agreement on utility</a:t>
          </a:r>
          <a:endParaRPr lang="en-US" sz="2200" kern="1200" dirty="0"/>
        </a:p>
        <a:p>
          <a:pPr marL="228600" lvl="1" indent="-228600" algn="l" defTabSz="977900">
            <a:lnSpc>
              <a:spcPct val="90000"/>
            </a:lnSpc>
            <a:spcBef>
              <a:spcPct val="0"/>
            </a:spcBef>
            <a:spcAft>
              <a:spcPct val="15000"/>
            </a:spcAft>
            <a:buChar char="••"/>
          </a:pPr>
          <a:r>
            <a:rPr lang="en-US" sz="2200" kern="1200" dirty="0" smtClean="0"/>
            <a:t>Clear accountability</a:t>
          </a:r>
          <a:endParaRPr lang="en-US" sz="2200" kern="1200" dirty="0"/>
        </a:p>
      </dsp:txBody>
      <dsp:txXfrm>
        <a:off x="2880358" y="3038475"/>
        <a:ext cx="4663440" cy="1381125"/>
      </dsp:txXfrm>
    </dsp:sp>
    <dsp:sp modelId="{8962E714-CA06-4C90-9FD5-BEFF79FCAA42}">
      <dsp:nvSpPr>
        <dsp:cNvPr id="0" name=""/>
        <dsp:cNvSpPr/>
      </dsp:nvSpPr>
      <dsp:spPr>
        <a:xfrm>
          <a:off x="228601" y="3038475"/>
          <a:ext cx="2651756" cy="1381125"/>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Facilitators</a:t>
          </a:r>
          <a:endParaRPr lang="en-US" sz="3200" kern="1200" dirty="0"/>
        </a:p>
      </dsp:txBody>
      <dsp:txXfrm>
        <a:off x="228601" y="3038475"/>
        <a:ext cx="2651756" cy="1381125"/>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CEE366-7196-4F7B-B0AC-9602B67C0ADC}">
      <dsp:nvSpPr>
        <dsp:cNvPr id="0" name=""/>
        <dsp:cNvSpPr/>
      </dsp:nvSpPr>
      <dsp:spPr>
        <a:xfrm>
          <a:off x="0" y="305079"/>
          <a:ext cx="6096000" cy="453600"/>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BD5465-5273-4E0F-AE7E-65D1B47BE6C0}">
      <dsp:nvSpPr>
        <dsp:cNvPr id="0" name=""/>
        <dsp:cNvSpPr/>
      </dsp:nvSpPr>
      <dsp:spPr>
        <a:xfrm>
          <a:off x="290214" y="39399"/>
          <a:ext cx="5804291" cy="5313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244600">
            <a:lnSpc>
              <a:spcPct val="90000"/>
            </a:lnSpc>
            <a:spcBef>
              <a:spcPct val="0"/>
            </a:spcBef>
            <a:spcAft>
              <a:spcPct val="35000"/>
            </a:spcAft>
          </a:pPr>
          <a:r>
            <a:rPr lang="en-US" sz="2800" kern="1200" dirty="0" smtClean="0"/>
            <a:t>Patient health records</a:t>
          </a:r>
          <a:endParaRPr lang="en-US" sz="2800" kern="1200" dirty="0"/>
        </a:p>
      </dsp:txBody>
      <dsp:txXfrm>
        <a:off x="290214" y="39399"/>
        <a:ext cx="5804291" cy="531360"/>
      </dsp:txXfrm>
    </dsp:sp>
    <dsp:sp modelId="{324C7348-288E-4A11-80FF-77770B1E9EE2}">
      <dsp:nvSpPr>
        <dsp:cNvPr id="0" name=""/>
        <dsp:cNvSpPr/>
      </dsp:nvSpPr>
      <dsp:spPr>
        <a:xfrm>
          <a:off x="0" y="1121559"/>
          <a:ext cx="6096000" cy="453600"/>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6543CC-5320-443B-A7E7-F97EF82FED72}">
      <dsp:nvSpPr>
        <dsp:cNvPr id="0" name=""/>
        <dsp:cNvSpPr/>
      </dsp:nvSpPr>
      <dsp:spPr>
        <a:xfrm>
          <a:off x="290214" y="855879"/>
          <a:ext cx="5804291" cy="5313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244600">
            <a:lnSpc>
              <a:spcPct val="90000"/>
            </a:lnSpc>
            <a:spcBef>
              <a:spcPct val="0"/>
            </a:spcBef>
            <a:spcAft>
              <a:spcPct val="35000"/>
            </a:spcAft>
          </a:pPr>
          <a:r>
            <a:rPr lang="en-US" sz="2800" kern="1200" dirty="0" smtClean="0"/>
            <a:t>Variance tracking forms</a:t>
          </a:r>
          <a:endParaRPr lang="en-US" sz="2800" kern="1200" dirty="0"/>
        </a:p>
      </dsp:txBody>
      <dsp:txXfrm>
        <a:off x="290214" y="855879"/>
        <a:ext cx="5804291" cy="531360"/>
      </dsp:txXfrm>
    </dsp:sp>
    <dsp:sp modelId="{343C5A7F-F0C8-4432-BFF0-0DCDD8101868}">
      <dsp:nvSpPr>
        <dsp:cNvPr id="0" name=""/>
        <dsp:cNvSpPr/>
      </dsp:nvSpPr>
      <dsp:spPr>
        <a:xfrm>
          <a:off x="0" y="1938039"/>
          <a:ext cx="6096000" cy="453600"/>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F2AAA8-0B93-4395-825A-5B73FAA7BA16}">
      <dsp:nvSpPr>
        <dsp:cNvPr id="0" name=""/>
        <dsp:cNvSpPr/>
      </dsp:nvSpPr>
      <dsp:spPr>
        <a:xfrm>
          <a:off x="304800" y="1672359"/>
          <a:ext cx="4267200" cy="5313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244600">
            <a:lnSpc>
              <a:spcPct val="90000"/>
            </a:lnSpc>
            <a:spcBef>
              <a:spcPct val="0"/>
            </a:spcBef>
            <a:spcAft>
              <a:spcPct val="35000"/>
            </a:spcAft>
          </a:pPr>
          <a:r>
            <a:rPr lang="en-US" sz="2800" kern="1200" dirty="0" smtClean="0"/>
            <a:t>Progress Notes</a:t>
          </a:r>
          <a:endParaRPr lang="en-US" sz="2800" kern="1200" dirty="0"/>
        </a:p>
      </dsp:txBody>
      <dsp:txXfrm>
        <a:off x="304800" y="1672359"/>
        <a:ext cx="4267200" cy="531360"/>
      </dsp:txXfrm>
    </dsp:sp>
    <dsp:sp modelId="{73D4DFB8-55DA-4A77-BD09-A0814305F9E5}">
      <dsp:nvSpPr>
        <dsp:cNvPr id="0" name=""/>
        <dsp:cNvSpPr/>
      </dsp:nvSpPr>
      <dsp:spPr>
        <a:xfrm>
          <a:off x="0" y="2754520"/>
          <a:ext cx="6096000" cy="453600"/>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0DE141-1017-496D-9D18-20F3F12B5913}">
      <dsp:nvSpPr>
        <dsp:cNvPr id="0" name=""/>
        <dsp:cNvSpPr/>
      </dsp:nvSpPr>
      <dsp:spPr>
        <a:xfrm>
          <a:off x="290214" y="2488840"/>
          <a:ext cx="5804291" cy="5313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244600">
            <a:lnSpc>
              <a:spcPct val="90000"/>
            </a:lnSpc>
            <a:spcBef>
              <a:spcPct val="0"/>
            </a:spcBef>
            <a:spcAft>
              <a:spcPct val="35000"/>
            </a:spcAft>
          </a:pPr>
          <a:r>
            <a:rPr lang="en-US" sz="2800" kern="1200" dirty="0" smtClean="0"/>
            <a:t>Flow sheets</a:t>
          </a:r>
          <a:endParaRPr lang="en-US" sz="2800" kern="1200" dirty="0"/>
        </a:p>
      </dsp:txBody>
      <dsp:txXfrm>
        <a:off x="290214" y="2488840"/>
        <a:ext cx="5804291" cy="531360"/>
      </dsp:txXfrm>
    </dsp:sp>
    <dsp:sp modelId="{BFDFE31E-67B7-44E1-80C4-14249CBB0850}">
      <dsp:nvSpPr>
        <dsp:cNvPr id="0" name=""/>
        <dsp:cNvSpPr/>
      </dsp:nvSpPr>
      <dsp:spPr>
        <a:xfrm>
          <a:off x="0" y="3571000"/>
          <a:ext cx="6096000" cy="453600"/>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731AE0-52BF-4270-A33B-07885E5DB50D}">
      <dsp:nvSpPr>
        <dsp:cNvPr id="0" name=""/>
        <dsp:cNvSpPr/>
      </dsp:nvSpPr>
      <dsp:spPr>
        <a:xfrm>
          <a:off x="290214" y="3305320"/>
          <a:ext cx="5804291" cy="5313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244600">
            <a:lnSpc>
              <a:spcPct val="90000"/>
            </a:lnSpc>
            <a:spcBef>
              <a:spcPct val="0"/>
            </a:spcBef>
            <a:spcAft>
              <a:spcPct val="35000"/>
            </a:spcAft>
          </a:pPr>
          <a:r>
            <a:rPr lang="en-US" sz="2800" kern="1200" dirty="0" smtClean="0"/>
            <a:t>Bedside monitoring devices</a:t>
          </a:r>
          <a:endParaRPr lang="en-US" sz="2800" kern="1200" dirty="0"/>
        </a:p>
      </dsp:txBody>
      <dsp:txXfrm>
        <a:off x="290214" y="3305320"/>
        <a:ext cx="5804291" cy="53136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D7A609-D3C3-47AE-8B56-584957776048}" type="datetimeFigureOut">
              <a:rPr lang="en-US" smtClean="0"/>
              <a:pPr/>
              <a:t>7/8/2010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B55004-6BC1-4510-AB00-4778EB0AAD0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media.nih.gov/imagebank/search_results.aspx?query=patients&amp;page=0" TargetMode="External"/><Relationship Id="rId3" Type="http://schemas.openxmlformats.org/officeDocument/2006/relationships/hyperlink" Target="http://media.nih.gov/imagebank/dlpage.aspx?IC=29" TargetMode="External"/><Relationship Id="rId7" Type="http://schemas.openxmlformats.org/officeDocument/2006/relationships/hyperlink" Target="http://media.nih.gov/imagebank/proc/download.aspx?src=slides/hi_CC89-14.jpg"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media.nih.gov/imagebank/proc/download.aspx?src=slides/lo_CC89-14.jpg" TargetMode="External"/><Relationship Id="rId5" Type="http://schemas.openxmlformats.org/officeDocument/2006/relationships/hyperlink" Target="http://media.nih.gov/imagebank/dlcat.aspx?CAT=9" TargetMode="External"/><Relationship Id="rId10" Type="http://schemas.openxmlformats.org/officeDocument/2006/relationships/hyperlink" Target="http://media.nih.gov/imagebank/copyright.aspx#content" TargetMode="External"/><Relationship Id="rId4" Type="http://schemas.openxmlformats.org/officeDocument/2006/relationships/hyperlink" Target="http://media.nih.gov/imagebank/dlcat.aspx?CAT=15" TargetMode="External"/><Relationship Id="rId9" Type="http://schemas.openxmlformats.org/officeDocument/2006/relationships/hyperlink" Target="mailto:akinsow@od.nih.gov"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Welcome to unit 5: HIT Design for Teamwork and Communication. The focus of unit 5.1 is teamwork, communication, and care coordination.</a:t>
            </a:r>
          </a:p>
          <a:p>
            <a:endParaRPr lang="en-US" smtClean="0"/>
          </a:p>
        </p:txBody>
      </p:sp>
      <p:sp>
        <p:nvSpPr>
          <p:cNvPr id="4" name="Slide Number Placeholder 3"/>
          <p:cNvSpPr>
            <a:spLocks noGrp="1"/>
          </p:cNvSpPr>
          <p:nvPr>
            <p:ph type="sldNum" sz="quarter" idx="5"/>
          </p:nvPr>
        </p:nvSpPr>
        <p:spPr/>
        <p:txBody>
          <a:bodyPr/>
          <a:lstStyle/>
          <a:p>
            <a:pPr>
              <a:defRPr/>
            </a:pPr>
            <a:fld id="{EEB38484-99C5-45A6-9749-013731899C12}"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Many patient transfers occur in inpatient settings each day. As healthcare has grown more complex, information sharing among providers has become more problem-prone. For example, a patient may enter the facility through the Emergency department, go directly to the operating room for emergency surgery, leave the OR for the intensive care unit, develop a complication and go back to the OR, be stabilized then back to the ICU, then transfer to a general care unit to prepare for discharge home. The patient may have relatively brief encounters with multiple providers in a seemingly disjointed environment. Many organizations are turning to information technology to help bridge communication across this increasingly specialized and fragmented environment. The challenge for health IT professionals is to design technologies to support the many diverse clinical workflows in multiple departments.</a:t>
            </a:r>
          </a:p>
          <a:p>
            <a:pPr eaLnBrk="1" hangingPunct="1">
              <a:spcBef>
                <a:spcPct val="0"/>
              </a:spcBef>
            </a:pPr>
            <a:endParaRPr lang="en-US" smtClean="0"/>
          </a:p>
          <a:p>
            <a:pPr eaLnBrk="1" hangingPunct="1">
              <a:spcBef>
                <a:spcPct val="0"/>
              </a:spcBef>
            </a:pPr>
            <a:endParaRPr lang="en-US" smtClean="0"/>
          </a:p>
        </p:txBody>
      </p:sp>
      <p:sp>
        <p:nvSpPr>
          <p:cNvPr id="716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3A09F7-2359-4D84-8867-C27FB4EAB58F}"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r>
              <a:rPr lang="en-US" smtClean="0"/>
              <a:t>Inter-departmental care coordination is challenging in several respects. Abraham and Reddy examined patient transfer practices of various departments. They found examples of ineffective interactions between clinical and non-clinical personnel on sending and receiving patient care units. In their hospital, bed placement is handled by the admitting department. Because of their direct involvement in patient care, the clinical team believes that they should have the authority to make bed placement decisions. This attitude affects their interactions with the admitting department, leading to a failure to communicate. This leads to patients being inappropriately transferred to another unit. They also observed ineffective interactions between clinical departments. In one case, the Emergency Department was challenged by the need to deal with a constant influx of patients and transferred a patient to an inpatient unit before obtaining all of the required laboratory work. The receiving unit was concerned about the ED not doing its job. A delay in laboratory work equaled a delay in starting an inpatient plan of care, and subsequently a delay in discharge.</a:t>
            </a:r>
          </a:p>
          <a:p>
            <a:pPr eaLnBrk="1" hangingPunct="1">
              <a:spcBef>
                <a:spcPct val="0"/>
              </a:spcBef>
            </a:pPr>
            <a:endParaRPr lang="en-US" smtClean="0"/>
          </a:p>
          <a:p>
            <a:pPr eaLnBrk="1" hangingPunct="1">
              <a:spcBef>
                <a:spcPct val="0"/>
              </a:spcBef>
            </a:pPr>
            <a:r>
              <a:rPr lang="en-US" smtClean="0"/>
              <a:t>Ineffective information hand-offs are also problematic.  To maintain continuity of care, timely  information transfer is critical. Nurse to nurse handoff is often called “report”. Failure to provide a timely report causes problems. The researchers observed the following scenario. Once an inpatient bed became available, the Emergency department nurse contacted the floor nurse receiving the patient to give report. The floor nurse informed the emergency department nurse that she was too busy with her other patients and asked her to call back in 15 minutes. The emergency department nurse called after the specified time and was again told that the receiving nurse was unavailable. When the emergency department nurse was finally able to give report, she forgot to mention that the patient had special type of IV line as she was busy with other activities while waiting to give report. This missing information could have increased the risk for medical error. Another observation that was made during information handoffs was the deliberate withholding of information, especially when the transfer was to occur close to shift change. Nurses withheld information on patient  movement and bed availability for the incoming transfers, resulting in a bottleneck in patient flow and the patient being assigned to a less appropriate unit.</a:t>
            </a:r>
          </a:p>
          <a:p>
            <a:pPr eaLnBrk="1" hangingPunct="1">
              <a:spcBef>
                <a:spcPct val="0"/>
              </a:spcBef>
            </a:pPr>
            <a:endParaRPr lang="en-US" smtClean="0"/>
          </a:p>
          <a:p>
            <a:pPr eaLnBrk="1" hangingPunct="1">
              <a:spcBef>
                <a:spcPct val="0"/>
              </a:spcBef>
            </a:pPr>
            <a:r>
              <a:rPr lang="en-US" smtClean="0"/>
              <a:t>Information technology should support both intra (within) departmental and inter (between)- departmental coordination activities at the same time. Use of electronic bed boards and electronic medical record systems can either be useful or completely ineffective in supporting the patient transfer process. The researchers observed that universal access to the bed board management system allowed the clinical departments to bypass the admitting department, and make their own bed assignment decisions. This caused major disruptions in the workflow of the Post-Anesthesia Care Unit.</a:t>
            </a:r>
          </a:p>
        </p:txBody>
      </p:sp>
      <p:sp>
        <p:nvSpPr>
          <p:cNvPr id="727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4A3FCD3-BBBE-40DF-BAAB-8DCB353393BF}"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Communication deficits and lack of timely transfer of patient information post-hospital discharge are frequent problems in health care and may affect the quality and safety of care. The patient’s primary care provider resumes responsibility for the patient’s care on discharge, yet, in the absence of information regarding the patient’s hospital course and discharge instructions, does not have the entire clinical picture. When writing on deficits in communication and information transfer, Sunil Kripalani and his team suggest that Timely transfer of accurate, relevant patient data at discharge and arrangements for post-discharge follow-up may improve the continuity of hand-offs.</a:t>
            </a:r>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Kripalani, S., LeFevre, F. Phillips, C. O., Williams, M. V., Basaviah, P., &amp; Baker, D. W. (2007). Deficits in communication and information transfer between hospital-based and primary care physicians. Implications for patient safety and continuity of care. JAMA, 297(8), 831-841.</a:t>
            </a:r>
          </a:p>
        </p:txBody>
      </p:sp>
      <p:sp>
        <p:nvSpPr>
          <p:cNvPr id="737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D235B56-9F28-400E-A8C9-46CA3D0AD4D8}"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Kripalani’s team examined deficits in communication and information transfer at hospital discharge to identify interventions to improve the process. They reviewed 55 observational studies looking specifically at communication and information transfer at hospital discharge and 18 controlled studies examining the efficacy of interventions to improve information transfer. They found that direct communication between hospital physicians and primary care providers occurred only 3-20% of the time, that the availability of the discharge summary within one week of discharge was low (12% - 34%) and remained low four weeks post discharge (51% - 77%). When present, discharge summaries lacked important clinical information that the primary care provider needed to effectively care for the patient. Poor communication contributed to primary provider dissatisfaction and affected the quality of care in 25% of follow-up visits. </a:t>
            </a:r>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Kripalani, S., LeFevre, F. Phillips, C. O., Williams, M. V., Basaviah, P., &amp; Baker, D. W. (2007). Deficits in communication and information transfer between hospital-based and primary care physicians. Implications for patient safety and continuity of care. JAMA, 297(8), 831-841.</a:t>
            </a:r>
          </a:p>
        </p:txBody>
      </p:sp>
      <p:sp>
        <p:nvSpPr>
          <p:cNvPr id="747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B0E836-832B-4F43-A8EF-01183E122416}"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eaLnBrk="1" fontAlgn="auto" hangingPunct="1">
              <a:spcBef>
                <a:spcPts val="0"/>
              </a:spcBef>
              <a:spcAft>
                <a:spcPts val="0"/>
              </a:spcAft>
              <a:defRPr/>
            </a:pPr>
            <a:r>
              <a:rPr lang="en-US" dirty="0" smtClean="0"/>
              <a:t>There is evidence that almost half of hospital inpatients experience at least one medical error with respect to medication continuity, diagnostic work-up, or laboratory test follow-up. Most of these errors result from a breakdown in communication between hospital providers and primary care providers. Patient discharge summaries are the means by which most hospital teams communicate with primary care providers. The quality of these summaries varies, and often, because many patients follow-up with their primary care provider within a few days of hospital discharge, the discharge summary may not arrive until after the patient has a primary care follow-up appointment.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There is evidence that  a large number of inpatients (nearly half) experience at least one medical error involving medication continuity, diagnostic work-up, or test follow-up. A patient’s medication regimen may be altered many times while he is in the hospital due to acute illness. On discharge, the decision may have been made to hold or alter the dosage of the patient’s usual home medications, or to add a new medication that requires laboratory follow-up. It is essential that the primary care provider have access to this new information. While the hospital is required to provide the patient with a new home medication list on discharge, the patient may not remember to bring this list to his primary care follow-up appointment.</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With shorter lengths of stay, patients (and their family members) take responsibility for the patient’s care a lot earlier and may not see the primary care provider for days to weeks after discharge. If follow-up is not arranged prior to discharge, the patient and or her family may not remember to make the appointment on arriving home. The patient may call the primary care provider before the scheduled appointment with concerns over discharge instructions of which the primary care provider has not first hand knowledge. Furthermore, the hospital may have misjudged the patient’s level of post-discharge social support and the patient may be unable to follow through on follow-up appointments.</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Additionally, there may be a disconnect between the patient’s understanding of post-hospital instructions and the information that had been provided before discharge. Oftentimes, instructions are written or printed out without the realization that the patient and his caregivers have </a:t>
            </a:r>
            <a:r>
              <a:rPr lang="en-US" dirty="0" err="1" smtClean="0"/>
              <a:t>limitied</a:t>
            </a:r>
            <a:r>
              <a:rPr lang="en-US" dirty="0" smtClean="0"/>
              <a:t> functional literacy skills, with difficulty reading and understanding medical instructions, medication labels, and appointment slips.</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endParaRPr lang="en-US" dirty="0"/>
          </a:p>
        </p:txBody>
      </p:sp>
      <p:sp>
        <p:nvSpPr>
          <p:cNvPr id="757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907495-642E-4167-B64E-A192886778A6}" type="slidenum">
              <a:rPr lang="en-US" smtClean="0"/>
              <a:pPr fontAlgn="base">
                <a:spcBef>
                  <a:spcPct val="0"/>
                </a:spcBef>
                <a:spcAft>
                  <a:spcPct val="0"/>
                </a:spcAft>
                <a:defRPr/>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order to evaluate whether electronic health records facilitate or pose challenges to care coordination in the primary care environment, the O’Malley and her colleagues conducted telephone interviews of physicians and non-physicians from 26 community practices. They examined the effectiveness of the EHR with respect to six principle tasks necessary for effective care coordination. They looked at the ability of the HER to maintain patient continuity, to document and compile patient information, and to use information to manage and coordinate care delivered in the primary care practice. This included accessing and assessing patient data, managing and coordinating, and population-based tracking. </a:t>
            </a:r>
          </a:p>
        </p:txBody>
      </p:sp>
      <p:sp>
        <p:nvSpPr>
          <p:cNvPr id="768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731068E-B488-4F88-9D2B-1294CE6F2E82}" type="slidenum">
              <a:rPr lang="en-US" smtClean="0"/>
              <a:pPr fontAlgn="base">
                <a:spcBef>
                  <a:spcPct val="0"/>
                </a:spcBef>
                <a:spcAft>
                  <a:spcPct val="0"/>
                </a:spcAft>
                <a:defRPr/>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They also looked at the EHR’s effectiveness with respect to referrals and consultations, sharing care with clinicians across practices and settings, and providing care or exchanging information for transitions and emergency care.</a:t>
            </a:r>
          </a:p>
          <a:p>
            <a:pPr eaLnBrk="1" hangingPunct="1">
              <a:spcBef>
                <a:spcPct val="0"/>
              </a:spcBef>
            </a:pPr>
            <a:endParaRPr lang="en-US" smtClean="0"/>
          </a:p>
          <a:p>
            <a:pPr eaLnBrk="1" hangingPunct="1">
              <a:spcBef>
                <a:spcPct val="0"/>
              </a:spcBef>
            </a:pPr>
            <a:endParaRPr lang="en-US" smtClean="0"/>
          </a:p>
        </p:txBody>
      </p:sp>
      <p:sp>
        <p:nvSpPr>
          <p:cNvPr id="778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A34DF0-C675-4E74-BD99-959357BEBE3F}" type="slidenum">
              <a:rPr lang="en-US" smtClean="0"/>
              <a:pPr fontAlgn="base">
                <a:spcBef>
                  <a:spcPct val="0"/>
                </a:spcBef>
                <a:spcAft>
                  <a:spcPct val="0"/>
                </a:spcAft>
                <a:defRPr/>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Several themes arose from the data, which revealed that EHRs both facilitate and challenge coordination of care. First, the use of the EHR helped within-office care coordination, mostly by providing ready access to patient data during encounters (in real time) to support patient care decision-making and through use of electronic messaging. Second, due to the lack of standardization of key data elements required for health information exchange, EHRs in provider practices were less able to support coordination between providers and settings. When systems were interoperable, however, the ability to initiate, communicate, and track referrals and consultations was greatly enhanced. Third, managing the sheer volume of information and overflow was especially challenging. For example, there was repetitive content of notes and inappropriate use of templates that made it difficult to identify important clinical information. Technology is limited in its ability to capture decision-making and future care plans, such as specific target goals to be achieved over time. For example, it was difficult to track progress toward goals and preventive and chronic care services for each patient. Lastly,  simply designing EHRs for billing purposes will not ensure clinical relevance to patients and care coordination.</a:t>
            </a:r>
          </a:p>
          <a:p>
            <a:pPr eaLnBrk="1" hangingPunct="1">
              <a:spcBef>
                <a:spcPct val="0"/>
              </a:spcBef>
            </a:pPr>
            <a:endParaRPr lang="en-US" smtClean="0"/>
          </a:p>
        </p:txBody>
      </p:sp>
      <p:sp>
        <p:nvSpPr>
          <p:cNvPr id="788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B267F4B-AF3F-43C9-8924-66B9F9291E39}" type="slidenum">
              <a:rPr lang="en-US" smtClean="0"/>
              <a:pPr fontAlgn="base">
                <a:spcBef>
                  <a:spcPct val="0"/>
                </a:spcBef>
                <a:spcAft>
                  <a:spcPct val="0"/>
                </a:spcAft>
                <a:defRPr/>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Coordination of care requires highly effective teams who optimize the use of information, people and resources to achieve the best clinical outcomes for patients. They eliminate barriers to quality and safety.</a:t>
            </a:r>
          </a:p>
          <a:p>
            <a:pPr eaLnBrk="1" hangingPunct="1">
              <a:spcBef>
                <a:spcPct val="0"/>
              </a:spcBef>
            </a:pPr>
            <a:endParaRPr lang="en-US" smtClean="0"/>
          </a:p>
          <a:p>
            <a:pPr eaLnBrk="1" hangingPunct="1">
              <a:spcBef>
                <a:spcPct val="0"/>
              </a:spcBef>
            </a:pPr>
            <a:r>
              <a:rPr lang="en-US" smtClean="0"/>
              <a:t>Communication has been said to be the lifeline of a well-functioning team. Teamwork cannot occur without effective communication. </a:t>
            </a:r>
          </a:p>
          <a:p>
            <a:pPr eaLnBrk="1" hangingPunct="1">
              <a:spcBef>
                <a:spcPct val="0"/>
              </a:spcBef>
            </a:pPr>
            <a:endParaRPr lang="en-US" smtClean="0"/>
          </a:p>
        </p:txBody>
      </p:sp>
      <p:sp>
        <p:nvSpPr>
          <p:cNvPr id="798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74F2D5E-ED0C-4DB2-9178-029F02CC8216}" type="slidenum">
              <a:rPr lang="en-US" smtClean="0"/>
              <a:pPr fontAlgn="base">
                <a:spcBef>
                  <a:spcPct val="0"/>
                </a:spcBef>
                <a:spcAft>
                  <a:spcPct val="0"/>
                </a:spcAft>
                <a:defRPr/>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Unit 5.2 answers the question: Can HIT hinder communication and care coordination. While the advent of electronic health records have improved communication in some respects, such as providing immediate access to patient information, for some clinicians, the EHR may actually pose a distraction during patient encounters. Furthermore, some providers may grow to rely on computerized information rather than actually talking with patients and other clinicians.</a:t>
            </a:r>
          </a:p>
        </p:txBody>
      </p:sp>
      <p:sp>
        <p:nvSpPr>
          <p:cNvPr id="809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9AFF5B2-1E82-49C4-AB84-8E7C046DB698}" type="slidenum">
              <a:rPr lang="en-US" smtClean="0"/>
              <a:pPr fontAlgn="base">
                <a:spcBef>
                  <a:spcPct val="0"/>
                </a:spcBef>
                <a:spcAft>
                  <a:spcPct val="0"/>
                </a:spcAft>
                <a:defRPr/>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objective for Unit 1.1 is: Assess the impact of teamwork and communication on patient safety and care coordination. Effective teamwork and communication are absolutely critical for ensuring the safe and reliable delivery of health care. Health care is the product of many diverse disciplines that are united in a common purpose – to deliver health care that is safe, effective, timely, patient-centered, efficient, and equitable. To do so, they need to coordinate their efforts, to collaborate – and to communicate with each other.</a:t>
            </a:r>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a:p>
            <a:pPr eaLnBrk="1" hangingPunct="1"/>
            <a:r>
              <a:rPr lang="en-US" b="1" smtClean="0"/>
              <a:t>Institute:  </a:t>
            </a:r>
            <a:r>
              <a:rPr lang="en-US" smtClean="0"/>
              <a:t> </a:t>
            </a:r>
            <a:r>
              <a:rPr lang="en-US" smtClean="0">
                <a:hlinkClick r:id="rId3"/>
              </a:rPr>
              <a:t>Warren Grant Magnuson Clinical Center</a:t>
            </a:r>
            <a:r>
              <a:rPr lang="en-US" smtClean="0"/>
              <a:t> (CC) </a:t>
            </a:r>
            <a:br>
              <a:rPr lang="en-US" smtClean="0"/>
            </a:br>
            <a:r>
              <a:rPr lang="en-US" b="1" smtClean="0"/>
              <a:t> Category:</a:t>
            </a:r>
            <a:r>
              <a:rPr lang="en-US" smtClean="0"/>
              <a:t> </a:t>
            </a:r>
            <a:r>
              <a:rPr lang="en-US" smtClean="0">
                <a:hlinkClick r:id="rId4"/>
              </a:rPr>
              <a:t>Doctors</a:t>
            </a:r>
            <a:r>
              <a:rPr lang="en-US" smtClean="0"/>
              <a:t> </a:t>
            </a:r>
            <a:r>
              <a:rPr lang="en-US" smtClean="0">
                <a:hlinkClick r:id="rId5"/>
              </a:rPr>
              <a:t>Patient Care</a:t>
            </a:r>
            <a:r>
              <a:rPr lang="en-US" smtClean="0"/>
              <a:t> </a:t>
            </a:r>
            <a:br>
              <a:rPr lang="en-US" smtClean="0"/>
            </a:br>
            <a:r>
              <a:rPr lang="en-US" smtClean="0"/>
              <a:t> </a:t>
            </a:r>
            <a:r>
              <a:rPr lang="en-US" b="1" smtClean="0"/>
              <a:t>Description:</a:t>
            </a:r>
            <a:r>
              <a:rPr lang="en-US" smtClean="0"/>
              <a:t> Patient Care  Download </a:t>
            </a:r>
            <a:r>
              <a:rPr lang="en-US" smtClean="0">
                <a:hlinkClick r:id="rId6"/>
              </a:rPr>
              <a:t>Low Resolution (72dpi)</a:t>
            </a:r>
            <a:r>
              <a:rPr lang="en-US" smtClean="0"/>
              <a:t> </a:t>
            </a:r>
            <a:br>
              <a:rPr lang="en-US" smtClean="0"/>
            </a:br>
            <a:r>
              <a:rPr lang="en-US" smtClean="0"/>
              <a:t> Download </a:t>
            </a:r>
            <a:r>
              <a:rPr lang="en-US" smtClean="0">
                <a:hlinkClick r:id="rId7"/>
              </a:rPr>
              <a:t>Original Image</a:t>
            </a:r>
            <a:r>
              <a:rPr lang="en-US" smtClean="0"/>
              <a:t/>
            </a:r>
            <a:br>
              <a:rPr lang="en-US" smtClean="0"/>
            </a:br>
            <a:r>
              <a:rPr lang="en-US" smtClean="0"/>
              <a:t/>
            </a:r>
            <a:br>
              <a:rPr lang="en-US" smtClean="0"/>
            </a:br>
            <a:r>
              <a:rPr lang="en-US" smtClean="0"/>
              <a:t>&lt; Return to </a:t>
            </a:r>
            <a:r>
              <a:rPr lang="en-US" smtClean="0">
                <a:hlinkClick r:id="rId8"/>
              </a:rPr>
              <a:t>Search Results</a:t>
            </a:r>
            <a:r>
              <a:rPr lang="en-US" smtClean="0"/>
              <a:t> </a:t>
            </a:r>
          </a:p>
          <a:p>
            <a:pPr eaLnBrk="1" hangingPunct="1"/>
            <a:r>
              <a:rPr lang="en-US" smtClean="0"/>
              <a:t>This page was last reviewed on February 28, 2008 .</a:t>
            </a:r>
          </a:p>
          <a:p>
            <a:pPr eaLnBrk="1" hangingPunct="1"/>
            <a:r>
              <a:rPr lang="en-US" b="1" smtClean="0"/>
              <a:t>Restrictions on Use</a:t>
            </a:r>
          </a:p>
          <a:p>
            <a:pPr eaLnBrk="1" hangingPunct="1"/>
            <a:r>
              <a:rPr lang="en-US" smtClean="0"/>
              <a:t>NIH generated images are in the public domain; however, we occasionally use illustrations, photographs, or other information resources contributed by or licensed from private sources, companies, or organizations that may be protected by U.S. and foreign copyright laws. In such cases, please use the “contact” link to request permission in cases where a restricted use notice is posted. </a:t>
            </a:r>
          </a:p>
          <a:p>
            <a:pPr eaLnBrk="1" hangingPunct="1"/>
            <a:r>
              <a:rPr lang="en-US" smtClean="0"/>
              <a:t>Materials downloaded from NIH cannot be used to misrepresent our agency or imply that NIH endorses any commercial or private product, service, or activity. </a:t>
            </a:r>
          </a:p>
          <a:p>
            <a:pPr eaLnBrk="1" hangingPunct="1"/>
            <a:r>
              <a:rPr lang="en-US" smtClean="0"/>
              <a:t>No fees are imposed for using NIH images; however, we would appreciate being credited as the source. </a:t>
            </a:r>
          </a:p>
          <a:p>
            <a:pPr eaLnBrk="1" hangingPunct="1"/>
            <a:r>
              <a:rPr lang="en-US" smtClean="0"/>
              <a:t>For further information, you may contact: </a:t>
            </a:r>
            <a:r>
              <a:rPr lang="en-US" b="1" smtClean="0"/>
              <a:t>NIH Office of Communications and Public Liaison</a:t>
            </a:r>
            <a:r>
              <a:rPr lang="en-US" smtClean="0"/>
              <a:t/>
            </a:r>
            <a:br>
              <a:rPr lang="en-US" smtClean="0"/>
            </a:br>
            <a:r>
              <a:rPr lang="en-US" smtClean="0"/>
              <a:t>News Media Branch</a:t>
            </a:r>
            <a:br>
              <a:rPr lang="en-US" smtClean="0"/>
            </a:br>
            <a:r>
              <a:rPr lang="en-US" smtClean="0"/>
              <a:t>Wally Akinso </a:t>
            </a:r>
            <a:br>
              <a:rPr lang="en-US" smtClean="0"/>
            </a:br>
            <a:r>
              <a:rPr lang="en-US" smtClean="0"/>
              <a:t>9000 Rockville Pike</a:t>
            </a:r>
            <a:br>
              <a:rPr lang="en-US" smtClean="0"/>
            </a:br>
            <a:r>
              <a:rPr lang="en-US" smtClean="0"/>
              <a:t>Building 31, Room 5B52</a:t>
            </a:r>
            <a:br>
              <a:rPr lang="en-US" smtClean="0"/>
            </a:br>
            <a:r>
              <a:rPr lang="en-US" smtClean="0"/>
              <a:t>Bethesda, MD 20892-2105</a:t>
            </a:r>
            <a:br>
              <a:rPr lang="en-US" smtClean="0"/>
            </a:br>
            <a:r>
              <a:rPr lang="en-US" smtClean="0"/>
              <a:t>Telephone: 301-451-9572</a:t>
            </a:r>
            <a:br>
              <a:rPr lang="en-US" smtClean="0"/>
            </a:br>
            <a:r>
              <a:rPr lang="en-US" smtClean="0"/>
              <a:t>Email: </a:t>
            </a:r>
            <a:r>
              <a:rPr lang="en-US" smtClean="0">
                <a:hlinkClick r:id="rId9"/>
              </a:rPr>
              <a:t>akinsow@od.nih.gov </a:t>
            </a:r>
            <a:r>
              <a:rPr lang="en-US" smtClean="0"/>
              <a:t> </a:t>
            </a:r>
          </a:p>
          <a:p>
            <a:pPr eaLnBrk="1" hangingPunct="1"/>
            <a:r>
              <a:rPr lang="en-US" smtClean="0">
                <a:hlinkClick r:id="rId10"/>
              </a:rPr>
              <a:t>^ top</a:t>
            </a:r>
            <a:endParaRPr lang="en-US" smtClean="0"/>
          </a:p>
          <a:p>
            <a:pPr eaLnBrk="1" hangingPunct="1">
              <a:spcBef>
                <a:spcPct val="0"/>
              </a:spcBef>
            </a:pPr>
            <a:endParaRPr lang="en-US" smtClean="0"/>
          </a:p>
        </p:txBody>
      </p:sp>
      <p:sp>
        <p:nvSpPr>
          <p:cNvPr id="634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9918733-F745-417A-BD2F-C541252A236E}"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unit 5.1, you saw a variety of ways in which HIT can facilitate communication. It is important that you, as future HIT professionals, also understand how HIT can actually serve as a barrier to effective communication.</a:t>
            </a:r>
          </a:p>
        </p:txBody>
      </p:sp>
      <p:sp>
        <p:nvSpPr>
          <p:cNvPr id="819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8F900E-1466-4637-BA0A-BDBBB6C27589}" type="slidenum">
              <a:rPr lang="en-US" smtClean="0"/>
              <a:pPr fontAlgn="base">
                <a:spcBef>
                  <a:spcPct val="0"/>
                </a:spcBef>
                <a:spcAft>
                  <a:spcPct val="0"/>
                </a:spcAft>
                <a:defRPr/>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complexity of the health care environment posed a challenge to effective communication even before the advent of electronic health records. In fact, part of the impetus for using electronic health records across all health care settings has been as to improve communication. What we’ve found, however, is that HIT will not improve communication processes that are already dysfunctional or inadequate without significant change to the health care environment. This slide drives that point home. Marge Benham-Hutkins and Judith Effken inform us that increased healthcare complexity has been accompanied by problems with information sharing among multiple providers. The healthcare system is characterized lby the provision of complex care, short encounters, multiple providers, and increased opportunities for communication breakdown. These conditions set the stage for increased medical error.</a:t>
            </a:r>
          </a:p>
          <a:p>
            <a:pPr eaLnBrk="1" hangingPunct="1">
              <a:spcBef>
                <a:spcPct val="0"/>
              </a:spcBef>
            </a:pPr>
            <a:endParaRPr lang="en-US" smtClean="0"/>
          </a:p>
          <a:p>
            <a:pPr eaLnBrk="1" hangingPunct="1">
              <a:spcBef>
                <a:spcPct val="0"/>
              </a:spcBef>
            </a:pPr>
            <a:r>
              <a:rPr lang="en-US" smtClean="0"/>
              <a:t>Benham-Hutkins, MM and Effken J. (2010). Multi-professional patterns and methods of communication during patient handoffs. International Journal of Medical Informatics, 79(4): 252-267.</a:t>
            </a:r>
          </a:p>
          <a:p>
            <a:pPr eaLnBrk="1" hangingPunct="1">
              <a:spcBef>
                <a:spcPct val="0"/>
              </a:spcBef>
            </a:pPr>
            <a:endParaRPr lang="en-US" smtClean="0"/>
          </a:p>
        </p:txBody>
      </p:sp>
      <p:sp>
        <p:nvSpPr>
          <p:cNvPr id="829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78FCDC1-F793-4AFE-951D-6D71A5A1437E}" type="slidenum">
              <a:rPr lang="en-US" smtClean="0"/>
              <a:pPr fontAlgn="base">
                <a:spcBef>
                  <a:spcPct val="0"/>
                </a:spcBef>
                <a:spcAft>
                  <a:spcPct val="0"/>
                </a:spcAft>
                <a:defRPr/>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Just as HIT can support good communication and efficient work flow, it can actually amplify bad communication practices and poor clinical work flows. The processes by which information technology influence communication and work flow are quite complex and adaptive. HIT processes use repeated routines, which, when designed to support dysfunctional practices can actually perpetuate these practices. Communication and work flow processes influence the design, implementation, and adoption of information technology. Since such a reciprocal relationship exists between HIT and communication and work flow, an understanding of how each affects the other is essential to the HIT professional.</a:t>
            </a:r>
          </a:p>
        </p:txBody>
      </p:sp>
      <p:sp>
        <p:nvSpPr>
          <p:cNvPr id="839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6DEA88-C01E-4EB6-9074-EE10F2397F18}" type="slidenum">
              <a:rPr lang="en-US" smtClean="0"/>
              <a:pPr fontAlgn="base">
                <a:spcBef>
                  <a:spcPct val="0"/>
                </a:spcBef>
                <a:spcAft>
                  <a:spcPct val="0"/>
                </a:spcAft>
                <a:defRPr/>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Effective communication is a challenge, even in the absence of information and communication technology. There are a multitude of problems that can occur. What I think I am saying to you may not be what you are hearing. Health care providers are bombarded by a barrage of information. They experience cognitive overload due to the complexity of their work and the information demands that accompany that work. There are both internal and external distractions and interruptions during the communication process, including time pressures, noise, and the emotional state of the provider. It’s no wonder that effective communication is hard-won in the health care setting.</a:t>
            </a:r>
          </a:p>
        </p:txBody>
      </p:sp>
      <p:sp>
        <p:nvSpPr>
          <p:cNvPr id="849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3A27B88-4E10-4038-B9BB-B46246FF1D17}" type="slidenum">
              <a:rPr lang="en-US" smtClean="0"/>
              <a:pPr fontAlgn="base">
                <a:spcBef>
                  <a:spcPct val="0"/>
                </a:spcBef>
                <a:spcAft>
                  <a:spcPct val="0"/>
                </a:spcAft>
                <a:defRPr/>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Communication is largely influenced by social norms. We communicate with our peers in the manner that is expected and we take our cues from the members of our group. When we introduce new technology into the mix, without planning for how that technology may potentially alter our group norms, we may end up with downstream effects that we had not intended. </a:t>
            </a:r>
          </a:p>
        </p:txBody>
      </p:sp>
      <p:sp>
        <p:nvSpPr>
          <p:cNvPr id="860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EAD3AD1-D489-4E0F-A367-1D799B5ABB60}" type="slidenum">
              <a:rPr lang="en-US" smtClean="0"/>
              <a:pPr fontAlgn="base">
                <a:spcBef>
                  <a:spcPct val="0"/>
                </a:spcBef>
                <a:spcAft>
                  <a:spcPct val="0"/>
                </a:spcAft>
                <a:defRPr/>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eaLnBrk="1" fontAlgn="auto" hangingPunct="1">
              <a:spcBef>
                <a:spcPts val="0"/>
              </a:spcBef>
              <a:spcAft>
                <a:spcPts val="0"/>
              </a:spcAft>
              <a:defRPr/>
            </a:pPr>
            <a:r>
              <a:rPr lang="en-US" dirty="0" smtClean="0"/>
              <a:t>“We just implemented a provider order entry system and it is not going well at all. Before computers, when the docs wanted a drug given STAT, they would tell the nurse first then write the order. Now that they can enter orders into POE from anyplace, they don’t talk to us. The computer system has a red flag when a stat order is entered and our docs think that the red flag lets us know immediately about the new order. Hello…..I’m taking care of patients here, not watching the computer system!”</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Communication failures can occur when there is not a shared understanding of how the message is received. This can result in adverse events, especially in chaotic environments, such as intensive care units. In the case you just heard, the provider felt that the message regarding the STAT order was communicated clearly since the computerized provider order entry system generates a red flag to tell the nurse that a STAT order has been generated. The provider is not thinking about the frequency with which the nurse may be checking the patient record for the presence of alert notifications. The nurse, on the other hand, was used to the ICU norm of verbal communication related to STAT orders. Clearly, the multidisciplinary team did not plan for changes in communication norms. Assumptions were made on the part of both the physicians and the nurses. HIT professionals can assist teams in planning for changes to social norms following the introduction of information technology into the clinical setting.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endParaRPr lang="en-US" dirty="0"/>
          </a:p>
        </p:txBody>
      </p:sp>
      <p:sp>
        <p:nvSpPr>
          <p:cNvPr id="870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B64022-676F-4E3F-9CD3-D7D7753ADB55}" type="slidenum">
              <a:rPr lang="en-US" smtClean="0"/>
              <a:pPr fontAlgn="base">
                <a:spcBef>
                  <a:spcPct val="0"/>
                </a:spcBef>
                <a:spcAft>
                  <a:spcPct val="0"/>
                </a:spcAft>
                <a:defRPr/>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We know that HIT implementation alters the form and pattern of communication and the way in which providers exchange patient information with each other and with patients and families. How can HIT professionals help? Well-designed information systems and work flow re-engineering processes that facilitate clarity of information communicated between providers is essential. This can be especially problematic in settings where there are a variety of non-integrated clinical information systems that are patched together, leading to gaps in information. These information gaps can result in medical error.</a:t>
            </a:r>
          </a:p>
        </p:txBody>
      </p:sp>
      <p:sp>
        <p:nvSpPr>
          <p:cNvPr id="880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C597EFD-E8CE-4630-8BD7-388EEB1055CD}" type="slidenum">
              <a:rPr lang="en-US" smtClean="0"/>
              <a:pPr fontAlgn="base">
                <a:spcBef>
                  <a:spcPct val="0"/>
                </a:spcBef>
                <a:spcAft>
                  <a:spcPct val="0"/>
                </a:spcAft>
                <a:defRPr/>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Adoption and use of HIT is strongly influenced by patterns of relationships among members of the health care team. </a:t>
            </a:r>
          </a:p>
          <a:p>
            <a:pPr eaLnBrk="1" hangingPunct="1">
              <a:spcBef>
                <a:spcPct val="0"/>
              </a:spcBef>
            </a:pPr>
            <a:r>
              <a:rPr lang="en-US" smtClean="0"/>
              <a:t>Team members belong to different occupational and professional groups and may  represent different departments</a:t>
            </a:r>
          </a:p>
          <a:p>
            <a:pPr eaLnBrk="1" hangingPunct="1">
              <a:spcBef>
                <a:spcPct val="0"/>
              </a:spcBef>
            </a:pPr>
            <a:r>
              <a:rPr lang="en-US" smtClean="0"/>
              <a:t>Team members are also interdependent, they rely on each other for cooperation and collaboration during the course of the patient’s care. Anderson presented the example listed on this slide to describe a social network in health care. Examining the patterns of interactions among health care providers can be helpful to identify opinion leaders who are critical to the success of information technology adoption.</a:t>
            </a:r>
          </a:p>
          <a:p>
            <a:pPr eaLnBrk="1" hangingPunct="1">
              <a:spcBef>
                <a:spcPct val="0"/>
              </a:spcBef>
            </a:pPr>
            <a:endParaRPr lang="en-US" smtClean="0"/>
          </a:p>
          <a:p>
            <a:pPr eaLnBrk="1" hangingPunct="1">
              <a:spcBef>
                <a:spcPct val="0"/>
              </a:spcBef>
            </a:pPr>
            <a:r>
              <a:rPr lang="en-US" smtClean="0"/>
              <a:t>Anderson, J. (2002). Evaluation in health informatics: social network analysis. Computers in Biology and Medicine, 32(3), 179-193.</a:t>
            </a:r>
          </a:p>
        </p:txBody>
      </p:sp>
      <p:sp>
        <p:nvSpPr>
          <p:cNvPr id="890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4560D5-7A0D-4E21-B5D1-E8CBC9D195D3}" type="slidenum">
              <a:rPr lang="en-US" smtClean="0"/>
              <a:pPr fontAlgn="base">
                <a:spcBef>
                  <a:spcPct val="0"/>
                </a:spcBef>
                <a:spcAft>
                  <a:spcPct val="0"/>
                </a:spcAft>
                <a:defRPr/>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Social network analysis really looks at the relations among providers and looks to see whether there are patterns among particular groups so that an information technology intervention can be designed that supports communication among these subgroups. When examining the social networks in a physician practice, you, as the HIT member of the team, would assist by obtaining relational data. You would ask questions such as those posed on this slide to discover the ins and outs of the social network of the group practice. You would then design an information technology solution to support communication practices that are common to a particular group.</a:t>
            </a:r>
          </a:p>
          <a:p>
            <a:pPr eaLnBrk="1" hangingPunct="1">
              <a:spcBef>
                <a:spcPct val="0"/>
              </a:spcBef>
            </a:pPr>
            <a:endParaRPr lang="en-US" smtClean="0"/>
          </a:p>
          <a:p>
            <a:pPr eaLnBrk="1" hangingPunct="1">
              <a:spcBef>
                <a:spcPct val="0"/>
              </a:spcBef>
            </a:pPr>
            <a:r>
              <a:rPr lang="en-US" smtClean="0"/>
              <a:t>Anderson, J. (2002). Evaluation in health informatics: social network analysis. Computers in Biology and Medicine, 32(3), 179-193.</a:t>
            </a:r>
          </a:p>
        </p:txBody>
      </p:sp>
      <p:sp>
        <p:nvSpPr>
          <p:cNvPr id="901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8EA2CD-BDDD-44DE-92EF-8C3BFBFABFCA}" type="slidenum">
              <a:rPr lang="en-US" smtClean="0"/>
              <a:pPr fontAlgn="base">
                <a:spcBef>
                  <a:spcPct val="0"/>
                </a:spcBef>
                <a:spcAft>
                  <a:spcPct val="0"/>
                </a:spcAft>
                <a:defRPr/>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Sorby and Nytro are Norwegian investigators who seek to uncover design processes that work with the complexity of healthcare communication and information technology requirements. They recognize that much of the success in adoption of technology relates to the effectiveness of technology in supporting communication in healthcare. They use semi-structured observation to inform information technology design. They caution that healthcare is a communication and information intensive sector and point to its history of mixed success in in introducing and using HIT. They believe that some of the problems that we encounter are due to simplistic design processes and methods that are not suitable for the complexity of today’s healthcare environment.</a:t>
            </a:r>
          </a:p>
          <a:p>
            <a:pPr eaLnBrk="1" hangingPunct="1">
              <a:spcBef>
                <a:spcPct val="0"/>
              </a:spcBef>
            </a:pPr>
            <a:endParaRPr lang="en-US" smtClean="0"/>
          </a:p>
          <a:p>
            <a:pPr eaLnBrk="1" hangingPunct="1">
              <a:spcBef>
                <a:spcPct val="0"/>
              </a:spcBef>
            </a:pPr>
            <a:r>
              <a:rPr lang="en-US" smtClean="0"/>
              <a:t>S</a:t>
            </a:r>
            <a:r>
              <a:rPr lang="en-US" smtClean="0">
                <a:sym typeface="Symbol" pitchFamily="18" charset="2"/>
              </a:rPr>
              <a:t>rby ID, &amp; Nytr, O. 2010. Analysis of communicative behavior: profiling roles and activities. International Journal of Medical Informatics; 79(6): e144-e151.</a:t>
            </a:r>
            <a:endParaRPr lang="en-US" smtClean="0"/>
          </a:p>
          <a:p>
            <a:pPr eaLnBrk="1" hangingPunct="1">
              <a:spcBef>
                <a:spcPct val="0"/>
              </a:spcBef>
            </a:pPr>
            <a:endParaRPr lang="en-US" smtClean="0"/>
          </a:p>
        </p:txBody>
      </p:sp>
      <p:sp>
        <p:nvSpPr>
          <p:cNvPr id="911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8F424A4-2D7A-476C-AF44-7782614AB841}" type="slidenum">
              <a:rPr lang="en-US" smtClean="0"/>
              <a:pPr fontAlgn="base">
                <a:spcBef>
                  <a:spcPct val="0"/>
                </a:spcBef>
                <a:spcAft>
                  <a:spcPct val="0"/>
                </a:spcAft>
                <a:defRPr/>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the clinical IT world, we have been given a prime directive. National efforts are rapidly underway to implement electronic health records by 2014. As a result of the HITECH provisions of the American Recovery and Reinvestment Act of 2009, all eligible providers and hospitals must demonstrate that they are using electronic health records in a meaningful way as defined by set criteria. Failure to do so will result in inability to qualify for incentive payments for the next few years, but more importantly, the imposition of financial penalties in 2015.  The goals for meaningful use highlight the importance of effective communication and coordination of care in improving quality, safety and efficiency of care. Care in all settings must support effective communication, which is a necessary prerequisite to improving care coordination, engaging patients and families, ensuring privacy and security protections, reducing disparities, and ultimately improving quality, safety and efficiency of care. For this reason, HIT professionals must understand the importance of designing systems to support these goals.</a:t>
            </a:r>
          </a:p>
        </p:txBody>
      </p:sp>
      <p:sp>
        <p:nvSpPr>
          <p:cNvPr id="645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68ED79E-4A0E-4AB4-B85B-52DDBFABF3D8}"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Semi-structured observation is a tool that is useful in studying communication and information sharing practices. The observer looks at speech acts and examines them for meaning. J. L. Austin, in his book, </a:t>
            </a:r>
            <a:r>
              <a:rPr lang="en-US" i="1" smtClean="0"/>
              <a:t>How to do things with words</a:t>
            </a:r>
            <a:r>
              <a:rPr lang="en-US" smtClean="0"/>
              <a:t> published in 1962 by Oxford University Press, identifies three types of meaning of speech acts: the literal meaning “what I say is a statement of fact”, the social function of what I say where I say one thing but I am really hinting at something else, and the effect of what I say, or what is done or experienced by someone else because of what I say. By observing speech acts, the HIT professional can see how health care providers use language to accomplish intended actions and how those who listen to the message infer intended meaning from what is said.</a:t>
            </a:r>
          </a:p>
          <a:p>
            <a:pPr eaLnBrk="1" hangingPunct="1">
              <a:spcBef>
                <a:spcPct val="0"/>
              </a:spcBef>
            </a:pPr>
            <a:endParaRPr lang="en-US" smtClean="0"/>
          </a:p>
          <a:p>
            <a:pPr eaLnBrk="1" hangingPunct="1">
              <a:spcBef>
                <a:spcPct val="0"/>
              </a:spcBef>
            </a:pPr>
            <a:r>
              <a:rPr lang="en-US" smtClean="0"/>
              <a:t>Austin, J. L. 1962, How to do things with words. Oxford University Press: England</a:t>
            </a:r>
          </a:p>
          <a:p>
            <a:pPr eaLnBrk="1" hangingPunct="1">
              <a:spcBef>
                <a:spcPct val="0"/>
              </a:spcBef>
            </a:pPr>
            <a:r>
              <a:rPr lang="en-US" smtClean="0"/>
              <a:t> </a:t>
            </a:r>
          </a:p>
        </p:txBody>
      </p:sp>
      <p:sp>
        <p:nvSpPr>
          <p:cNvPr id="921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151CBD4-06C4-4002-8E8F-B50C61E9618B}" type="slidenum">
              <a:rPr lang="en-US" smtClean="0"/>
              <a:pPr fontAlgn="base">
                <a:spcBef>
                  <a:spcPct val="0"/>
                </a:spcBef>
                <a:spcAft>
                  <a:spcPct val="0"/>
                </a:spcAft>
                <a:defRPr/>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Structured observation is a tool used to collect quantitative (objective) and qualitative (subjective) data about multidisciplinary communication. It focuses on roles, types of information, and sources of information. S</a:t>
            </a:r>
            <a:r>
              <a:rPr lang="en-US" smtClean="0">
                <a:sym typeface="Symbol" pitchFamily="18" charset="2"/>
              </a:rPr>
              <a:t>rby &amp; Nytr </a:t>
            </a:r>
            <a:r>
              <a:rPr lang="en-US" smtClean="0"/>
              <a:t>used semi-structured observation of communicative acts to examine pre-round communication practices so that they could design information systems to support these practices. They looked at speech acts in a single patient care unit and compared these with those of similar roles on different patient care units. They also profiled specific activities, such as drug related events.</a:t>
            </a:r>
          </a:p>
        </p:txBody>
      </p:sp>
      <p:sp>
        <p:nvSpPr>
          <p:cNvPr id="931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76E68B-2F36-4F03-92D5-CFA716E9C67F}" type="slidenum">
              <a:rPr lang="en-US" smtClean="0"/>
              <a:pPr fontAlgn="base">
                <a:spcBef>
                  <a:spcPct val="0"/>
                </a:spcBef>
                <a:spcAft>
                  <a:spcPct val="0"/>
                </a:spcAft>
                <a:defRPr/>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On examining the data, these researchers found that communicative acts fell into 5 categories, which they adapted from the early work of philosophy professor John Searle. First were assertive acts which stated facts about conditions (such as the acts of assessing, diagnosing, observing, or recording). Next were commissive acts which stated that the speaker would perform certain tasks (such as evaluate, review, confirm). Other acts included directives, which aimed to get someone else to do something (such as order, refer, or request); expressives, which referred to the speaker’s state of mind, such as a suspicion or a query; and finally declarative acts, which changed conditions by a statement, such as admit, sign, or discharge. From these acts, the IT team was able to develop detailed functional requirements for the information system.</a:t>
            </a:r>
          </a:p>
        </p:txBody>
      </p:sp>
      <p:sp>
        <p:nvSpPr>
          <p:cNvPr id="942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5594029-49CD-4D62-8FB9-38B7B2F7F045}" type="slidenum">
              <a:rPr lang="en-US" smtClean="0"/>
              <a:pPr fontAlgn="base">
                <a:spcBef>
                  <a:spcPct val="0"/>
                </a:spcBef>
                <a:spcAft>
                  <a:spcPct val="0"/>
                </a:spcAft>
                <a:defRPr/>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Since inter-clinician communication occurs in a highly interruptive environment, an analysis of communication processes can help to inform the development of communication devices to enhance communication interruptions or defer them to more appropriate times. Synchronous communication, such as face-to-face discussion and telephone communication place the speaker at risk for interruption and distraction due to the disruptive health care environment. Frequent interruptions during communication increase the likelihood that the message will be misinterpreted or lost. Edwards and her research team examined synchronous and asynchronous information and data exchanges at two hospital sides. At both sites, inter-clinician communication was observed and time, personnel involved, interruptions, and information technology and other device use recorded. Most of the communication was face-to-face, and the most common asynchronous communication vehicle was the computerized hospital EHR/medical record. This was true in both physician and nurse groups. Interruptive events were common with synchronous communication, accounting for 22% of the attending physician’s time and 20% of the nurses’ time.</a:t>
            </a:r>
          </a:p>
        </p:txBody>
      </p:sp>
      <p:sp>
        <p:nvSpPr>
          <p:cNvPr id="952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90F344-C2F8-49E9-B732-DFDE12B088AF}" type="slidenum">
              <a:rPr lang="en-US" smtClean="0"/>
              <a:pPr fontAlgn="base">
                <a:spcBef>
                  <a:spcPct val="0"/>
                </a:spcBef>
                <a:spcAft>
                  <a:spcPct val="0"/>
                </a:spcAft>
                <a:defRPr/>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researchers were able to uncover a number of communication inefficiencies with respect to synchronous communication methods. While information and communication technology will not, and should not, replace face-to-face communication, it can help to mediate interruptions that are not urgent and can defer face-to-face interactions to a more opportune time. Edwards discusses one case study in which the physician attempted to make 3 consultations by landline telephone. In the case of the third consult, the physician called, paged, and called a second time, finally leaving a message with the secretary. Each of the 3 attempts at contact resulted in deferment to an asynchronous mode of communication, wasting precious time and energy.</a:t>
            </a:r>
          </a:p>
        </p:txBody>
      </p:sp>
      <p:sp>
        <p:nvSpPr>
          <p:cNvPr id="962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CE1FD2-FB6A-4BF5-8A26-AAE0D11D1E14}" type="slidenum">
              <a:rPr lang="en-US" smtClean="0"/>
              <a:pPr fontAlgn="base">
                <a:spcBef>
                  <a:spcPct val="0"/>
                </a:spcBef>
                <a:spcAft>
                  <a:spcPct val="0"/>
                </a:spcAft>
                <a:defRPr/>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Unit 5.3 will discuss ways in which HIT supports care coordination.</a:t>
            </a:r>
          </a:p>
        </p:txBody>
      </p:sp>
      <p:sp>
        <p:nvSpPr>
          <p:cNvPr id="4" name="Slide Number Placeholder 3"/>
          <p:cNvSpPr>
            <a:spLocks noGrp="1"/>
          </p:cNvSpPr>
          <p:nvPr>
            <p:ph type="sldNum" sz="quarter" idx="5"/>
          </p:nvPr>
        </p:nvSpPr>
        <p:spPr/>
        <p:txBody>
          <a:bodyPr/>
          <a:lstStyle/>
          <a:p>
            <a:pPr>
              <a:defRPr/>
            </a:pPr>
            <a:fld id="{EDD5D151-95D6-402A-9B41-603320510371}"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objective of this unit is: to describe ways in which HIT design can enhance communication and care coordination.</a:t>
            </a:r>
          </a:p>
          <a:p>
            <a:pPr eaLnBrk="1" hangingPunct="1">
              <a:spcBef>
                <a:spcPct val="0"/>
              </a:spcBef>
            </a:pPr>
            <a:endParaRPr lang="en-US" smtClean="0"/>
          </a:p>
        </p:txBody>
      </p:sp>
      <p:sp>
        <p:nvSpPr>
          <p:cNvPr id="972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1B1E52C-7725-4E86-8052-5F07B647054A}" type="slidenum">
              <a:rPr lang="en-US" smtClean="0"/>
              <a:pPr fontAlgn="base">
                <a:spcBef>
                  <a:spcPct val="0"/>
                </a:spcBef>
                <a:spcAft>
                  <a:spcPct val="0"/>
                </a:spcAft>
                <a:defRPr/>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As introduced in unit 2, there are basic components and processes of communication. In the setting of health care, one provider initiates a message. He explains (encodes) the situation and makes recommendations. The second provider understands (decodes) the message from the first provider. The messages themselves have to be explained with language that is familiar to both parties. These messages can be conveyed in verbal, written, or electronic means (channels) to promote safe patient care. An important, and often forgotten reality, is that the health care environment is rarely silent. Providers must be aware of background noise: external noise such as the paging system, alarms, cluttered work spaces (which are a form of visual noise and can be just as distracting as auditory noise) as well as internal noise, or the provider’s own mental states (psychological noise) that can make message transmission unclear.</a:t>
            </a:r>
          </a:p>
          <a:p>
            <a:pPr eaLnBrk="1" hangingPunct="1">
              <a:spcBef>
                <a:spcPct val="0"/>
              </a:spcBef>
            </a:pPr>
            <a:endParaRPr lang="en-US" smtClean="0"/>
          </a:p>
          <a:p>
            <a:pPr eaLnBrk="1" hangingPunct="1">
              <a:spcBef>
                <a:spcPct val="0"/>
              </a:spcBef>
            </a:pPr>
            <a:r>
              <a:rPr lang="en-US" smtClean="0"/>
              <a:t>Well-coordinated care occurs is made possible when providers share the same context, or frame of reference. As you can see, communication is not a simple matter!</a:t>
            </a:r>
          </a:p>
          <a:p>
            <a:pPr eaLnBrk="1" hangingPunct="1">
              <a:spcBef>
                <a:spcPct val="0"/>
              </a:spcBef>
            </a:pPr>
            <a:endParaRPr lang="en-US" smtClean="0"/>
          </a:p>
          <a:p>
            <a:pPr eaLnBrk="1" hangingPunct="1">
              <a:spcBef>
                <a:spcPct val="0"/>
              </a:spcBef>
            </a:pPr>
            <a:r>
              <a:rPr lang="en-US" smtClean="0"/>
              <a:t>Dayton, E., &amp; Henriksen, K. (2007). Communication failure: basic components, contributing factors, and the call for structure. Joint Commission Journal on Quality and Patient Safety. 33(1), 34-47.</a:t>
            </a:r>
          </a:p>
        </p:txBody>
      </p:sp>
      <p:sp>
        <p:nvSpPr>
          <p:cNvPr id="983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C8DF31-F666-4482-A0AF-DEE749CEC8DF}" type="slidenum">
              <a:rPr lang="en-US" smtClean="0"/>
              <a:pPr fontAlgn="base">
                <a:spcBef>
                  <a:spcPct val="0"/>
                </a:spcBef>
                <a:spcAft>
                  <a:spcPct val="0"/>
                </a:spcAft>
                <a:defRPr/>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eaLnBrk="1" fontAlgn="auto" hangingPunct="1">
              <a:spcBef>
                <a:spcPts val="0"/>
              </a:spcBef>
              <a:spcAft>
                <a:spcPts val="0"/>
              </a:spcAft>
              <a:defRPr/>
            </a:pPr>
            <a:r>
              <a:rPr lang="en-US" dirty="0" smtClean="0"/>
              <a:t>“When I arrived at the hospital for the birth of my third child I was in active labor. I had a history of two caesarian sections. but the plan was to try a vaginal delivery this time. When I was asked about drug allergies, I told the nurse that I had problems with </a:t>
            </a:r>
            <a:r>
              <a:rPr lang="en-US" dirty="0" err="1" smtClean="0"/>
              <a:t>fentanyl</a:t>
            </a:r>
            <a:r>
              <a:rPr lang="en-US" dirty="0" smtClean="0"/>
              <a:t>, a drug often used for pain during labor, in the past. My husband, a nurse, added that my blood pressure drops so significantly that that our physician recommends that I not receive that drug. During my prolonged labor, the anesthesia provider changed 3 times. Although my sensitivity to </a:t>
            </a:r>
            <a:r>
              <a:rPr lang="en-US" dirty="0" err="1" smtClean="0"/>
              <a:t>fentanyl</a:t>
            </a:r>
            <a:r>
              <a:rPr lang="en-US" dirty="0" smtClean="0"/>
              <a:t> was documented in the medical record, the 1</a:t>
            </a:r>
            <a:r>
              <a:rPr lang="en-US" baseline="30000" dirty="0" smtClean="0"/>
              <a:t>st</a:t>
            </a:r>
            <a:r>
              <a:rPr lang="en-US" dirty="0" smtClean="0"/>
              <a:t> and 2</a:t>
            </a:r>
            <a:r>
              <a:rPr lang="en-US" baseline="30000" dirty="0" smtClean="0"/>
              <a:t>nd</a:t>
            </a:r>
            <a:r>
              <a:rPr lang="en-US" dirty="0" smtClean="0"/>
              <a:t> anesthesia providers attempted to inject the drug in my IV line during the course of my labor. They were stopped by my husband who was present and monitoring  my care. Finally, since the trial at a vaginal delivery had failed, my husband was asked to leave the room for a few minutes so that the team could prepare for surgery. During the time he was out of the room, a 3</a:t>
            </a:r>
            <a:r>
              <a:rPr lang="en-US" baseline="30000" dirty="0" smtClean="0"/>
              <a:t>rd</a:t>
            </a:r>
            <a:r>
              <a:rPr lang="en-US" dirty="0" smtClean="0"/>
              <a:t> provider administered </a:t>
            </a:r>
            <a:r>
              <a:rPr lang="en-US" dirty="0" err="1" smtClean="0"/>
              <a:t>fentanyl</a:t>
            </a:r>
            <a:r>
              <a:rPr lang="en-US" dirty="0" smtClean="0"/>
              <a:t>. The next thing I knew, my blood pressure was dropping and I was being tilted backward, head down, as my husband was being escorted back into the delivery suite. I heard him exclaim, “You gave her </a:t>
            </a:r>
            <a:r>
              <a:rPr lang="en-US" dirty="0" err="1" smtClean="0"/>
              <a:t>fentanyl</a:t>
            </a:r>
            <a:r>
              <a:rPr lang="en-US" dirty="0" smtClean="0"/>
              <a:t>, didn’t you?”</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Communication failures are a major contributor to adverse events in health care. In the case you just heard, the provider responsible for the patient’s pain management changed three times. Each time a provider changes, a hand-off occurs. Each hand-off should have included the fact that Mrs. A had past difficulties with </a:t>
            </a:r>
            <a:r>
              <a:rPr lang="en-US" dirty="0" err="1" smtClean="0"/>
              <a:t>fentanyl</a:t>
            </a:r>
            <a:r>
              <a:rPr lang="en-US" dirty="0" smtClean="0"/>
              <a:t>. The patient’s medical record also included documentation of her sensitivity to the drug. Her husband provided a safety net the first two times a provider attempted to give the drug, however, that safety net was removed while the patient was being prepared for surgery. This case clearly indicates how communication breakdown can results in adverse outcomes.</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endParaRPr lang="en-US" dirty="0"/>
          </a:p>
        </p:txBody>
      </p:sp>
      <p:sp>
        <p:nvSpPr>
          <p:cNvPr id="993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F01392-0C91-4FC3-A2BB-AEEBF1615F48}" type="slidenum">
              <a:rPr lang="en-US" smtClean="0"/>
              <a:pPr fontAlgn="base">
                <a:spcBef>
                  <a:spcPct val="0"/>
                </a:spcBef>
                <a:spcAft>
                  <a:spcPct val="0"/>
                </a:spcAft>
                <a:defRPr/>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Perhaps the most important communication challenge we face today is that of hand-off communication. As patients move throughout within and between health care settings, there is potential for error. Important information needs to be communicated to the right people at the right time in order to ensure a common understanding of the patient’s clinical state and health care needs. The Joint Commission. an independent, not-for-profit organization that accredits and certifies over 17,000 health care organizations and programs in the United States, established a Center for Transforming Healthcare in 2009 to assist participating hospitals and health systems to collaboratively address critical safety and quality problems. One of their current projects is aimed at improving hand-off communication. </a:t>
            </a:r>
          </a:p>
        </p:txBody>
      </p:sp>
      <p:sp>
        <p:nvSpPr>
          <p:cNvPr id="1003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066713-26CB-4CA5-A24A-478BC0AE4D61}" type="slidenum">
              <a:rPr lang="en-US" smtClean="0"/>
              <a:pPr fontAlgn="base">
                <a:spcBef>
                  <a:spcPct val="0"/>
                </a:spcBef>
                <a:spcAft>
                  <a:spcPct val="0"/>
                </a:spcAft>
                <a:defRPr/>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2003, the institute of Medicine issued a consensus report on priorities necessary to transform health care quality. Care coordination was identified as the number 1 priority for national action. This priority area relates to all aspects of health care, from acute to chronic to preventive to end-of-life. Over 100 million Americans have some type of chronic condition, with about 60 million having more than one chronic condition. For people with chronic conditions, care coordination across multiple providers is critical. Studies of Medicare patients aged 65 and over reveal that the more chronic conditions one has, the greater the numbers of hospitalizations. Clinical integration is essential for care coordination. Clinical integration is the extent to which there is coordination of patient care services across people, functions, and sites over time. Such coordination requires effective information transfer and communication.</a:t>
            </a:r>
          </a:p>
          <a:p>
            <a:pPr eaLnBrk="1" hangingPunct="1">
              <a:spcBef>
                <a:spcPct val="0"/>
              </a:spcBef>
            </a:pPr>
            <a:endParaRPr lang="en-US" smtClean="0"/>
          </a:p>
          <a:p>
            <a:pPr eaLnBrk="1" hangingPunct="1">
              <a:spcBef>
                <a:spcPct val="0"/>
              </a:spcBef>
            </a:pPr>
            <a:endParaRPr lang="en-US" smtClean="0"/>
          </a:p>
        </p:txBody>
      </p:sp>
      <p:sp>
        <p:nvSpPr>
          <p:cNvPr id="655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83A3C7-9042-4245-9D47-E20775A5E5F3}"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There are a variety of tools that the electronic record has in its toolbox to assist with the communication needed for care coordination. Let’s talk about a few of these tools, which include: whiteboards, clipboards, clinical summaries, automated notificaitons, hand-off notes, and discharge summaries.</a:t>
            </a:r>
          </a:p>
        </p:txBody>
      </p:sp>
      <p:sp>
        <p:nvSpPr>
          <p:cNvPr id="1013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802D2A5-C4CB-4AFF-A653-A1110065A65E}" type="slidenum">
              <a:rPr lang="en-US" smtClean="0"/>
              <a:pPr fontAlgn="base">
                <a:spcBef>
                  <a:spcPct val="0"/>
                </a:spcBef>
                <a:spcAft>
                  <a:spcPct val="0"/>
                </a:spcAft>
                <a:defRPr/>
              </a:pPr>
              <a:t>40</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Whiteboards are one example of a communication tool that was developed in the pre-electronic age and continues to serve health care teams in both handwritten and electronic formats. Studies have shown that these boards are used for a variety of purposes: communicating the names of the patient’s nurse, patient care assistant, attending physician, housestaff, consulting physicians; or pharmacists. They may also be used for communicating the clinical service of record, patient-specific risks or precautions (such as fall risk or contact precautions), daily goal of care, family contact information, scheduled activities such as testing or therapeutic procedures, and anticipated discharge date. </a:t>
            </a:r>
          </a:p>
          <a:p>
            <a:pPr eaLnBrk="1" hangingPunct="1">
              <a:spcBef>
                <a:spcPct val="0"/>
              </a:spcBef>
            </a:pPr>
            <a:endParaRPr lang="en-US" smtClean="0"/>
          </a:p>
          <a:p>
            <a:pPr eaLnBrk="1" hangingPunct="1">
              <a:spcBef>
                <a:spcPct val="0"/>
              </a:spcBef>
            </a:pPr>
            <a:endParaRPr lang="en-US" smtClean="0"/>
          </a:p>
        </p:txBody>
      </p:sp>
      <p:sp>
        <p:nvSpPr>
          <p:cNvPr id="1024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AD3572-96D2-40CB-9476-FD3D1EBF9BA5}" type="slidenum">
              <a:rPr lang="en-US" smtClean="0"/>
              <a:pPr fontAlgn="base">
                <a:spcBef>
                  <a:spcPct val="0"/>
                </a:spcBef>
                <a:spcAft>
                  <a:spcPct val="0"/>
                </a:spcAft>
                <a:defRPr/>
              </a:pPr>
              <a:t>41</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p:spPr>
      </p:sp>
      <p:sp>
        <p:nvSpPr>
          <p:cNvPr id="1054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Responsibility for keeping this information up-to-date on the board varies, but most often falls to nursing staff members. The major barriers to keeping this information current in the case of handwritten whiteboards are competing priorities and not having whiteboard markers readily available. The major facilitator appears to be creating predesigned whiteboards with templates that clearly define the information to be written on or keyed into them. Additionally, when there is agreement on the utility of the whiteboard for enhancing communication and clear accountability as to who will keep the information current, these can be effective in achieving their purpose.</a:t>
            </a:r>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Sehgal, N. L., Green, A., Vidyarthi, A. R., Blegen, M. A., Wachter, R. M. (2010). Patient whiteboards as a communication tool in the hospital setting: a survey of pracices and recommendaitons. Journal of Hospital Medicine, 5(4), 234-239.</a:t>
            </a:r>
          </a:p>
        </p:txBody>
      </p:sp>
      <p:sp>
        <p:nvSpPr>
          <p:cNvPr id="1034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542ACE6-DEA5-4ED2-A4C0-419A09520F7E}" type="slidenum">
              <a:rPr lang="en-US" smtClean="0"/>
              <a:pPr fontAlgn="base">
                <a:spcBef>
                  <a:spcPct val="0"/>
                </a:spcBef>
                <a:spcAft>
                  <a:spcPct val="0"/>
                </a:spcAft>
                <a:defRPr/>
              </a:pPr>
              <a:t>42</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Electronic whiteboards can be effective in improving multidisciplinary communication and coordination of care, and have certain clear benefits over manual whiteboards. While both systems can provide a single visible display, electronic systems tend to have the advantage in terms of legibility and user-friendliness of the display. While data have to be hand-entered with a specific type of marker, and erased as information changes on the manual whiteboards, the electronic boards automatically extract key information in real-time from clinical information systems and allow for variable data to be keyed in to the system as needed. Both can use color as flags, however, lost or dried up markers of a particular color may be a problem with manual systems. When patients move, automated tracking is less burdensome on staff than manual tracking. Finally, manual whiteboards are only accessible at a single location, whereas electronic whiteboards can be viewed form any terminal in which the software is installed.</a:t>
            </a:r>
          </a:p>
          <a:p>
            <a:pPr eaLnBrk="1" hangingPunct="1">
              <a:spcBef>
                <a:spcPct val="0"/>
              </a:spcBef>
            </a:pPr>
            <a:endParaRPr lang="en-US" smtClean="0"/>
          </a:p>
          <a:p>
            <a:pPr eaLnBrk="1" hangingPunct="1">
              <a:spcBef>
                <a:spcPct val="0"/>
              </a:spcBef>
            </a:pPr>
            <a:r>
              <a:rPr lang="en-US" smtClean="0"/>
              <a:t>http://www.whiteboardguide.com/blog/Electronic-Whiteboards-Help-Hospitals-Save-Lives/10</a:t>
            </a:r>
          </a:p>
          <a:p>
            <a:pPr eaLnBrk="1" hangingPunct="1">
              <a:spcBef>
                <a:spcPct val="0"/>
              </a:spcBef>
            </a:pPr>
            <a:endParaRPr lang="en-US" smtClean="0"/>
          </a:p>
          <a:p>
            <a:pPr eaLnBrk="1" hangingPunct="1">
              <a:spcBef>
                <a:spcPct val="0"/>
              </a:spcBef>
            </a:pPr>
            <a:endParaRPr lang="en-US" smtClean="0"/>
          </a:p>
        </p:txBody>
      </p:sp>
      <p:sp>
        <p:nvSpPr>
          <p:cNvPr id="1044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EAEEAD2-F765-4102-8A52-CC54E752390D}" type="slidenum">
              <a:rPr lang="en-US" smtClean="0"/>
              <a:pPr fontAlgn="base">
                <a:spcBef>
                  <a:spcPct val="0"/>
                </a:spcBef>
                <a:spcAft>
                  <a:spcPct val="0"/>
                </a:spcAft>
                <a:defRPr/>
              </a:pPr>
              <a:t>43</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There are lots of user-designed information tools that are paper-based. These have been called “clipboard” tools because whether they are entirely manual or are the result of print-outs from clinical information systems, they all result in a piece of paper that is carried around by the clinician. Electronic forms can pull data form a single or multiple information sources. They may require whitening- or crossing out information that is not essential for the care of the particular patient. Some of these forms contain information about a single patient, others list out information about groups of patients. Manual forms may be entirely hand-written by the provider or they may consist in taping pieces of relevant information together. Both electronic and manual forms may entail annotating or using colored highlighters or short-hand symbols to draw attention to specific details.</a:t>
            </a:r>
          </a:p>
          <a:p>
            <a:pPr eaLnBrk="1" hangingPunct="1">
              <a:spcBef>
                <a:spcPct val="0"/>
              </a:spcBef>
            </a:pPr>
            <a:endParaRPr lang="en-US" smtClean="0"/>
          </a:p>
          <a:p>
            <a:pPr eaLnBrk="1" hangingPunct="1">
              <a:spcBef>
                <a:spcPct val="0"/>
              </a:spcBef>
            </a:pPr>
            <a:endParaRPr lang="en-US" smtClean="0"/>
          </a:p>
        </p:txBody>
      </p:sp>
      <p:sp>
        <p:nvSpPr>
          <p:cNvPr id="1054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BC026A-51E7-499C-BEBC-595FB180CB2B}" type="slidenum">
              <a:rPr lang="en-US" smtClean="0"/>
              <a:pPr fontAlgn="base">
                <a:spcBef>
                  <a:spcPct val="0"/>
                </a:spcBef>
                <a:spcAft>
                  <a:spcPct val="0"/>
                </a:spcAft>
                <a:defRPr/>
              </a:pPr>
              <a:t>44</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p:spPr>
      </p:sp>
      <p:sp>
        <p:nvSpPr>
          <p:cNvPr id="1085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Some clinical information systems have the ability to pull large amounts of patient data into a summary view to facilitate communication, discussion, and planning. These are most often used for hand-off communication (such as nursing report or provider sign out report) when responsibility for the patient’s care is transferred from one provider to another; for multi-disciplinary care planning and rounding; and for hand-offs during transfer of care from one care team or facility to another.</a:t>
            </a:r>
          </a:p>
          <a:p>
            <a:pPr eaLnBrk="1" hangingPunct="1">
              <a:spcBef>
                <a:spcPct val="0"/>
              </a:spcBef>
            </a:pPr>
            <a:endParaRPr lang="en-US" dirty="0" smtClean="0"/>
          </a:p>
          <a:p>
            <a:pPr eaLnBrk="1" hangingPunct="1">
              <a:spcBef>
                <a:spcPct val="0"/>
              </a:spcBef>
            </a:pPr>
            <a:r>
              <a:rPr lang="en-US" dirty="0" smtClean="0"/>
              <a:t>Well-designed information technology can pull relevant clinical data (values and ranges), significant events, problems, allergies, and medications, plan of care, patient progress, and other patient specific information, such as preferences and cultural values.</a:t>
            </a:r>
          </a:p>
          <a:p>
            <a:pPr eaLnBrk="1" hangingPunct="1">
              <a:spcBef>
                <a:spcPct val="0"/>
              </a:spcBef>
            </a:pPr>
            <a:endParaRPr lang="en-US" dirty="0" smtClean="0"/>
          </a:p>
          <a:p>
            <a:pPr eaLnBrk="1" hangingPunct="1">
              <a:spcBef>
                <a:spcPct val="0"/>
              </a:spcBef>
            </a:pPr>
            <a:r>
              <a:rPr lang="en-US" dirty="0" smtClean="0"/>
              <a:t>http://medsphere.org/plugins/screenshots/resources/screenshots/openvista-cis-patient-summary.png</a:t>
            </a:r>
          </a:p>
          <a:p>
            <a:pPr eaLnBrk="1" hangingPunct="1">
              <a:spcBef>
                <a:spcPct val="0"/>
              </a:spcBef>
            </a:pPr>
            <a:endParaRPr lang="en-US" dirty="0" smtClean="0"/>
          </a:p>
          <a:p>
            <a:pPr eaLnBrk="1" hangingPunct="1">
              <a:spcBef>
                <a:spcPct val="0"/>
              </a:spcBef>
            </a:pPr>
            <a:endParaRPr lang="en-US" dirty="0" smtClean="0"/>
          </a:p>
        </p:txBody>
      </p:sp>
      <p:sp>
        <p:nvSpPr>
          <p:cNvPr id="1065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DDC7AA-B021-45BF-A6BE-5634867546AE}" type="slidenum">
              <a:rPr lang="en-US" smtClean="0"/>
              <a:pPr fontAlgn="base">
                <a:spcBef>
                  <a:spcPct val="0"/>
                </a:spcBef>
                <a:spcAft>
                  <a:spcPct val="0"/>
                </a:spcAft>
                <a:defRPr/>
              </a:pPr>
              <a:t>45</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Automated notifications are a popular communication tool in information technology. These tools are meant to facilitate human-computer interaction. Examples of automated communication tools include: electronic referral requests, alert notifications and provider-to-pharmacy communications through POE. </a:t>
            </a:r>
          </a:p>
          <a:p>
            <a:pPr eaLnBrk="1" hangingPunct="1">
              <a:spcBef>
                <a:spcPct val="0"/>
              </a:spcBef>
            </a:pPr>
            <a:endParaRPr lang="en-US" smtClean="0"/>
          </a:p>
          <a:p>
            <a:pPr eaLnBrk="1" hangingPunct="1">
              <a:spcBef>
                <a:spcPct val="0"/>
              </a:spcBef>
            </a:pPr>
            <a:r>
              <a:rPr lang="en-US" smtClean="0"/>
              <a:t>Sending notifications to referral services based on admission screening criteria can facilitate care coordination . Incorporating pre-defined screening criteria for nutritional, violence, spiritual, and complex discharge risk into the Nursing Admission Screening document allows for automatic notification of the appropriate department of patients who are at potential risk for deficits. In the same way, screens for abuse/violence and complex discharge planning requirements can automatically notify social work and case management so that early intervention can occur. Spiritual screens and functional screens can be developed to alert the chaplain’s office and physical therapy, occupational therapy, and speech-language pathology.</a:t>
            </a:r>
          </a:p>
          <a:p>
            <a:pPr eaLnBrk="1" hangingPunct="1">
              <a:spcBef>
                <a:spcPct val="0"/>
              </a:spcBef>
            </a:pPr>
            <a:endParaRPr lang="en-US" smtClean="0"/>
          </a:p>
          <a:p>
            <a:pPr eaLnBrk="1" hangingPunct="1">
              <a:spcBef>
                <a:spcPct val="0"/>
              </a:spcBef>
            </a:pPr>
            <a:r>
              <a:rPr lang="en-US" smtClean="0"/>
              <a:t>Alert notifications of abnormal diagnostic test results, such as critical action laboratory values, draw the provider’s attention to these values to facilitate early action. Automated notifications also occur among members of the care team. For example, EHRs transmit prescription information from prescriber to pharmacist, and vice versa through the provider order entry component.</a:t>
            </a:r>
          </a:p>
          <a:p>
            <a:pPr eaLnBrk="1" hangingPunct="1">
              <a:spcBef>
                <a:spcPct val="0"/>
              </a:spcBef>
            </a:pPr>
            <a:endParaRPr lang="en-US" smtClean="0"/>
          </a:p>
          <a:p>
            <a:pPr eaLnBrk="1" hangingPunct="1">
              <a:spcBef>
                <a:spcPct val="0"/>
              </a:spcBef>
            </a:pPr>
            <a:r>
              <a:rPr lang="en-US" smtClean="0"/>
              <a:t>Little is known about the effectiveness of these tools, nor about their downstream effects. Hysong and his colleagues at the Houston Veterans Administration Center of Inquiry to Improve Outpatient Safety through Effective Electronic Communication are currently conducting a study on the effectiveness these electronic communication modalities. They are using the Systems Engineering Initiative for Patient Safety, or SEIPS model discussed in unit 4 to ascertain whether these tools introduce potential sources of error.</a:t>
            </a:r>
          </a:p>
          <a:p>
            <a:pPr eaLnBrk="1" hangingPunct="1">
              <a:spcBef>
                <a:spcPct val="0"/>
              </a:spcBef>
            </a:pPr>
            <a:endParaRPr lang="en-US" smtClean="0"/>
          </a:p>
          <a:p>
            <a:pPr eaLnBrk="1" hangingPunct="1">
              <a:spcBef>
                <a:spcPct val="0"/>
              </a:spcBef>
            </a:pPr>
            <a:r>
              <a:rPr lang="en-US" smtClean="0"/>
              <a:t>Hysong, S. J., Sawhney, M. K., Wilson, L., Sittig, D. F., Esquivel, A., Watford, M., Davis, T., Espades, D., &amp; Singh, H. (2009). Improving outpatient safety through effective electronic communications: a study protocol. Implementation Science, 4:62 </a:t>
            </a:r>
          </a:p>
          <a:p>
            <a:pPr eaLnBrk="1" hangingPunct="1">
              <a:spcBef>
                <a:spcPct val="0"/>
              </a:spcBef>
            </a:pPr>
            <a:endParaRPr lang="en-US" smtClean="0"/>
          </a:p>
          <a:p>
            <a:pPr eaLnBrk="1" hangingPunct="1">
              <a:spcBef>
                <a:spcPct val="0"/>
              </a:spcBef>
            </a:pPr>
            <a:endParaRPr lang="en-US" smtClean="0"/>
          </a:p>
        </p:txBody>
      </p:sp>
      <p:sp>
        <p:nvSpPr>
          <p:cNvPr id="1075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9F6994-A5C6-4FA7-A3B6-95FD1E7A7DE6}" type="slidenum">
              <a:rPr lang="en-US" smtClean="0"/>
              <a:pPr fontAlgn="base">
                <a:spcBef>
                  <a:spcPct val="0"/>
                </a:spcBef>
                <a:spcAft>
                  <a:spcPct val="0"/>
                </a:spcAft>
                <a:defRPr/>
              </a:pPr>
              <a:t>46</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p:spPr>
      </p:sp>
      <p:sp>
        <p:nvSpPr>
          <p:cNvPr id="1105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As a refresher, The Seips Model is used to assess healthcare systems, processes, and outcomes to develop system redesign recommendations.  It looks at the persons, the environment, the organization, technology and tools, and tasks as these relate to the care process and patient and employee and organizational outcomes. This type of model is ideal for the complex task analysis needed to determine the effectiveness of automatic notifications in reducing error.</a:t>
            </a:r>
          </a:p>
          <a:p>
            <a:pPr eaLnBrk="1" hangingPunct="1">
              <a:spcBef>
                <a:spcPct val="0"/>
              </a:spcBef>
            </a:pPr>
            <a:endParaRPr lang="en-US" smtClean="0">
              <a:latin typeface="Tahoma" pitchFamily="34" charset="0"/>
              <a:cs typeface="Tahoma" pitchFamily="34" charset="0"/>
            </a:endParaRPr>
          </a:p>
          <a:p>
            <a:pPr eaLnBrk="1" hangingPunct="1">
              <a:spcBef>
                <a:spcPct val="0"/>
              </a:spcBef>
            </a:pPr>
            <a:endParaRPr lang="en-US" smtClean="0">
              <a:latin typeface="Tahoma" pitchFamily="34" charset="0"/>
              <a:cs typeface="Tahoma" pitchFamily="34" charset="0"/>
            </a:endParaRPr>
          </a:p>
          <a:p>
            <a:pPr eaLnBrk="1" hangingPunct="1">
              <a:spcBef>
                <a:spcPct val="0"/>
              </a:spcBef>
            </a:pPr>
            <a:endParaRPr lang="en-US" smtClean="0">
              <a:latin typeface="Tahoma" pitchFamily="34" charset="0"/>
              <a:cs typeface="Tahoma" pitchFamily="34" charset="0"/>
            </a:endParaRPr>
          </a:p>
          <a:p>
            <a:pPr eaLnBrk="1" hangingPunct="1">
              <a:spcBef>
                <a:spcPct val="0"/>
              </a:spcBef>
            </a:pPr>
            <a:r>
              <a:rPr lang="en-US" smtClean="0">
                <a:latin typeface="Tahoma" pitchFamily="34" charset="0"/>
                <a:cs typeface="Tahoma" pitchFamily="34" charset="0"/>
              </a:rPr>
              <a:t>Carayon, P., Hundt, A.S., Karsh, B.-T., Gurses, A.P., Alvarado, C.J., Smith, M. and Brennan, P.F. “Work System Design for Patient Safety: The SEIPS Model”, </a:t>
            </a:r>
            <a:r>
              <a:rPr lang="en-US" u="sng" smtClean="0">
                <a:latin typeface="Tahoma" pitchFamily="34" charset="0"/>
                <a:cs typeface="Tahoma" pitchFamily="34" charset="0"/>
              </a:rPr>
              <a:t>Quality &amp; Safety in Health Care</a:t>
            </a:r>
            <a:r>
              <a:rPr lang="en-US" smtClean="0">
                <a:latin typeface="Tahoma" pitchFamily="34" charset="0"/>
                <a:cs typeface="Tahoma" pitchFamily="34" charset="0"/>
              </a:rPr>
              <a:t>, 15 (Suppl. 1): i50-i58, 2006.</a:t>
            </a:r>
          </a:p>
          <a:p>
            <a:pPr eaLnBrk="1" hangingPunct="1">
              <a:spcBef>
                <a:spcPct val="0"/>
              </a:spcBef>
            </a:pPr>
            <a:endParaRPr lang="en-US" smtClean="0"/>
          </a:p>
        </p:txBody>
      </p:sp>
      <p:sp>
        <p:nvSpPr>
          <p:cNvPr id="1085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7A795B9-6AB8-472C-81AC-FCD57E8086CA}" type="slidenum">
              <a:rPr lang="en-US" smtClean="0"/>
              <a:pPr fontAlgn="base">
                <a:spcBef>
                  <a:spcPct val="0"/>
                </a:spcBef>
                <a:spcAft>
                  <a:spcPct val="0"/>
                </a:spcAft>
                <a:defRPr/>
              </a:pPr>
              <a:t>47</a:t>
            </a:fld>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eaLnBrk="1" fontAlgn="auto" hangingPunct="1">
              <a:spcBef>
                <a:spcPts val="0"/>
              </a:spcBef>
              <a:spcAft>
                <a:spcPts val="0"/>
              </a:spcAft>
              <a:defRPr/>
            </a:pPr>
            <a:r>
              <a:rPr lang="en-US" dirty="0" smtClean="0"/>
              <a:t>Automatic data transfer from the longitudinal health record to the latest clinical encounter record is essential for continuity of care, especially with respect to critical information, such as allergies and other significant alerts, problems, and home medications. Health IT professionals can ensure that data are transferred to a predefined location where they can be validated by the primary provider, and made available to all of the patient’s providers for future encounters. Automatic flags and a link can be sent to the latest encounter record to indicate presence of additional patient information in the longitudinal record. The flag could be set to include encounters within the recent past (for example 6 months) or could search for all previous encounters.</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endParaRPr lang="en-US" dirty="0" smtClean="0"/>
          </a:p>
        </p:txBody>
      </p:sp>
      <p:sp>
        <p:nvSpPr>
          <p:cNvPr id="1095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E7D1871-C8F8-446C-BDDE-91A722F9C62D}" type="slidenum">
              <a:rPr lang="en-US" smtClean="0"/>
              <a:pPr fontAlgn="base">
                <a:spcBef>
                  <a:spcPct val="0"/>
                </a:spcBef>
                <a:spcAft>
                  <a:spcPct val="0"/>
                </a:spcAft>
                <a:defRPr/>
              </a:pPr>
              <a:t>48</a:t>
            </a:fld>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eaLnBrk="1" fontAlgn="auto" hangingPunct="1">
              <a:spcBef>
                <a:spcPts val="0"/>
              </a:spcBef>
              <a:spcAft>
                <a:spcPts val="0"/>
              </a:spcAft>
              <a:defRPr/>
            </a:pPr>
            <a:r>
              <a:rPr lang="en-US" dirty="0" smtClean="0"/>
              <a:t>Electronically available data can be pulled into a hand-off note to which the person signing off to another provider can add actions to be performed during the period of coverage to meet the patient’s immediate needs. Structured content ensures that all relevant data for the particular patient population is conveyed during hand-offs, such as shift-to-shift, cross coverage, and lunch or break coverage.</a:t>
            </a:r>
          </a:p>
        </p:txBody>
      </p:sp>
      <p:sp>
        <p:nvSpPr>
          <p:cNvPr id="1105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FD8612-7CD1-406F-B401-CBD035C8CCDB}" type="slidenum">
              <a:rPr lang="en-US" smtClean="0"/>
              <a:pPr fontAlgn="base">
                <a:spcBef>
                  <a:spcPct val="0"/>
                </a:spcBef>
                <a:spcAft>
                  <a:spcPct val="0"/>
                </a:spcAft>
                <a:defRPr/>
              </a:pPr>
              <a:t>49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eaLnBrk="1" fontAlgn="auto" hangingPunct="1">
              <a:spcBef>
                <a:spcPts val="0"/>
              </a:spcBef>
              <a:spcAft>
                <a:spcPts val="0"/>
              </a:spcAft>
              <a:defRPr/>
            </a:pPr>
            <a:r>
              <a:rPr lang="en-US" dirty="0" smtClean="0"/>
              <a:t>“My 82 year old mother was recently readmitted to an acute care hospital within 4 days of her discharge. This had been her second surgery to remove a brain tumor. We had a totally insane experience during her preoperative evaluation, which occurred the day before her surgery was scheduled. My sister and I were told that mom needed to see three doctors from three different clinical services - neurosurgery, otolaryngology (ear-nose-throat) and </a:t>
            </a:r>
            <a:r>
              <a:rPr lang="en-US" dirty="0" err="1" smtClean="0"/>
              <a:t>neuro</a:t>
            </a:r>
            <a:r>
              <a:rPr lang="en-US" dirty="0" smtClean="0"/>
              <a:t>-ophthalmology, as well as have blood tests, a chest x-ray, and a brain scan. The first doctor was behind in seeing his patients, which set the schedule in a tail spin. Our appointments were rearranged several times as we walked back and forth between the clinical areas. By the time we arrived at the outpatient brain scanner, the area had closed for the day. We were fortunate that we were able to get her scanned using the inpatient scanner, but only because my sister works at the hospital and knew who to ask. If not, mom’s surgery would have been canceled. Her hospital course was remarkable in that there was really poor communication between the surgeons and the intensive care doctors about my mother’s plan of care. Even when we were transferred to the general care floor, we received conflicting information about her post-hospital care. She was discharged home with a urinary tract infection, developed delirium, and was re-hospitalized within 4 days. Her primary care provider never received a discharge summary so did not have sufficient information to manage her care. Health care should be better than this!”</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http://www.clker.com/disclaimer.html</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endParaRPr lang="en-US" dirty="0"/>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1C3758A-B2AF-457F-A81A-137164C5F351}"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eaLnBrk="1" fontAlgn="auto" hangingPunct="1">
              <a:spcBef>
                <a:spcPts val="0"/>
              </a:spcBef>
              <a:spcAft>
                <a:spcPts val="0"/>
              </a:spcAft>
              <a:defRPr/>
            </a:pPr>
            <a:r>
              <a:rPr lang="en-US" dirty="0" smtClean="0"/>
              <a:t>Electronically available data can be pulled into a discharge worksheet, and ultimately in to a discharge summary note which can be automatically faxed to post discharge providers, and agencies. The worksheet can be designed as a dynamic document to communicate discharge planning activities. This worksheet can auto-populate sections of the discharge summary, which can be finalized on discharge of the patient. A report can be designed to provide discharge instructions to the patient in patient-friendly language, including a new, updated home medication list. </a:t>
            </a:r>
          </a:p>
        </p:txBody>
      </p:sp>
      <p:sp>
        <p:nvSpPr>
          <p:cNvPr id="1116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B07FA78-AE4F-4D98-9971-90FC3B4FB44E}" type="slidenum">
              <a:rPr lang="en-US" smtClean="0"/>
              <a:pPr fontAlgn="base">
                <a:spcBef>
                  <a:spcPct val="0"/>
                </a:spcBef>
                <a:spcAft>
                  <a:spcPct val="0"/>
                </a:spcAft>
                <a:defRPr/>
              </a:pPr>
              <a:t>50</a:t>
            </a:fld>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Multi-disciplinary rounds allow the diverse members of the patient’s care team to meet and communicate, coordinate patient care, make joint decisions, and manage their work. This are called a variety of different names, from discharge rounds, to patient care rounds, to daily rounds. They take place in a variety of places and at various frequencies. The usage patterns of information available in the electronic health record during rounding activities indicate that most of the information accessed during rounds include information about medications, vital signs, and laboratory test results. Variance tracking forms track variances in patient outcomes from those expected in clinical pathways. Progress notes are used to document discussions during rounds related to the patient’s progress and plan of care. Flow sheets can be used to document and track discharge planning activities. Bedside monitoring devices that obtain information directly through device interfaces can pull in vital signs from physiological monitors, ventilator settings and respiratory status, as well as doses of medication drips.</a:t>
            </a:r>
          </a:p>
          <a:p>
            <a:pPr eaLnBrk="1" hangingPunct="1">
              <a:spcBef>
                <a:spcPct val="0"/>
              </a:spcBef>
            </a:pPr>
            <a:endParaRPr lang="en-US" smtClean="0"/>
          </a:p>
          <a:p>
            <a:pPr eaLnBrk="1" hangingPunct="1">
              <a:spcBef>
                <a:spcPct val="0"/>
              </a:spcBef>
            </a:pPr>
            <a:r>
              <a:rPr lang="en-US" smtClean="0"/>
              <a:t>Gurses, A. P. (2006). A systematic review of the literature on Multidisciplinary rounds to design information technology. Journal of the American Medical Informatics Association, 13 (3), 267-276.</a:t>
            </a:r>
          </a:p>
        </p:txBody>
      </p:sp>
      <p:sp>
        <p:nvSpPr>
          <p:cNvPr id="1126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092D51-2D40-4802-B55F-D98AC489BE16}" type="slidenum">
              <a:rPr lang="en-US" smtClean="0"/>
              <a:pPr fontAlgn="base">
                <a:spcBef>
                  <a:spcPct val="0"/>
                </a:spcBef>
                <a:spcAft>
                  <a:spcPct val="0"/>
                </a:spcAft>
                <a:defRPr/>
              </a:pPr>
              <a:t>51</a:t>
            </a:fld>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Process-oriented information tools can help improve communication during multidisciplinary rounding activities by information organization,  communication, and work management. Computerized rounding and sign-out tools help providers organize care before they round by automatically importing important patient data from the electronic health record and either displaying them or printing them out in a condensed format. Daily goals forms, check-off lists, and discharge needs assessment tools are other electronic tools that are developed to facilitate communication and information sharing by providing summary information and explicitly requiring providers to identify goals for each patient. Other electronic tools that help to manage the work include “to do” lists and informal notes that are not included in the electronic health record, but are rather seen as temporary work aids. </a:t>
            </a:r>
          </a:p>
          <a:p>
            <a:pPr eaLnBrk="1" hangingPunct="1">
              <a:spcBef>
                <a:spcPct val="0"/>
              </a:spcBef>
            </a:pPr>
            <a:endParaRPr lang="en-US" smtClean="0"/>
          </a:p>
          <a:p>
            <a:pPr eaLnBrk="1" hangingPunct="1">
              <a:spcBef>
                <a:spcPct val="0"/>
              </a:spcBef>
            </a:pPr>
            <a:r>
              <a:rPr lang="en-US" smtClean="0"/>
              <a:t>Gurses, A. P. (2006). A systematic review of the literature on Multidisciplinary rounds to design information technology. Journal of the American Medical Informatics Association, 13 (3), 267-276.</a:t>
            </a:r>
          </a:p>
        </p:txBody>
      </p:sp>
      <p:sp>
        <p:nvSpPr>
          <p:cNvPr id="1136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8664D2-2E5A-4332-8B52-3DD8763D738D}" type="slidenum">
              <a:rPr lang="en-US" smtClean="0"/>
              <a:pPr fontAlgn="base">
                <a:spcBef>
                  <a:spcPct val="0"/>
                </a:spcBef>
                <a:spcAft>
                  <a:spcPct val="0"/>
                </a:spcAft>
                <a:defRPr/>
              </a:pPr>
              <a:t>52</a:t>
            </a:fld>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p:spPr>
      </p:sp>
      <p:sp>
        <p:nvSpPr>
          <p:cNvPr id="1167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Decision Support tools allow ready access to reference materials, clinical practice guidelines, protocols, and other evidence-based health resources. Clinical pathway reports allow providers to assess and discuss significant variations from the clinical pathway. Graphic displays aid the multidisciplinary team to visualize laboratory findings on mobile devices</a:t>
            </a:r>
          </a:p>
          <a:p>
            <a:pPr eaLnBrk="1" hangingPunct="1">
              <a:spcBef>
                <a:spcPct val="0"/>
              </a:spcBef>
            </a:pPr>
            <a:endParaRPr lang="en-US" smtClean="0"/>
          </a:p>
          <a:p>
            <a:pPr eaLnBrk="1" hangingPunct="1">
              <a:spcBef>
                <a:spcPct val="0"/>
              </a:spcBef>
            </a:pPr>
            <a:r>
              <a:rPr lang="en-US" smtClean="0"/>
              <a:t>Gurses, A. P. (2006). A systematic review of the literature on Multidisciplinary rounds to design information technology. Journal of the American Medical Informatics Association, 13 (3), 267-276.</a:t>
            </a:r>
          </a:p>
        </p:txBody>
      </p:sp>
      <p:sp>
        <p:nvSpPr>
          <p:cNvPr id="1146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25ED1F8-CEBE-4692-AB93-05FC77FEE58B}" type="slidenum">
              <a:rPr lang="en-US" smtClean="0"/>
              <a:pPr fontAlgn="base">
                <a:spcBef>
                  <a:spcPct val="0"/>
                </a:spcBef>
                <a:spcAft>
                  <a:spcPct val="0"/>
                </a:spcAft>
                <a:defRPr/>
              </a:pPr>
              <a:t>53</a:t>
            </a:fld>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p:spPr>
      </p:sp>
      <p:sp>
        <p:nvSpPr>
          <p:cNvPr id="1177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Multidisciplinary rounding activities are such an important part of patient care that HIT professionals will spend a considerable amount of effort to “get it right”.  Gurses and Xiao discussed a variety of measures that can help us to evaluate the use of information tools on multidisciplinary rounds. We can look at the actual content of rounds. Do all providers contribute? What types of information are needed? Is there repetition? Can we code content of discharge planning rounds, such as housing, finances, home health nursing, equipment needs)? How much time is spent on pre-rounding activities? What is the duration of rounds? Are there any problems with hearing rounding discussions? How about interruptions? We can also look at whether our tools help with situation awareness. Is each member of the multidisciplinary team familiar with all patients at the end of rounds? Do they understand the goals for the day? Are patient needs identified? Goals set? Is the team talking about discharge needs? Were any patient not discussed during rounds? Finally, we can examine the impact of technology-assisted rounding activities on care processes. Do we see less medication errors? Does the team catch errors earlier? Are we meeting patient goals? Does the team maintain patient privacy and confidentiality?</a:t>
            </a:r>
          </a:p>
        </p:txBody>
      </p:sp>
      <p:sp>
        <p:nvSpPr>
          <p:cNvPr id="1157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CD48BB-E689-4034-A4F0-D037D6BBAF7A}" type="slidenum">
              <a:rPr lang="en-US" smtClean="0"/>
              <a:pPr fontAlgn="base">
                <a:spcBef>
                  <a:spcPct val="0"/>
                </a:spcBef>
                <a:spcAft>
                  <a:spcPct val="0"/>
                </a:spcAft>
                <a:defRPr/>
              </a:pPr>
              <a:t>54</a:t>
            </a:fld>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summary, Effective communication is a necessary pre-requisite to the improvement of care coordination. The greatest risk for ineffective communication occurs during handoff and care transitions. Health IT can both enhance and hinder effective communication, teamwork, and care coordination. You, as a future HIT professional, will be instrumental in designing and implementing information and communication technologies to support interdisciplinary care coordination.</a:t>
            </a:r>
          </a:p>
        </p:txBody>
      </p:sp>
      <p:sp>
        <p:nvSpPr>
          <p:cNvPr id="1167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740AAE-F3B8-4E60-A1B7-C8C174B4B76C}" type="slidenum">
              <a:rPr lang="en-US" smtClean="0"/>
              <a:pPr fontAlgn="base">
                <a:spcBef>
                  <a:spcPct val="0"/>
                </a:spcBef>
                <a:spcAft>
                  <a:spcPct val="0"/>
                </a:spcAft>
                <a:defRPr/>
              </a:pPr>
              <a:t>55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Ineffective planning and coordination during care transitions can lead to medical error and adverse events.  This vulnerability is present whether the transition occurs between providers at shift change or during temporary coverage periods, with physical moves of the patient from one care unit or facility to another, or when responsibility for the patient’s care changes from one clinical service to another. It is present when the patient is admitted to a facility from home or discharged from hospital care to community-based care. </a:t>
            </a:r>
          </a:p>
          <a:p>
            <a:pPr eaLnBrk="1" hangingPunct="1">
              <a:spcBef>
                <a:spcPct val="0"/>
              </a:spcBef>
            </a:pPr>
            <a:endParaRPr lang="en-US" smtClean="0"/>
          </a:p>
          <a:p>
            <a:pPr eaLnBrk="1" hangingPunct="1">
              <a:spcBef>
                <a:spcPct val="0"/>
              </a:spcBef>
            </a:pPr>
            <a:r>
              <a:rPr lang="en-US" smtClean="0"/>
              <a:t>Hand-off is the term we use in health care for transfers of care from one provider to another provider.  During hand-off, responsibility for care is transferred from one provider or provider group to another, hence, timely transfer of accurate patient information is critical to the receiving provider’s ability to provide high quality safe care. Communication problems are especially problematic during transitions of care, and contribute to 26% - 31% of malpractice cases.</a:t>
            </a:r>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46D3B8-8E47-4B1A-9B54-704159ACBB4B}"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2003, concerned about medical error caused by fatigue experienced by residents working long hours in hospital settings, the US mandated reduced resident duty hours. The benefits of this mandate from a patient safety viewpoint are clear: less tiered residents make fewer mistakes. An unanticipated consequence of reduced resident hours, however, is the need for increased hand-offs and reduced continuity of care. Discontinuity can occur with cross-coverage and night float systems. Researchers have found that discontinuity leads to increased complication rates, preventable adviser events, and unnecessary tests being done by residents who are not familiar with the patient.</a:t>
            </a:r>
          </a:p>
          <a:p>
            <a:pPr eaLnBrk="1" hangingPunct="1">
              <a:spcBef>
                <a:spcPct val="0"/>
              </a:spcBef>
            </a:pPr>
            <a:endParaRPr lang="en-US" smtClean="0"/>
          </a:p>
          <a:p>
            <a:pPr eaLnBrk="1" hangingPunct="1">
              <a:spcBef>
                <a:spcPct val="0"/>
              </a:spcBef>
            </a:pPr>
            <a:r>
              <a:rPr lang="en-US" smtClean="0"/>
              <a:t>Given an average length of stay of 4.8 days, the average patient’s care is handed off between covering residents and/or attending physicians 5-10 times per day. Many of these health care communications are interrupted. Concerns about inadequate health care handoffs led he Joint Commission to issue a new National Patient Safety Goal in 2006 to improve the effectiveness of communication among caregivers. This goal continues in 2010.</a:t>
            </a:r>
          </a:p>
        </p:txBody>
      </p:sp>
      <p:sp>
        <p:nvSpPr>
          <p:cNvPr id="686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6FF575F-1DD0-4BF4-9382-A67A518FA2C0}"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Lee Ann Riesenberg and her colleagues conducted a systematic review of the literature focused on physician handoffs and noted eight barriers to effective hand-off. First, barriers such as hierarchy or social barriers, language/ethnic barriers, communication styles, and general communication problems are frequently reported. Next, many hospitals do not have a standardized process or structure, nor do they require handoffs. At times, there is insufficient training or education. Even when hand-offs occur, they may have incorrect, missing, or incomplete information. There may be distractions and interruptions during the handoff, time constraints, and there may be difficulties due to complexity or high volume of patients.</a:t>
            </a:r>
          </a:p>
          <a:p>
            <a:pPr eaLnBrk="1" hangingPunct="1">
              <a:spcBef>
                <a:spcPct val="0"/>
              </a:spcBef>
            </a:pPr>
            <a:endParaRPr lang="en-US" smtClean="0"/>
          </a:p>
          <a:p>
            <a:pPr eaLnBrk="1" hangingPunct="1">
              <a:spcBef>
                <a:spcPct val="0"/>
              </a:spcBef>
            </a:pPr>
            <a:r>
              <a:rPr lang="en-US" smtClean="0"/>
              <a:t>Strategies that have been noted to be successful in improving effectiveness of handoffs include a standardized process and content, limiting the hierarchy, training, have a designated location for the handoff with limited interruptions, and technology.</a:t>
            </a:r>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Riesenberg, L. A., Leitzsch, J., Massucci, J. L., Jaeger, J., Rosenfeld, J. C., Patow, C., Padmore, J. S., &amp; Karpovich, K. P. (2009). Residents’ and attending physicians’ handoffs: a systematic review of the literature. Academic Medicine, 84(12), 1775-1787.</a:t>
            </a:r>
          </a:p>
        </p:txBody>
      </p:sp>
      <p:sp>
        <p:nvSpPr>
          <p:cNvPr id="696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EEFFBF1-55C2-4519-A762-F6FFB703842B}"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Julie Apker and her research team conducted a study of the form and content of communications between emergency physicians and admitting physicians. They used audio files of telephone hand-off conversations and developed an utterance coding structure. This structure included such content as patient presentation, professional environment. It also included language form, such as information seeking, information giving, and information verifying. Their analysis revealed that there were differences in the functions and emphasis of each physician specialty. The emergency physician did most of the talking and placed emphasis on immediate care decisions. The hospitalist largely listened, and focused on information needed for longer-term inpatient care. Very little information verification occurred (less than 1%) , and only 8% of utterances involved information seeking. Of note was the fact that there were very few direct statements of acceptance of responsibility for the care of the patient.</a:t>
            </a:r>
          </a:p>
          <a:p>
            <a:pPr eaLnBrk="1" hangingPunct="1">
              <a:spcBef>
                <a:spcPct val="0"/>
              </a:spcBef>
            </a:pPr>
            <a:endParaRPr lang="en-US" smtClean="0"/>
          </a:p>
          <a:p>
            <a:pPr eaLnBrk="1" hangingPunct="1">
              <a:spcBef>
                <a:spcPct val="0"/>
              </a:spcBef>
            </a:pPr>
            <a:r>
              <a:rPr lang="en-US" smtClean="0"/>
              <a:t>Apker, J., Mallak, L. A., Applegate, E. B., Gibson, S. C., Ham, J. J., Johnson, N. A., Street, R.L. (2010). Exploring emergency physician-hospitalist handoff interactions: development of the handoff communication assessment. Annals of Emergency Medicine, 55(2), 161-170</a:t>
            </a:r>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8610B9-915E-4C31-94F7-7C280B943F3F}" type="slidenum">
              <a:rPr lang="en-US" smtClean="0"/>
              <a:pPr fontAlgn="base">
                <a:spcBef>
                  <a:spcPct val="0"/>
                </a:spcBef>
                <a:spcAft>
                  <a:spcPct val="0"/>
                </a:spcAft>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Component12/Unit5</a:t>
            </a:r>
            <a:endParaRPr lang="en-US"/>
          </a:p>
        </p:txBody>
      </p:sp>
      <p:sp>
        <p:nvSpPr>
          <p:cNvPr id="5" name="Footer Placeholder 4"/>
          <p:cNvSpPr>
            <a:spLocks noGrp="1"/>
          </p:cNvSpPr>
          <p:nvPr>
            <p:ph type="ftr" sz="quarter" idx="11"/>
          </p:nvPr>
        </p:nvSpPr>
        <p:spPr/>
        <p:txBody>
          <a:bodyPr/>
          <a:lstStyle/>
          <a:p>
            <a:r>
              <a:rPr lang="en-US" smtClean="0"/>
              <a:t>Health IT Workforce Curriculum                                                   </a:t>
            </a:r>
            <a:endParaRPr lang="en-US"/>
          </a:p>
        </p:txBody>
      </p:sp>
      <p:sp>
        <p:nvSpPr>
          <p:cNvPr id="6" name="Slide Number Placeholder 5"/>
          <p:cNvSpPr>
            <a:spLocks noGrp="1"/>
          </p:cNvSpPr>
          <p:nvPr>
            <p:ph type="sldNum" sz="quarter" idx="12"/>
          </p:nvPr>
        </p:nvSpPr>
        <p:spPr/>
        <p:txBody>
          <a:bodyPr/>
          <a:lstStyle/>
          <a:p>
            <a:fld id="{42C6944D-976D-4BAB-B9EE-106CA3D0644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Component12/Unit5</a:t>
            </a:r>
            <a:endParaRPr lang="en-US"/>
          </a:p>
        </p:txBody>
      </p:sp>
      <p:sp>
        <p:nvSpPr>
          <p:cNvPr id="5" name="Footer Placeholder 4"/>
          <p:cNvSpPr>
            <a:spLocks noGrp="1"/>
          </p:cNvSpPr>
          <p:nvPr>
            <p:ph type="ftr" sz="quarter" idx="11"/>
          </p:nvPr>
        </p:nvSpPr>
        <p:spPr/>
        <p:txBody>
          <a:bodyPr/>
          <a:lstStyle/>
          <a:p>
            <a:r>
              <a:rPr lang="en-US" smtClean="0"/>
              <a:t>Health IT Workforce Curriculum                                                   </a:t>
            </a:r>
            <a:endParaRPr lang="en-US"/>
          </a:p>
        </p:txBody>
      </p:sp>
      <p:sp>
        <p:nvSpPr>
          <p:cNvPr id="6" name="Slide Number Placeholder 5"/>
          <p:cNvSpPr>
            <a:spLocks noGrp="1"/>
          </p:cNvSpPr>
          <p:nvPr>
            <p:ph type="sldNum" sz="quarter" idx="12"/>
          </p:nvPr>
        </p:nvSpPr>
        <p:spPr/>
        <p:txBody>
          <a:bodyPr/>
          <a:lstStyle/>
          <a:p>
            <a:fld id="{42C6944D-976D-4BAB-B9EE-106CA3D064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Component12/Unit5</a:t>
            </a:r>
            <a:endParaRPr lang="en-US"/>
          </a:p>
        </p:txBody>
      </p:sp>
      <p:sp>
        <p:nvSpPr>
          <p:cNvPr id="5" name="Footer Placeholder 4"/>
          <p:cNvSpPr>
            <a:spLocks noGrp="1"/>
          </p:cNvSpPr>
          <p:nvPr>
            <p:ph type="ftr" sz="quarter" idx="11"/>
          </p:nvPr>
        </p:nvSpPr>
        <p:spPr/>
        <p:txBody>
          <a:bodyPr/>
          <a:lstStyle/>
          <a:p>
            <a:r>
              <a:rPr lang="en-US" smtClean="0"/>
              <a:t>Health IT Workforce Curriculum                                                   </a:t>
            </a:r>
            <a:endParaRPr lang="en-US"/>
          </a:p>
        </p:txBody>
      </p:sp>
      <p:sp>
        <p:nvSpPr>
          <p:cNvPr id="6" name="Slide Number Placeholder 5"/>
          <p:cNvSpPr>
            <a:spLocks noGrp="1"/>
          </p:cNvSpPr>
          <p:nvPr>
            <p:ph type="sldNum" sz="quarter" idx="12"/>
          </p:nvPr>
        </p:nvSpPr>
        <p:spPr/>
        <p:txBody>
          <a:bodyPr/>
          <a:lstStyle/>
          <a:p>
            <a:fld id="{42C6944D-976D-4BAB-B9EE-106CA3D0644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Component12/Unit5</a:t>
            </a:r>
            <a:endParaRPr lang="en-US"/>
          </a:p>
        </p:txBody>
      </p:sp>
      <p:sp>
        <p:nvSpPr>
          <p:cNvPr id="5" name="Footer Placeholder 4"/>
          <p:cNvSpPr>
            <a:spLocks noGrp="1"/>
          </p:cNvSpPr>
          <p:nvPr>
            <p:ph type="ftr" sz="quarter" idx="11"/>
          </p:nvPr>
        </p:nvSpPr>
        <p:spPr/>
        <p:txBody>
          <a:bodyPr/>
          <a:lstStyle/>
          <a:p>
            <a:r>
              <a:rPr lang="en-US" smtClean="0"/>
              <a:t>Health IT Workforce Curriculum                                                   </a:t>
            </a:r>
            <a:endParaRPr lang="en-US"/>
          </a:p>
        </p:txBody>
      </p:sp>
      <p:sp>
        <p:nvSpPr>
          <p:cNvPr id="6" name="Slide Number Placeholder 5"/>
          <p:cNvSpPr>
            <a:spLocks noGrp="1"/>
          </p:cNvSpPr>
          <p:nvPr>
            <p:ph type="sldNum" sz="quarter" idx="12"/>
          </p:nvPr>
        </p:nvSpPr>
        <p:spPr/>
        <p:txBody>
          <a:bodyPr/>
          <a:lstStyle/>
          <a:p>
            <a:fld id="{D4A31EE0-9789-44CE-9606-89F18A62E3B0}"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Component12/Unit5</a:t>
            </a:r>
            <a:endParaRPr lang="en-US"/>
          </a:p>
        </p:txBody>
      </p:sp>
      <p:sp>
        <p:nvSpPr>
          <p:cNvPr id="5" name="Footer Placeholder 4"/>
          <p:cNvSpPr>
            <a:spLocks noGrp="1"/>
          </p:cNvSpPr>
          <p:nvPr>
            <p:ph type="ftr" sz="quarter" idx="11"/>
          </p:nvPr>
        </p:nvSpPr>
        <p:spPr/>
        <p:txBody>
          <a:bodyPr/>
          <a:lstStyle/>
          <a:p>
            <a:r>
              <a:rPr lang="en-US" smtClean="0"/>
              <a:t>Health IT Workforce Curriculum                                                   </a:t>
            </a:r>
            <a:endParaRPr lang="en-US"/>
          </a:p>
        </p:txBody>
      </p:sp>
      <p:sp>
        <p:nvSpPr>
          <p:cNvPr id="6" name="Slide Number Placeholder 5"/>
          <p:cNvSpPr>
            <a:spLocks noGrp="1"/>
          </p:cNvSpPr>
          <p:nvPr>
            <p:ph type="sldNum" sz="quarter" idx="12"/>
          </p:nvPr>
        </p:nvSpPr>
        <p:spPr/>
        <p:txBody>
          <a:bodyPr/>
          <a:lstStyle/>
          <a:p>
            <a:fld id="{D4A31EE0-9789-44CE-9606-89F18A62E3B0}"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Component12/Unit5</a:t>
            </a:r>
            <a:endParaRPr lang="en-US"/>
          </a:p>
        </p:txBody>
      </p:sp>
      <p:sp>
        <p:nvSpPr>
          <p:cNvPr id="5" name="Footer Placeholder 4"/>
          <p:cNvSpPr>
            <a:spLocks noGrp="1"/>
          </p:cNvSpPr>
          <p:nvPr>
            <p:ph type="ftr" sz="quarter" idx="11"/>
          </p:nvPr>
        </p:nvSpPr>
        <p:spPr/>
        <p:txBody>
          <a:bodyPr/>
          <a:lstStyle/>
          <a:p>
            <a:r>
              <a:rPr lang="en-US" smtClean="0"/>
              <a:t>Health IT Workforce Curriculum                                                   </a:t>
            </a:r>
            <a:endParaRPr lang="en-US"/>
          </a:p>
        </p:txBody>
      </p:sp>
      <p:sp>
        <p:nvSpPr>
          <p:cNvPr id="6" name="Slide Number Placeholder 5"/>
          <p:cNvSpPr>
            <a:spLocks noGrp="1"/>
          </p:cNvSpPr>
          <p:nvPr>
            <p:ph type="sldNum" sz="quarter" idx="12"/>
          </p:nvPr>
        </p:nvSpPr>
        <p:spPr/>
        <p:txBody>
          <a:bodyPr/>
          <a:lstStyle/>
          <a:p>
            <a:fld id="{D4A31EE0-9789-44CE-9606-89F18A62E3B0}"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6" name="Footer Placeholder 5"/>
          <p:cNvSpPr>
            <a:spLocks noGrp="1"/>
          </p:cNvSpPr>
          <p:nvPr>
            <p:ph type="ftr" sz="quarter" idx="11"/>
          </p:nvPr>
        </p:nvSpPr>
        <p:spPr/>
        <p:txBody>
          <a:bodyPr/>
          <a:lstStyle/>
          <a:p>
            <a:r>
              <a:rPr lang="en-US" smtClean="0"/>
              <a:t>Health IT Workforce Curriculum                                                   </a:t>
            </a:r>
            <a:endParaRPr lang="en-US"/>
          </a:p>
        </p:txBody>
      </p:sp>
      <p:sp>
        <p:nvSpPr>
          <p:cNvPr id="7" name="Slide Number Placeholder 6"/>
          <p:cNvSpPr>
            <a:spLocks noGrp="1"/>
          </p:cNvSpPr>
          <p:nvPr>
            <p:ph type="sldNum" sz="quarter" idx="12"/>
          </p:nvPr>
        </p:nvSpPr>
        <p:spPr/>
        <p:txBody>
          <a:bodyPr/>
          <a:lstStyle/>
          <a:p>
            <a:fld id="{D4A31EE0-9789-44CE-9606-89F18A62E3B0}"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Component12/Unit5</a:t>
            </a:r>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
        <p:nvSpPr>
          <p:cNvPr id="9" name="Slide Number Placeholder 8"/>
          <p:cNvSpPr>
            <a:spLocks noGrp="1"/>
          </p:cNvSpPr>
          <p:nvPr>
            <p:ph type="sldNum" sz="quarter" idx="12"/>
          </p:nvPr>
        </p:nvSpPr>
        <p:spPr/>
        <p:txBody>
          <a:bodyPr/>
          <a:lstStyle/>
          <a:p>
            <a:fld id="{D4A31EE0-9789-44CE-9606-89F18A62E3B0}"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Component12/Unit5</a:t>
            </a:r>
            <a:endParaRPr lang="en-US"/>
          </a:p>
        </p:txBody>
      </p:sp>
      <p:sp>
        <p:nvSpPr>
          <p:cNvPr id="4" name="Footer Placeholder 3"/>
          <p:cNvSpPr>
            <a:spLocks noGrp="1"/>
          </p:cNvSpPr>
          <p:nvPr>
            <p:ph type="ftr" sz="quarter" idx="11"/>
          </p:nvPr>
        </p:nvSpPr>
        <p:spPr/>
        <p:txBody>
          <a:bodyPr/>
          <a:lstStyle/>
          <a:p>
            <a:r>
              <a:rPr lang="en-US" smtClean="0"/>
              <a:t>Health IT Workforce Curriculum                                                   </a:t>
            </a:r>
            <a:endParaRPr lang="en-US"/>
          </a:p>
        </p:txBody>
      </p:sp>
      <p:sp>
        <p:nvSpPr>
          <p:cNvPr id="5" name="Slide Number Placeholder 4"/>
          <p:cNvSpPr>
            <a:spLocks noGrp="1"/>
          </p:cNvSpPr>
          <p:nvPr>
            <p:ph type="sldNum" sz="quarter" idx="12"/>
          </p:nvPr>
        </p:nvSpPr>
        <p:spPr/>
        <p:txBody>
          <a:bodyPr/>
          <a:lstStyle/>
          <a:p>
            <a:fld id="{D4A31EE0-9789-44CE-9606-89F18A62E3B0}"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Component12/Unit5</a:t>
            </a:r>
            <a:endParaRPr lang="en-US"/>
          </a:p>
        </p:txBody>
      </p:sp>
      <p:sp>
        <p:nvSpPr>
          <p:cNvPr id="3" name="Footer Placeholder 2"/>
          <p:cNvSpPr>
            <a:spLocks noGrp="1"/>
          </p:cNvSpPr>
          <p:nvPr>
            <p:ph type="ftr" sz="quarter" idx="11"/>
          </p:nvPr>
        </p:nvSpPr>
        <p:spPr/>
        <p:txBody>
          <a:bodyPr/>
          <a:lstStyle/>
          <a:p>
            <a:r>
              <a:rPr lang="en-US" smtClean="0"/>
              <a:t>Health IT Workforce Curriculum                                                   </a:t>
            </a:r>
            <a:endParaRPr lang="en-US"/>
          </a:p>
        </p:txBody>
      </p:sp>
      <p:sp>
        <p:nvSpPr>
          <p:cNvPr id="4" name="Slide Number Placeholder 3"/>
          <p:cNvSpPr>
            <a:spLocks noGrp="1"/>
          </p:cNvSpPr>
          <p:nvPr>
            <p:ph type="sldNum" sz="quarter" idx="12"/>
          </p:nvPr>
        </p:nvSpPr>
        <p:spPr/>
        <p:txBody>
          <a:bodyPr/>
          <a:lstStyle/>
          <a:p>
            <a:fld id="{D4A31EE0-9789-44CE-9606-89F18A62E3B0}"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6" name="Footer Placeholder 5"/>
          <p:cNvSpPr>
            <a:spLocks noGrp="1"/>
          </p:cNvSpPr>
          <p:nvPr>
            <p:ph type="ftr" sz="quarter" idx="11"/>
          </p:nvPr>
        </p:nvSpPr>
        <p:spPr/>
        <p:txBody>
          <a:bodyPr/>
          <a:lstStyle/>
          <a:p>
            <a:r>
              <a:rPr lang="en-US" smtClean="0"/>
              <a:t>Health IT Workforce Curriculum                                                   </a:t>
            </a:r>
            <a:endParaRPr lang="en-US"/>
          </a:p>
        </p:txBody>
      </p:sp>
      <p:sp>
        <p:nvSpPr>
          <p:cNvPr id="7" name="Slide Number Placeholder 6"/>
          <p:cNvSpPr>
            <a:spLocks noGrp="1"/>
          </p:cNvSpPr>
          <p:nvPr>
            <p:ph type="sldNum" sz="quarter" idx="12"/>
          </p:nvPr>
        </p:nvSpPr>
        <p:spPr/>
        <p:txBody>
          <a:bodyPr/>
          <a:lstStyle/>
          <a:p>
            <a:fld id="{D4A31EE0-9789-44CE-9606-89F18A62E3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Component12/Unit5</a:t>
            </a:r>
            <a:endParaRPr lang="en-US"/>
          </a:p>
        </p:txBody>
      </p:sp>
      <p:sp>
        <p:nvSpPr>
          <p:cNvPr id="5" name="Footer Placeholder 4"/>
          <p:cNvSpPr>
            <a:spLocks noGrp="1"/>
          </p:cNvSpPr>
          <p:nvPr>
            <p:ph type="ftr" sz="quarter" idx="11"/>
          </p:nvPr>
        </p:nvSpPr>
        <p:spPr/>
        <p:txBody>
          <a:bodyPr/>
          <a:lstStyle/>
          <a:p>
            <a:r>
              <a:rPr lang="en-US" smtClean="0"/>
              <a:t>Health IT Workforce Curriculum                                                   </a:t>
            </a:r>
            <a:endParaRPr lang="en-US"/>
          </a:p>
        </p:txBody>
      </p:sp>
      <p:sp>
        <p:nvSpPr>
          <p:cNvPr id="6" name="Slide Number Placeholder 5"/>
          <p:cNvSpPr>
            <a:spLocks noGrp="1"/>
          </p:cNvSpPr>
          <p:nvPr>
            <p:ph type="sldNum" sz="quarter" idx="12"/>
          </p:nvPr>
        </p:nvSpPr>
        <p:spPr/>
        <p:txBody>
          <a:bodyPr/>
          <a:lstStyle/>
          <a:p>
            <a:fld id="{42C6944D-976D-4BAB-B9EE-106CA3D06445}"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6" name="Footer Placeholder 5"/>
          <p:cNvSpPr>
            <a:spLocks noGrp="1"/>
          </p:cNvSpPr>
          <p:nvPr>
            <p:ph type="ftr" sz="quarter" idx="11"/>
          </p:nvPr>
        </p:nvSpPr>
        <p:spPr/>
        <p:txBody>
          <a:bodyPr/>
          <a:lstStyle/>
          <a:p>
            <a:r>
              <a:rPr lang="en-US" smtClean="0"/>
              <a:t>Health IT Workforce Curriculum                                                   </a:t>
            </a:r>
            <a:endParaRPr lang="en-US"/>
          </a:p>
        </p:txBody>
      </p:sp>
      <p:sp>
        <p:nvSpPr>
          <p:cNvPr id="7" name="Slide Number Placeholder 6"/>
          <p:cNvSpPr>
            <a:spLocks noGrp="1"/>
          </p:cNvSpPr>
          <p:nvPr>
            <p:ph type="sldNum" sz="quarter" idx="12"/>
          </p:nvPr>
        </p:nvSpPr>
        <p:spPr/>
        <p:txBody>
          <a:bodyPr/>
          <a:lstStyle/>
          <a:p>
            <a:fld id="{D4A31EE0-9789-44CE-9606-89F18A62E3B0}"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Component12/Unit5</a:t>
            </a:r>
            <a:endParaRPr lang="en-US"/>
          </a:p>
        </p:txBody>
      </p:sp>
      <p:sp>
        <p:nvSpPr>
          <p:cNvPr id="5" name="Footer Placeholder 4"/>
          <p:cNvSpPr>
            <a:spLocks noGrp="1"/>
          </p:cNvSpPr>
          <p:nvPr>
            <p:ph type="ftr" sz="quarter" idx="11"/>
          </p:nvPr>
        </p:nvSpPr>
        <p:spPr/>
        <p:txBody>
          <a:bodyPr/>
          <a:lstStyle/>
          <a:p>
            <a:r>
              <a:rPr lang="en-US" smtClean="0"/>
              <a:t>Health IT Workforce Curriculum                                                   </a:t>
            </a:r>
            <a:endParaRPr lang="en-US"/>
          </a:p>
        </p:txBody>
      </p:sp>
      <p:sp>
        <p:nvSpPr>
          <p:cNvPr id="6" name="Slide Number Placeholder 5"/>
          <p:cNvSpPr>
            <a:spLocks noGrp="1"/>
          </p:cNvSpPr>
          <p:nvPr>
            <p:ph type="sldNum" sz="quarter" idx="12"/>
          </p:nvPr>
        </p:nvSpPr>
        <p:spPr/>
        <p:txBody>
          <a:bodyPr/>
          <a:lstStyle/>
          <a:p>
            <a:fld id="{D4A31EE0-9789-44CE-9606-89F18A62E3B0}"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Component12/Unit5</a:t>
            </a:r>
            <a:endParaRPr lang="en-US"/>
          </a:p>
        </p:txBody>
      </p:sp>
      <p:sp>
        <p:nvSpPr>
          <p:cNvPr id="5" name="Footer Placeholder 4"/>
          <p:cNvSpPr>
            <a:spLocks noGrp="1"/>
          </p:cNvSpPr>
          <p:nvPr>
            <p:ph type="ftr" sz="quarter" idx="11"/>
          </p:nvPr>
        </p:nvSpPr>
        <p:spPr/>
        <p:txBody>
          <a:bodyPr/>
          <a:lstStyle/>
          <a:p>
            <a:r>
              <a:rPr lang="en-US" smtClean="0"/>
              <a:t>Health IT Workforce Curriculum                                                   </a:t>
            </a:r>
            <a:endParaRPr lang="en-US"/>
          </a:p>
        </p:txBody>
      </p:sp>
      <p:sp>
        <p:nvSpPr>
          <p:cNvPr id="6" name="Slide Number Placeholder 5"/>
          <p:cNvSpPr>
            <a:spLocks noGrp="1"/>
          </p:cNvSpPr>
          <p:nvPr>
            <p:ph type="sldNum" sz="quarter" idx="12"/>
          </p:nvPr>
        </p:nvSpPr>
        <p:spPr/>
        <p:txBody>
          <a:bodyPr/>
          <a:lstStyle/>
          <a:p>
            <a:fld id="{D4A31EE0-9789-44CE-9606-89F18A62E3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Component12/Unit5</a:t>
            </a:r>
            <a:endParaRPr lang="en-US"/>
          </a:p>
        </p:txBody>
      </p:sp>
      <p:sp>
        <p:nvSpPr>
          <p:cNvPr id="5" name="Footer Placeholder 4"/>
          <p:cNvSpPr>
            <a:spLocks noGrp="1"/>
          </p:cNvSpPr>
          <p:nvPr>
            <p:ph type="ftr" sz="quarter" idx="11"/>
          </p:nvPr>
        </p:nvSpPr>
        <p:spPr/>
        <p:txBody>
          <a:bodyPr/>
          <a:lstStyle/>
          <a:p>
            <a:r>
              <a:rPr lang="en-US" smtClean="0"/>
              <a:t>Health IT Workforce Curriculum                                                   </a:t>
            </a:r>
            <a:endParaRPr lang="en-US"/>
          </a:p>
        </p:txBody>
      </p:sp>
      <p:sp>
        <p:nvSpPr>
          <p:cNvPr id="6" name="Slide Number Placeholder 5"/>
          <p:cNvSpPr>
            <a:spLocks noGrp="1"/>
          </p:cNvSpPr>
          <p:nvPr>
            <p:ph type="sldNum" sz="quarter" idx="12"/>
          </p:nvPr>
        </p:nvSpPr>
        <p:spPr/>
        <p:txBody>
          <a:bodyPr/>
          <a:lstStyle/>
          <a:p>
            <a:fld id="{42C6944D-976D-4BAB-B9EE-106CA3D0644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6" name="Footer Placeholder 5"/>
          <p:cNvSpPr>
            <a:spLocks noGrp="1"/>
          </p:cNvSpPr>
          <p:nvPr>
            <p:ph type="ftr" sz="quarter" idx="11"/>
          </p:nvPr>
        </p:nvSpPr>
        <p:spPr/>
        <p:txBody>
          <a:bodyPr/>
          <a:lstStyle/>
          <a:p>
            <a:r>
              <a:rPr lang="en-US" smtClean="0"/>
              <a:t>Health IT Workforce Curriculum                                                   </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Component12/Unit5</a:t>
            </a:r>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
        <p:nvSpPr>
          <p:cNvPr id="9" name="Slide Number Placeholder 8"/>
          <p:cNvSpPr>
            <a:spLocks noGrp="1"/>
          </p:cNvSpPr>
          <p:nvPr>
            <p:ph type="sldNum" sz="quarter" idx="12"/>
          </p:nvPr>
        </p:nvSpPr>
        <p:spPr/>
        <p:txBody>
          <a:bodyPr/>
          <a:lstStyle/>
          <a:p>
            <a:fld id="{42C6944D-976D-4BAB-B9EE-106CA3D0644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Component12/Unit5</a:t>
            </a:r>
            <a:endParaRPr lang="en-US"/>
          </a:p>
        </p:txBody>
      </p:sp>
      <p:sp>
        <p:nvSpPr>
          <p:cNvPr id="4" name="Footer Placeholder 3"/>
          <p:cNvSpPr>
            <a:spLocks noGrp="1"/>
          </p:cNvSpPr>
          <p:nvPr>
            <p:ph type="ftr" sz="quarter" idx="11"/>
          </p:nvPr>
        </p:nvSpPr>
        <p:spPr/>
        <p:txBody>
          <a:bodyPr/>
          <a:lstStyle/>
          <a:p>
            <a:r>
              <a:rPr lang="en-US" smtClean="0"/>
              <a:t>Health IT Workforce Curriculum                                                   </a:t>
            </a:r>
            <a:endParaRPr lang="en-US"/>
          </a:p>
        </p:txBody>
      </p:sp>
      <p:sp>
        <p:nvSpPr>
          <p:cNvPr id="5" name="Slide Number Placeholder 4"/>
          <p:cNvSpPr>
            <a:spLocks noGrp="1"/>
          </p:cNvSpPr>
          <p:nvPr>
            <p:ph type="sldNum" sz="quarter" idx="12"/>
          </p:nvPr>
        </p:nvSpPr>
        <p:spPr/>
        <p:txBody>
          <a:bodyPr/>
          <a:lstStyle/>
          <a:p>
            <a:fld id="{42C6944D-976D-4BAB-B9EE-106CA3D0644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Component12/Unit5</a:t>
            </a:r>
            <a:endParaRPr lang="en-US"/>
          </a:p>
        </p:txBody>
      </p:sp>
      <p:sp>
        <p:nvSpPr>
          <p:cNvPr id="3" name="Footer Placeholder 2"/>
          <p:cNvSpPr>
            <a:spLocks noGrp="1"/>
          </p:cNvSpPr>
          <p:nvPr>
            <p:ph type="ftr" sz="quarter" idx="11"/>
          </p:nvPr>
        </p:nvSpPr>
        <p:spPr/>
        <p:txBody>
          <a:bodyPr/>
          <a:lstStyle/>
          <a:p>
            <a:r>
              <a:rPr lang="en-US" smtClean="0"/>
              <a:t>Health IT Workforce Curriculum                                                   </a:t>
            </a:r>
            <a:endParaRPr lang="en-US"/>
          </a:p>
        </p:txBody>
      </p:sp>
      <p:sp>
        <p:nvSpPr>
          <p:cNvPr id="4" name="Slide Number Placeholder 3"/>
          <p:cNvSpPr>
            <a:spLocks noGrp="1"/>
          </p:cNvSpPr>
          <p:nvPr>
            <p:ph type="sldNum" sz="quarter" idx="12"/>
          </p:nvPr>
        </p:nvSpPr>
        <p:spPr/>
        <p:txBody>
          <a:bodyPr/>
          <a:lstStyle/>
          <a:p>
            <a:fld id="{42C6944D-976D-4BAB-B9EE-106CA3D064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6" name="Footer Placeholder 5"/>
          <p:cNvSpPr>
            <a:spLocks noGrp="1"/>
          </p:cNvSpPr>
          <p:nvPr>
            <p:ph type="ftr" sz="quarter" idx="11"/>
          </p:nvPr>
        </p:nvSpPr>
        <p:spPr/>
        <p:txBody>
          <a:bodyPr/>
          <a:lstStyle/>
          <a:p>
            <a:r>
              <a:rPr lang="en-US" smtClean="0"/>
              <a:t>Health IT Workforce Curriculum                                                   </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6" name="Footer Placeholder 5"/>
          <p:cNvSpPr>
            <a:spLocks noGrp="1"/>
          </p:cNvSpPr>
          <p:nvPr>
            <p:ph type="ftr" sz="quarter" idx="11"/>
          </p:nvPr>
        </p:nvSpPr>
        <p:spPr/>
        <p:txBody>
          <a:bodyPr/>
          <a:lstStyle/>
          <a:p>
            <a:r>
              <a:rPr lang="en-US" smtClean="0"/>
              <a:t>Health IT Workforce Curriculum                                                   </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Component12/Unit5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b="1" smtClean="0"/>
              <a:t>Health IT Workforce Curriculum                                                   </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6944D-976D-4BAB-B9EE-106CA3D0644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Tahoma" pitchFamily="34" charset="0"/>
          <a:ea typeface="Tahoma" pitchFamily="34" charset="0"/>
          <a:cs typeface="Tahoma"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Component12/Unit5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Health IT Workforce Curriculum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A31EE0-9789-44CE-9606-89F18A62E3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14.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8.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18.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6.xml"/><Relationship Id="rId1" Type="http://schemas.openxmlformats.org/officeDocument/2006/relationships/tags" Target="../tags/tag1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28.xml"/><Relationship Id="rId7" Type="http://schemas.openxmlformats.org/officeDocument/2006/relationships/diagramColors" Target="../diagrams/colors4.xml"/><Relationship Id="rId2" Type="http://schemas.openxmlformats.org/officeDocument/2006/relationships/slideLayout" Target="../slideLayouts/slideLayout2.xml"/><Relationship Id="rId1" Type="http://schemas.openxmlformats.org/officeDocument/2006/relationships/tags" Target="../tags/tag15.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6.xml"/><Relationship Id="rId1" Type="http://schemas.openxmlformats.org/officeDocument/2006/relationships/tags" Target="../tags/tag16.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3.xml"/><Relationship Id="rId7" Type="http://schemas.openxmlformats.org/officeDocument/2006/relationships/diagramColors" Target="../diagrams/colors1.xml"/><Relationship Id="rId2" Type="http://schemas.openxmlformats.org/officeDocument/2006/relationships/slideLayout" Target="../slideLayouts/slideLayout6.xml"/><Relationship Id="rId1" Type="http://schemas.openxmlformats.org/officeDocument/2006/relationships/tags" Target="../tags/tag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notesSlide" Target="../notesSlides/notesSlide30.xml"/><Relationship Id="rId7" Type="http://schemas.openxmlformats.org/officeDocument/2006/relationships/diagramColors" Target="../diagrams/colors5.xml"/><Relationship Id="rId2" Type="http://schemas.openxmlformats.org/officeDocument/2006/relationships/slideLayout" Target="../slideLayouts/slideLayout2.xml"/><Relationship Id="rId1" Type="http://schemas.openxmlformats.org/officeDocument/2006/relationships/tags" Target="../tags/tag17.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notesSlide" Target="../notesSlides/notesSlide33.xml"/><Relationship Id="rId7" Type="http://schemas.openxmlformats.org/officeDocument/2006/relationships/diagramColors" Target="../diagrams/colors6.xml"/><Relationship Id="rId2" Type="http://schemas.openxmlformats.org/officeDocument/2006/relationships/slideLayout" Target="../slideLayouts/slideLayout2.xml"/><Relationship Id="rId1" Type="http://schemas.openxmlformats.org/officeDocument/2006/relationships/tags" Target="../tags/tag18.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3.xml"/></Relationships>
</file>

<file path=ppt/slides/_rels/slide40.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notesSlide" Target="../notesSlides/notesSlide40.xml"/><Relationship Id="rId7" Type="http://schemas.openxmlformats.org/officeDocument/2006/relationships/diagramColors" Target="../diagrams/colors7.xml"/><Relationship Id="rId2" Type="http://schemas.openxmlformats.org/officeDocument/2006/relationships/slideLayout" Target="../slideLayouts/slideLayout2.xml"/><Relationship Id="rId1" Type="http://schemas.openxmlformats.org/officeDocument/2006/relationships/tags" Target="../tags/tag2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notesSlide" Target="../notesSlides/notesSlide42.xml"/><Relationship Id="rId7" Type="http://schemas.openxmlformats.org/officeDocument/2006/relationships/diagramColors" Target="../diagrams/colors8.xml"/><Relationship Id="rId2" Type="http://schemas.openxmlformats.org/officeDocument/2006/relationships/slideLayout" Target="../slideLayouts/slideLayout2.xml"/><Relationship Id="rId1" Type="http://schemas.openxmlformats.org/officeDocument/2006/relationships/tags" Target="../tags/tag23.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notesSlide" Target="../notesSlides/notesSlide51.xml"/><Relationship Id="rId7" Type="http://schemas.openxmlformats.org/officeDocument/2006/relationships/diagramColors" Target="../diagrams/colors9.xml"/><Relationship Id="rId2" Type="http://schemas.openxmlformats.org/officeDocument/2006/relationships/slideLayout" Target="../slideLayouts/slideLayout6.xml"/><Relationship Id="rId1" Type="http://schemas.openxmlformats.org/officeDocument/2006/relationships/tags" Target="../tags/tag24.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52.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notesSlide" Target="../notesSlides/notesSlide52.xml"/><Relationship Id="rId7" Type="http://schemas.openxmlformats.org/officeDocument/2006/relationships/diagramColors" Target="../diagrams/colors10.xml"/><Relationship Id="rId2" Type="http://schemas.openxmlformats.org/officeDocument/2006/relationships/slideLayout" Target="../slideLayouts/slideLayout6.xml"/><Relationship Id="rId1" Type="http://schemas.openxmlformats.org/officeDocument/2006/relationships/tags" Target="../tags/tag25.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53.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notesSlide" Target="../notesSlides/notesSlide53.xml"/><Relationship Id="rId7" Type="http://schemas.openxmlformats.org/officeDocument/2006/relationships/diagramColors" Target="../diagrams/colors11.xml"/><Relationship Id="rId2" Type="http://schemas.openxmlformats.org/officeDocument/2006/relationships/slideLayout" Target="../slideLayouts/slideLayout6.xml"/><Relationship Id="rId1" Type="http://schemas.openxmlformats.org/officeDocument/2006/relationships/tags" Target="../tags/tag26.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p:txBody>
          <a:bodyPr/>
          <a:lstStyle/>
          <a:p>
            <a:pPr eaLnBrk="1" hangingPunct="1"/>
            <a:r>
              <a:rPr lang="en-US" smtClean="0">
                <a:latin typeface="Tahoma" pitchFamily="34" charset="0"/>
                <a:cs typeface="Tahoma" pitchFamily="34" charset="0"/>
              </a:rPr>
              <a:t>Unit 5.1: Care Coordination</a:t>
            </a:r>
          </a:p>
        </p:txBody>
      </p:sp>
      <p:sp>
        <p:nvSpPr>
          <p:cNvPr id="6147" name="Title 1"/>
          <p:cNvSpPr>
            <a:spLocks noGrp="1"/>
          </p:cNvSpPr>
          <p:nvPr>
            <p:ph type="ctrTitle"/>
          </p:nvPr>
        </p:nvSpPr>
        <p:spPr>
          <a:xfrm>
            <a:off x="457200" y="1506538"/>
            <a:ext cx="8229600" cy="1470025"/>
          </a:xfrm>
        </p:spPr>
        <p:txBody>
          <a:bodyPr/>
          <a:lstStyle/>
          <a:p>
            <a:pPr eaLnBrk="1" hangingPunct="1"/>
            <a:r>
              <a:rPr dirty="0" smtClean="0">
                <a:latin typeface="Tahoma" pitchFamily="34" charset="0"/>
                <a:cs typeface="Tahoma" pitchFamily="34" charset="0"/>
              </a:rPr>
              <a:t>HIT Design for Teamwork and Communication</a:t>
            </a:r>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6" name="Slide Number Placeholder 5"/>
          <p:cNvSpPr>
            <a:spLocks noGrp="1"/>
          </p:cNvSpPr>
          <p:nvPr>
            <p:ph type="sldNum" sz="quarter" idx="12"/>
          </p:nvPr>
        </p:nvSpPr>
        <p:spPr/>
        <p:txBody>
          <a:bodyPr/>
          <a:lstStyle/>
          <a:p>
            <a:fld id="{42C6944D-976D-4BAB-B9EE-106CA3D06445}" type="slidenum">
              <a:rPr lang="en-US" smtClean="0"/>
              <a:pPr/>
              <a:t>1</a:t>
            </a:fld>
            <a:endParaRPr lang="en-US"/>
          </a:p>
        </p:txBody>
      </p:sp>
      <p:sp>
        <p:nvSpPr>
          <p:cNvPr id="7" name="Footer Placeholder 6"/>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1649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t>Transfers Within Organizations</a:t>
            </a:r>
          </a:p>
        </p:txBody>
      </p:sp>
      <p:sp>
        <p:nvSpPr>
          <p:cNvPr id="15363" name="Content Placeholder 2"/>
          <p:cNvSpPr>
            <a:spLocks noGrp="1"/>
          </p:cNvSpPr>
          <p:nvPr>
            <p:ph sz="quarter" idx="1"/>
          </p:nvPr>
        </p:nvSpPr>
        <p:spPr>
          <a:xfrm>
            <a:off x="914400" y="1447800"/>
            <a:ext cx="7772400" cy="1828800"/>
          </a:xfrm>
        </p:spPr>
        <p:txBody>
          <a:bodyPr>
            <a:normAutofit fontScale="85000" lnSpcReduction="10000"/>
          </a:bodyPr>
          <a:lstStyle/>
          <a:p>
            <a:pPr eaLnBrk="1" hangingPunct="1"/>
            <a:r>
              <a:rPr lang="en-US" sz="2800" dirty="0" smtClean="0"/>
              <a:t>Average of 40-70% of inpatients are transferred each day</a:t>
            </a:r>
          </a:p>
          <a:p>
            <a:pPr eaLnBrk="1" hangingPunct="1"/>
            <a:r>
              <a:rPr lang="en-US" sz="2800" dirty="0" smtClean="0"/>
              <a:t>Complex and multi-departmental</a:t>
            </a:r>
          </a:p>
          <a:p>
            <a:pPr eaLnBrk="1" hangingPunct="1"/>
            <a:r>
              <a:rPr lang="en-US" sz="2800" dirty="0" smtClean="0"/>
              <a:t>Requires seamless inter-departmental coordination</a:t>
            </a:r>
          </a:p>
          <a:p>
            <a:pPr eaLnBrk="1" hangingPunct="1"/>
            <a:endParaRPr lang="en-US" sz="2800" dirty="0" smtClean="0"/>
          </a:p>
          <a:p>
            <a:pPr lvl="1" eaLnBrk="1" hangingPunct="1"/>
            <a:endParaRPr lang="en-US" sz="2800" dirty="0" smtClean="0"/>
          </a:p>
          <a:p>
            <a:pPr lvl="1" eaLnBrk="1" hangingPunct="1"/>
            <a:endParaRPr lang="en-US" sz="2800" dirty="0" smtClean="0"/>
          </a:p>
        </p:txBody>
      </p:sp>
      <p:grpSp>
        <p:nvGrpSpPr>
          <p:cNvPr id="2" name="Group 17"/>
          <p:cNvGrpSpPr>
            <a:grpSpLocks/>
          </p:cNvGrpSpPr>
          <p:nvPr>
            <p:custDataLst>
              <p:tags r:id="rId1"/>
            </p:custDataLst>
          </p:nvPr>
        </p:nvGrpSpPr>
        <p:grpSpPr bwMode="auto">
          <a:xfrm>
            <a:off x="457200" y="3276600"/>
            <a:ext cx="8153400" cy="2971800"/>
            <a:chOff x="457200" y="3505200"/>
            <a:chExt cx="8153400" cy="2971800"/>
          </a:xfrm>
        </p:grpSpPr>
        <p:sp>
          <p:nvSpPr>
            <p:cNvPr id="4" name="Flowchart: Terminator 3"/>
            <p:cNvSpPr/>
            <p:nvPr/>
          </p:nvSpPr>
          <p:spPr>
            <a:xfrm>
              <a:off x="457200" y="5029200"/>
              <a:ext cx="1981200" cy="1143000"/>
            </a:xfrm>
            <a:prstGeom prst="flowChartTerminator">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r>
                <a:rPr lang="en-US" sz="2400" dirty="0"/>
                <a:t>Emergency Department</a:t>
              </a:r>
            </a:p>
          </p:txBody>
        </p:sp>
        <p:sp>
          <p:nvSpPr>
            <p:cNvPr id="5" name="Flowchart: Process 4"/>
            <p:cNvSpPr/>
            <p:nvPr/>
          </p:nvSpPr>
          <p:spPr>
            <a:xfrm>
              <a:off x="2895600" y="4038600"/>
              <a:ext cx="1676400" cy="1143000"/>
            </a:xfrm>
            <a:prstGeom prst="flowChartProcess">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2800" dirty="0"/>
                <a:t>Operating Room</a:t>
              </a:r>
            </a:p>
          </p:txBody>
        </p:sp>
        <p:sp>
          <p:nvSpPr>
            <p:cNvPr id="6" name="Isosceles Triangle 5"/>
            <p:cNvSpPr/>
            <p:nvPr/>
          </p:nvSpPr>
          <p:spPr>
            <a:xfrm>
              <a:off x="4724400" y="4572000"/>
              <a:ext cx="1676400" cy="1447800"/>
            </a:xfrm>
            <a:prstGeom prst="triangl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r>
                <a:rPr lang="en-US" sz="2800" dirty="0"/>
                <a:t>ICU</a:t>
              </a:r>
            </a:p>
          </p:txBody>
        </p:sp>
        <p:sp>
          <p:nvSpPr>
            <p:cNvPr id="7" name="Oval 6"/>
            <p:cNvSpPr/>
            <p:nvPr/>
          </p:nvSpPr>
          <p:spPr>
            <a:xfrm>
              <a:off x="6705600" y="3962400"/>
              <a:ext cx="1905000" cy="1981200"/>
            </a:xfrm>
            <a:prstGeom prst="ellipse">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2800" dirty="0"/>
                <a:t>General Care</a:t>
              </a:r>
            </a:p>
          </p:txBody>
        </p:sp>
        <p:cxnSp>
          <p:nvCxnSpPr>
            <p:cNvPr id="8" name="Shape 7"/>
            <p:cNvCxnSpPr>
              <a:stCxn id="4" idx="0"/>
              <a:endCxn id="0" idx="1"/>
            </p:cNvCxnSpPr>
            <p:nvPr/>
          </p:nvCxnSpPr>
          <p:spPr>
            <a:xfrm rot="5400000" flipH="1" flipV="1">
              <a:off x="1962150" y="4095750"/>
              <a:ext cx="419100" cy="1447800"/>
            </a:xfrm>
            <a:prstGeom prst="bentConnector2">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Elbow Connector 8"/>
            <p:cNvCxnSpPr>
              <a:stCxn id="0" idx="3"/>
              <a:endCxn id="6" idx="1"/>
            </p:cNvCxnSpPr>
            <p:nvPr/>
          </p:nvCxnSpPr>
          <p:spPr>
            <a:xfrm>
              <a:off x="4572000" y="4610100"/>
              <a:ext cx="571500" cy="685800"/>
            </a:xfrm>
            <a:prstGeom prst="bent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Elbow Connector 9"/>
            <p:cNvCxnSpPr>
              <a:stCxn id="6" idx="0"/>
              <a:endCxn id="0" idx="0"/>
            </p:cNvCxnSpPr>
            <p:nvPr/>
          </p:nvCxnSpPr>
          <p:spPr>
            <a:xfrm rot="16200000" flipV="1">
              <a:off x="4381500" y="3390900"/>
              <a:ext cx="533400" cy="1828800"/>
            </a:xfrm>
            <a:prstGeom prst="bentConnector3">
              <a:avLst>
                <a:gd name="adj1" fmla="val 142857"/>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10"/>
            <p:cNvCxnSpPr>
              <a:stCxn id="0" idx="2"/>
              <a:endCxn id="6" idx="3"/>
            </p:cNvCxnSpPr>
            <p:nvPr/>
          </p:nvCxnSpPr>
          <p:spPr>
            <a:xfrm rot="16200000" flipH="1">
              <a:off x="4229100" y="4686300"/>
              <a:ext cx="838200" cy="1828800"/>
            </a:xfrm>
            <a:prstGeom prst="bentConnector3">
              <a:avLst>
                <a:gd name="adj1" fmla="val 127273"/>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Elbow Connector 11"/>
            <p:cNvCxnSpPr>
              <a:stCxn id="6" idx="5"/>
              <a:endCxn id="0" idx="2"/>
            </p:cNvCxnSpPr>
            <p:nvPr/>
          </p:nvCxnSpPr>
          <p:spPr>
            <a:xfrm flipV="1">
              <a:off x="5981700" y="4953000"/>
              <a:ext cx="723900" cy="342900"/>
            </a:xfrm>
            <a:prstGeom prst="bent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914400" y="4191000"/>
              <a:ext cx="457200" cy="457200"/>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solidFill>
                    <a:schemeClr val="tx1"/>
                  </a:solidFill>
                </a:rPr>
                <a:t>1</a:t>
              </a:r>
            </a:p>
          </p:txBody>
        </p:sp>
        <p:sp>
          <p:nvSpPr>
            <p:cNvPr id="14" name="Oval 13"/>
            <p:cNvSpPr/>
            <p:nvPr/>
          </p:nvSpPr>
          <p:spPr>
            <a:xfrm>
              <a:off x="3200400" y="6019800"/>
              <a:ext cx="457200" cy="457200"/>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solidFill>
                    <a:schemeClr val="tx1"/>
                  </a:solidFill>
                </a:rPr>
                <a:t>2</a:t>
              </a:r>
            </a:p>
          </p:txBody>
        </p:sp>
        <p:sp>
          <p:nvSpPr>
            <p:cNvPr id="15" name="Oval 14"/>
            <p:cNvSpPr/>
            <p:nvPr/>
          </p:nvSpPr>
          <p:spPr>
            <a:xfrm>
              <a:off x="4800600" y="4114800"/>
              <a:ext cx="457200" cy="457200"/>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solidFill>
                    <a:schemeClr val="tx1"/>
                  </a:solidFill>
                </a:rPr>
                <a:t>3</a:t>
              </a:r>
            </a:p>
          </p:txBody>
        </p:sp>
        <p:sp>
          <p:nvSpPr>
            <p:cNvPr id="16" name="Oval 15"/>
            <p:cNvSpPr/>
            <p:nvPr/>
          </p:nvSpPr>
          <p:spPr>
            <a:xfrm>
              <a:off x="5638800" y="3505200"/>
              <a:ext cx="457200" cy="457200"/>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solidFill>
                    <a:schemeClr val="tx1"/>
                  </a:solidFill>
                </a:rPr>
                <a:t>4</a:t>
              </a:r>
            </a:p>
          </p:txBody>
        </p:sp>
        <p:sp>
          <p:nvSpPr>
            <p:cNvPr id="17" name="Oval 16"/>
            <p:cNvSpPr/>
            <p:nvPr/>
          </p:nvSpPr>
          <p:spPr>
            <a:xfrm>
              <a:off x="6019800" y="4419600"/>
              <a:ext cx="457200" cy="457200"/>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solidFill>
                    <a:schemeClr val="tx1"/>
                  </a:solidFill>
                </a:rPr>
                <a:t>5</a:t>
              </a:r>
            </a:p>
          </p:txBody>
        </p:sp>
      </p:grpSp>
      <p:sp>
        <p:nvSpPr>
          <p:cNvPr id="20" name="Date Placeholder 19"/>
          <p:cNvSpPr>
            <a:spLocks noGrp="1"/>
          </p:cNvSpPr>
          <p:nvPr>
            <p:ph type="dt" sz="half" idx="10"/>
          </p:nvPr>
        </p:nvSpPr>
        <p:spPr/>
        <p:txBody>
          <a:bodyPr/>
          <a:lstStyle/>
          <a:p>
            <a:r>
              <a:rPr lang="en-US" smtClean="0"/>
              <a:t>Component12/Unit5</a:t>
            </a:r>
            <a:endParaRPr lang="en-US"/>
          </a:p>
        </p:txBody>
      </p:sp>
      <p:sp>
        <p:nvSpPr>
          <p:cNvPr id="21" name="Slide Number Placeholder 20"/>
          <p:cNvSpPr>
            <a:spLocks noGrp="1"/>
          </p:cNvSpPr>
          <p:nvPr>
            <p:ph type="sldNum" sz="quarter" idx="12"/>
          </p:nvPr>
        </p:nvSpPr>
        <p:spPr/>
        <p:txBody>
          <a:bodyPr/>
          <a:lstStyle/>
          <a:p>
            <a:fld id="{42C6944D-976D-4BAB-B9EE-106CA3D06445}" type="slidenum">
              <a:rPr lang="en-US" smtClean="0"/>
              <a:pPr/>
              <a:t>10</a:t>
            </a:fld>
            <a:endParaRPr lang="en-US"/>
          </a:p>
        </p:txBody>
      </p:sp>
      <p:sp>
        <p:nvSpPr>
          <p:cNvPr id="22" name="Footer Placeholder 21"/>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81301"/>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mtClean="0"/>
              <a:t>Transfers Within Organizations</a:t>
            </a:r>
          </a:p>
        </p:txBody>
      </p:sp>
      <p:sp>
        <p:nvSpPr>
          <p:cNvPr id="16387" name="Content Placeholder 2"/>
          <p:cNvSpPr>
            <a:spLocks noGrp="1"/>
          </p:cNvSpPr>
          <p:nvPr>
            <p:ph sz="quarter" idx="1"/>
          </p:nvPr>
        </p:nvSpPr>
        <p:spPr>
          <a:xfrm>
            <a:off x="914400" y="1447800"/>
            <a:ext cx="7772400" cy="4191000"/>
          </a:xfrm>
        </p:spPr>
        <p:txBody>
          <a:bodyPr>
            <a:normAutofit/>
          </a:bodyPr>
          <a:lstStyle/>
          <a:p>
            <a:pPr eaLnBrk="1" hangingPunct="1"/>
            <a:r>
              <a:rPr lang="en-US" sz="2500" dirty="0" smtClean="0"/>
              <a:t>Challenges to inter-departmental coordination</a:t>
            </a:r>
          </a:p>
          <a:p>
            <a:pPr lvl="1" eaLnBrk="1" hangingPunct="1">
              <a:buFont typeface="Arial" pitchFamily="34" charset="0"/>
              <a:buChar char="•"/>
            </a:pPr>
            <a:r>
              <a:rPr lang="en-US" sz="2200" dirty="0" smtClean="0"/>
              <a:t>Ineffective inter-departmental interactions</a:t>
            </a:r>
          </a:p>
          <a:p>
            <a:pPr lvl="2" eaLnBrk="1" hangingPunct="1">
              <a:buFont typeface="Arial" pitchFamily="34" charset="0"/>
              <a:buChar char="-"/>
            </a:pPr>
            <a:r>
              <a:rPr lang="en-US" sz="2200" dirty="0" smtClean="0"/>
              <a:t>Clinical-nonclinical</a:t>
            </a:r>
          </a:p>
          <a:p>
            <a:pPr lvl="2" eaLnBrk="1" hangingPunct="1">
              <a:buFont typeface="Arial" pitchFamily="34" charset="0"/>
              <a:buChar char="-"/>
            </a:pPr>
            <a:r>
              <a:rPr lang="en-US" sz="2200" dirty="0" smtClean="0"/>
              <a:t>Clinical-clinical</a:t>
            </a:r>
          </a:p>
          <a:p>
            <a:pPr lvl="1" eaLnBrk="1" hangingPunct="1">
              <a:buFont typeface="Arial" pitchFamily="34" charset="0"/>
              <a:buChar char="•"/>
            </a:pPr>
            <a:r>
              <a:rPr lang="en-US" sz="2200" dirty="0" smtClean="0"/>
              <a:t>Ineffective information hand-offs</a:t>
            </a:r>
          </a:p>
          <a:p>
            <a:pPr lvl="2" eaLnBrk="1" hangingPunct="1">
              <a:buFont typeface="Arial" pitchFamily="34" charset="0"/>
              <a:buChar char="-"/>
            </a:pPr>
            <a:r>
              <a:rPr lang="en-US" sz="2200" dirty="0" smtClean="0"/>
              <a:t>Timeliness</a:t>
            </a:r>
          </a:p>
          <a:p>
            <a:pPr lvl="2" eaLnBrk="1" hangingPunct="1">
              <a:buFont typeface="Arial" pitchFamily="34" charset="0"/>
              <a:buChar char="-"/>
            </a:pPr>
            <a:r>
              <a:rPr lang="en-US" sz="2200" dirty="0" smtClean="0"/>
              <a:t>Withholding of information</a:t>
            </a:r>
          </a:p>
          <a:p>
            <a:pPr lvl="1" eaLnBrk="1" hangingPunct="1">
              <a:buFont typeface="Arial" pitchFamily="34" charset="0"/>
              <a:buChar char="•"/>
            </a:pPr>
            <a:r>
              <a:rPr lang="en-US" sz="2200" dirty="0" smtClean="0"/>
              <a:t>Ineffectiveness of information technologies</a:t>
            </a:r>
          </a:p>
          <a:p>
            <a:pPr lvl="1" eaLnBrk="1" hangingPunct="1"/>
            <a:endParaRPr lang="en-US" sz="3200" dirty="0" smtClean="0"/>
          </a:p>
          <a:p>
            <a:pPr lvl="1" eaLnBrk="1" hangingPunct="1"/>
            <a:endParaRPr lang="en-US" sz="3200" dirty="0" smtClean="0"/>
          </a:p>
        </p:txBody>
      </p:sp>
      <p:sp>
        <p:nvSpPr>
          <p:cNvPr id="16388" name="TextBox 36"/>
          <p:cNvSpPr txBox="1">
            <a:spLocks noChangeArrowheads="1"/>
          </p:cNvSpPr>
          <p:nvPr/>
        </p:nvSpPr>
        <p:spPr bwMode="auto">
          <a:xfrm>
            <a:off x="2286000" y="6096000"/>
            <a:ext cx="6324600" cy="246221"/>
          </a:xfrm>
          <a:prstGeom prst="rect">
            <a:avLst/>
          </a:prstGeom>
          <a:noFill/>
          <a:ln w="9525">
            <a:noFill/>
            <a:miter lim="800000"/>
            <a:headEnd/>
            <a:tailEnd/>
          </a:ln>
        </p:spPr>
        <p:txBody>
          <a:bodyPr>
            <a:spAutoFit/>
          </a:bodyPr>
          <a:lstStyle/>
          <a:p>
            <a:pPr algn="r"/>
            <a:r>
              <a:rPr lang="en-US" sz="1000" dirty="0">
                <a:latin typeface="Arial" pitchFamily="34" charset="0"/>
                <a:cs typeface="Arial" pitchFamily="34" charset="0"/>
              </a:rPr>
              <a:t>Abraham and Reddy, 2010</a:t>
            </a:r>
          </a:p>
        </p:txBody>
      </p:sp>
      <p:sp>
        <p:nvSpPr>
          <p:cNvPr id="7" name="Date Placeholder 6"/>
          <p:cNvSpPr>
            <a:spLocks noGrp="1"/>
          </p:cNvSpPr>
          <p:nvPr>
            <p:ph type="dt" sz="half" idx="10"/>
          </p:nvPr>
        </p:nvSpPr>
        <p:spPr/>
        <p:txBody>
          <a:bodyPr/>
          <a:lstStyle/>
          <a:p>
            <a:r>
              <a:rPr lang="en-US" smtClean="0"/>
              <a:t>Component12/Unit5</a:t>
            </a:r>
            <a:endParaRPr lang="en-US"/>
          </a:p>
        </p:txBody>
      </p:sp>
      <p:sp>
        <p:nvSpPr>
          <p:cNvPr id="8" name="Slide Number Placeholder 7"/>
          <p:cNvSpPr>
            <a:spLocks noGrp="1"/>
          </p:cNvSpPr>
          <p:nvPr>
            <p:ph type="sldNum" sz="quarter" idx="12"/>
          </p:nvPr>
        </p:nvSpPr>
        <p:spPr/>
        <p:txBody>
          <a:bodyPr/>
          <a:lstStyle/>
          <a:p>
            <a:fld id="{42C6944D-976D-4BAB-B9EE-106CA3D06445}" type="slidenum">
              <a:rPr lang="en-US" smtClean="0"/>
              <a:pPr/>
              <a:t>11</a:t>
            </a:fld>
            <a:endParaRPr lang="en-US"/>
          </a:p>
        </p:txBody>
      </p:sp>
      <p:sp>
        <p:nvSpPr>
          <p:cNvPr id="9" name="Footer Placeholder 8"/>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15415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smtClean="0"/>
              <a:t>Hospital Discharges</a:t>
            </a:r>
          </a:p>
        </p:txBody>
      </p:sp>
      <p:sp>
        <p:nvSpPr>
          <p:cNvPr id="17411" name="Content Placeholder 2"/>
          <p:cNvSpPr>
            <a:spLocks noGrp="1"/>
          </p:cNvSpPr>
          <p:nvPr>
            <p:ph sz="quarter" idx="1"/>
          </p:nvPr>
        </p:nvSpPr>
        <p:spPr>
          <a:xfrm>
            <a:off x="609600" y="1447800"/>
            <a:ext cx="8077200" cy="2209800"/>
          </a:xfrm>
        </p:spPr>
        <p:txBody>
          <a:bodyPr>
            <a:normAutofit/>
          </a:bodyPr>
          <a:lstStyle/>
          <a:p>
            <a:pPr eaLnBrk="1" hangingPunct="1">
              <a:spcBef>
                <a:spcPts val="570"/>
              </a:spcBef>
            </a:pPr>
            <a:r>
              <a:rPr lang="en-US" sz="2100" dirty="0" smtClean="0"/>
              <a:t>Deficits in communication and information transfer when patients are discharged from hospitals are common and may affect quality of care and patient safety</a:t>
            </a:r>
          </a:p>
          <a:p>
            <a:pPr eaLnBrk="1" hangingPunct="1">
              <a:spcBef>
                <a:spcPts val="570"/>
              </a:spcBef>
            </a:pPr>
            <a:r>
              <a:rPr lang="en-US" sz="2100" dirty="0" smtClean="0"/>
              <a:t>On discharge, hospital physicians transfer responsibility for the patient’s care to primary care providers</a:t>
            </a:r>
          </a:p>
          <a:p>
            <a:pPr eaLnBrk="1" hangingPunct="1"/>
            <a:endParaRPr lang="en-US" sz="2800" dirty="0" smtClean="0"/>
          </a:p>
        </p:txBody>
      </p:sp>
      <p:sp>
        <p:nvSpPr>
          <p:cNvPr id="19" name="TextBox 18"/>
          <p:cNvSpPr txBox="1"/>
          <p:nvPr>
            <p:custDataLst>
              <p:tags r:id="rId1"/>
            </p:custDataLst>
          </p:nvPr>
        </p:nvSpPr>
        <p:spPr>
          <a:xfrm>
            <a:off x="990600" y="3505200"/>
            <a:ext cx="7391400" cy="2616101"/>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US" sz="2800" dirty="0"/>
              <a:t>“Timely transfer of accurate, relevant data about diagnostic findings, treatment, complications, consultations, tests pending at discharge, and arrangements for post-discharge follow-up may improve the continuity of this hand-off.”</a:t>
            </a:r>
          </a:p>
          <a:p>
            <a:pPr algn="r" fontAlgn="auto">
              <a:spcBef>
                <a:spcPts val="0"/>
              </a:spcBef>
              <a:spcAft>
                <a:spcPts val="0"/>
              </a:spcAft>
              <a:defRPr/>
            </a:pPr>
            <a:r>
              <a:rPr lang="en-US" sz="2400" dirty="0" err="1"/>
              <a:t>Kripalani</a:t>
            </a:r>
            <a:r>
              <a:rPr lang="en-US" sz="2400" dirty="0"/>
              <a:t> et. al, 2007</a:t>
            </a:r>
          </a:p>
        </p:txBody>
      </p:sp>
      <p:sp>
        <p:nvSpPr>
          <p:cNvPr id="7" name="Date Placeholder 6"/>
          <p:cNvSpPr>
            <a:spLocks noGrp="1"/>
          </p:cNvSpPr>
          <p:nvPr>
            <p:ph type="dt" sz="half" idx="10"/>
          </p:nvPr>
        </p:nvSpPr>
        <p:spPr/>
        <p:txBody>
          <a:bodyPr/>
          <a:lstStyle/>
          <a:p>
            <a:r>
              <a:rPr lang="en-US" smtClean="0"/>
              <a:t>Component12/Unit5</a:t>
            </a:r>
            <a:endParaRPr lang="en-US"/>
          </a:p>
        </p:txBody>
      </p:sp>
      <p:sp>
        <p:nvSpPr>
          <p:cNvPr id="8" name="Slide Number Placeholder 7"/>
          <p:cNvSpPr>
            <a:spLocks noGrp="1"/>
          </p:cNvSpPr>
          <p:nvPr>
            <p:ph type="sldNum" sz="quarter" idx="12"/>
          </p:nvPr>
        </p:nvSpPr>
        <p:spPr/>
        <p:txBody>
          <a:bodyPr/>
          <a:lstStyle/>
          <a:p>
            <a:fld id="{42C6944D-976D-4BAB-B9EE-106CA3D06445}" type="slidenum">
              <a:rPr lang="en-US" smtClean="0"/>
              <a:pPr/>
              <a:t>12</a:t>
            </a:fld>
            <a:endParaRPr lang="en-US"/>
          </a:p>
        </p:txBody>
      </p:sp>
      <p:sp>
        <p:nvSpPr>
          <p:cNvPr id="9" name="Footer Placeholder 8"/>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5764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dirty="0" smtClean="0"/>
              <a:t>Hospital Discharges</a:t>
            </a:r>
          </a:p>
        </p:txBody>
      </p:sp>
      <p:sp>
        <p:nvSpPr>
          <p:cNvPr id="18435" name="Content Placeholder 2"/>
          <p:cNvSpPr>
            <a:spLocks noGrp="1"/>
          </p:cNvSpPr>
          <p:nvPr>
            <p:ph sz="quarter" idx="1"/>
          </p:nvPr>
        </p:nvSpPr>
        <p:spPr>
          <a:xfrm>
            <a:off x="533400" y="1447800"/>
            <a:ext cx="8153400" cy="5029200"/>
          </a:xfrm>
        </p:spPr>
        <p:txBody>
          <a:bodyPr/>
          <a:lstStyle/>
          <a:p>
            <a:pPr eaLnBrk="1" hangingPunct="1"/>
            <a:r>
              <a:rPr lang="en-US" sz="2500" dirty="0" smtClean="0"/>
              <a:t>Direct communication between hospital and primary care providers was low: 3% - 20%</a:t>
            </a:r>
          </a:p>
          <a:p>
            <a:pPr eaLnBrk="1" hangingPunct="1"/>
            <a:r>
              <a:rPr lang="en-US" sz="2500" dirty="0" smtClean="0"/>
              <a:t>Availability of the discharge summary within one week of discharge was low: 12% - 34%</a:t>
            </a:r>
          </a:p>
          <a:p>
            <a:pPr eaLnBrk="1" hangingPunct="1"/>
            <a:r>
              <a:rPr lang="en-US" sz="2500" dirty="0" smtClean="0"/>
              <a:t>Availability of discharge summary remained low after four week post discharge 51% - 77%</a:t>
            </a:r>
          </a:p>
          <a:p>
            <a:pPr eaLnBrk="1" hangingPunct="1"/>
            <a:r>
              <a:rPr lang="en-US" sz="2500" dirty="0" smtClean="0"/>
              <a:t>When present, discharge summaries lacked important clinical information</a:t>
            </a:r>
          </a:p>
          <a:p>
            <a:pPr eaLnBrk="1" hangingPunct="1"/>
            <a:r>
              <a:rPr lang="en-US" sz="2500" dirty="0" smtClean="0"/>
              <a:t>Poor communication was the cause of primary care provider dissatisfaction</a:t>
            </a:r>
          </a:p>
          <a:p>
            <a:pPr eaLnBrk="1" hangingPunct="1"/>
            <a:endParaRPr lang="en-US" sz="2800" dirty="0" smtClean="0"/>
          </a:p>
        </p:txBody>
      </p:sp>
      <p:sp>
        <p:nvSpPr>
          <p:cNvPr id="18436" name="TextBox 4"/>
          <p:cNvSpPr txBox="1">
            <a:spLocks noChangeArrowheads="1"/>
          </p:cNvSpPr>
          <p:nvPr/>
        </p:nvSpPr>
        <p:spPr bwMode="auto">
          <a:xfrm>
            <a:off x="5410200" y="6172200"/>
            <a:ext cx="2971800" cy="246221"/>
          </a:xfrm>
          <a:prstGeom prst="rect">
            <a:avLst/>
          </a:prstGeom>
          <a:noFill/>
          <a:ln w="9525">
            <a:noFill/>
            <a:miter lim="800000"/>
            <a:headEnd/>
            <a:tailEnd/>
          </a:ln>
        </p:spPr>
        <p:txBody>
          <a:bodyPr>
            <a:spAutoFit/>
          </a:bodyPr>
          <a:lstStyle/>
          <a:p>
            <a:pPr algn="r"/>
            <a:r>
              <a:rPr lang="en-US" sz="1000" dirty="0" err="1">
                <a:latin typeface="Arial" pitchFamily="34" charset="0"/>
                <a:cs typeface="Arial" pitchFamily="34" charset="0"/>
              </a:rPr>
              <a:t>Kripalani</a:t>
            </a:r>
            <a:r>
              <a:rPr lang="en-US" sz="1000" dirty="0">
                <a:latin typeface="Arial" pitchFamily="34" charset="0"/>
                <a:cs typeface="Arial" pitchFamily="34" charset="0"/>
              </a:rPr>
              <a:t> et. al, 2007</a:t>
            </a:r>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13</a:t>
            </a:fld>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9264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smtClean="0"/>
              <a:t>Hospital Discharges</a:t>
            </a:r>
          </a:p>
        </p:txBody>
      </p:sp>
      <p:graphicFrame>
        <p:nvGraphicFramePr>
          <p:cNvPr id="4" name="Content Placeholder 3"/>
          <p:cNvGraphicFramePr>
            <a:graphicFrameLocks noGrp="1"/>
          </p:cNvGraphicFramePr>
          <p:nvPr>
            <p:ph sz="quarter" idx="1"/>
            <p:custDataLst>
              <p:tags r:id="rId1"/>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9460" name="TextBox 4"/>
          <p:cNvSpPr txBox="1">
            <a:spLocks noChangeArrowheads="1"/>
          </p:cNvSpPr>
          <p:nvPr/>
        </p:nvSpPr>
        <p:spPr bwMode="auto">
          <a:xfrm>
            <a:off x="5410200" y="6172200"/>
            <a:ext cx="2971800" cy="246221"/>
          </a:xfrm>
          <a:prstGeom prst="rect">
            <a:avLst/>
          </a:prstGeom>
          <a:noFill/>
          <a:ln w="9525">
            <a:noFill/>
            <a:miter lim="800000"/>
            <a:headEnd/>
            <a:tailEnd/>
          </a:ln>
        </p:spPr>
        <p:txBody>
          <a:bodyPr>
            <a:spAutoFit/>
          </a:bodyPr>
          <a:lstStyle/>
          <a:p>
            <a:pPr algn="r"/>
            <a:r>
              <a:rPr lang="en-US" sz="1000" dirty="0" err="1">
                <a:latin typeface="Arial" pitchFamily="34" charset="0"/>
                <a:cs typeface="Arial" pitchFamily="34" charset="0"/>
              </a:rPr>
              <a:t>Kripalani</a:t>
            </a:r>
            <a:r>
              <a:rPr lang="en-US" sz="1000" dirty="0">
                <a:latin typeface="Arial" pitchFamily="34" charset="0"/>
                <a:cs typeface="Arial" pitchFamily="34" charset="0"/>
              </a:rPr>
              <a:t> et. al, 2007</a:t>
            </a:r>
          </a:p>
        </p:txBody>
      </p:sp>
      <p:sp>
        <p:nvSpPr>
          <p:cNvPr id="7" name="Date Placeholder 6"/>
          <p:cNvSpPr>
            <a:spLocks noGrp="1"/>
          </p:cNvSpPr>
          <p:nvPr>
            <p:ph type="dt" sz="half" idx="10"/>
          </p:nvPr>
        </p:nvSpPr>
        <p:spPr/>
        <p:txBody>
          <a:bodyPr/>
          <a:lstStyle/>
          <a:p>
            <a:r>
              <a:rPr lang="en-US" smtClean="0"/>
              <a:t>Component12/Unit5</a:t>
            </a:r>
            <a:endParaRPr lang="en-US"/>
          </a:p>
        </p:txBody>
      </p:sp>
      <p:sp>
        <p:nvSpPr>
          <p:cNvPr id="8" name="Slide Number Placeholder 7"/>
          <p:cNvSpPr>
            <a:spLocks noGrp="1"/>
          </p:cNvSpPr>
          <p:nvPr>
            <p:ph type="sldNum" sz="quarter" idx="12"/>
          </p:nvPr>
        </p:nvSpPr>
        <p:spPr/>
        <p:txBody>
          <a:bodyPr/>
          <a:lstStyle/>
          <a:p>
            <a:fld id="{42C6944D-976D-4BAB-B9EE-106CA3D06445}" type="slidenum">
              <a:rPr lang="en-US" smtClean="0"/>
              <a:pPr/>
              <a:t>14</a:t>
            </a:fld>
            <a:endParaRPr lang="en-US" dirty="0"/>
          </a:p>
        </p:txBody>
      </p:sp>
      <p:sp>
        <p:nvSpPr>
          <p:cNvPr id="9" name="Footer Placeholder 8"/>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14254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fontScale="90000"/>
          </a:bodyPr>
          <a:lstStyle/>
          <a:p>
            <a:pPr eaLnBrk="1" fontAlgn="auto" hangingPunct="1">
              <a:spcAft>
                <a:spcPts val="0"/>
              </a:spcAft>
              <a:defRPr/>
            </a:pPr>
            <a:r>
              <a:rPr lang="en-US" dirty="0" smtClean="0"/>
              <a:t>Primary Care Coordination</a:t>
            </a:r>
            <a:br>
              <a:rPr lang="en-US" dirty="0" smtClean="0"/>
            </a:br>
            <a:r>
              <a:rPr lang="en-US" dirty="0" smtClean="0"/>
              <a:t>Tasks</a:t>
            </a:r>
            <a:endParaRPr lang="en-US" dirty="0"/>
          </a:p>
        </p:txBody>
      </p:sp>
      <p:sp>
        <p:nvSpPr>
          <p:cNvPr id="20483" name="Content Placeholder 2"/>
          <p:cNvSpPr>
            <a:spLocks noGrp="1"/>
          </p:cNvSpPr>
          <p:nvPr>
            <p:ph sz="quarter" idx="1"/>
          </p:nvPr>
        </p:nvSpPr>
        <p:spPr>
          <a:xfrm>
            <a:off x="609600" y="1600200"/>
            <a:ext cx="7848600" cy="4525963"/>
          </a:xfrm>
        </p:spPr>
        <p:txBody>
          <a:bodyPr>
            <a:normAutofit/>
          </a:bodyPr>
          <a:lstStyle/>
          <a:p>
            <a:pPr eaLnBrk="1" hangingPunct="1"/>
            <a:r>
              <a:rPr lang="en-US" sz="2600" dirty="0" smtClean="0"/>
              <a:t>Maintain patient continuity with primary care provider</a:t>
            </a:r>
          </a:p>
          <a:p>
            <a:pPr eaLnBrk="1" hangingPunct="1"/>
            <a:r>
              <a:rPr lang="en-US" sz="2600" dirty="0" smtClean="0"/>
              <a:t>Document  &amp; compile patient information generated within and outside the primary care office</a:t>
            </a:r>
          </a:p>
          <a:p>
            <a:pPr eaLnBrk="1" hangingPunct="1"/>
            <a:r>
              <a:rPr lang="en-US" sz="2600" dirty="0" smtClean="0"/>
              <a:t>Use information to coordinate care for individual patients and for tracking different patient populations within the primary care office</a:t>
            </a:r>
          </a:p>
        </p:txBody>
      </p:sp>
      <p:sp>
        <p:nvSpPr>
          <p:cNvPr id="20484" name="TextBox 3"/>
          <p:cNvSpPr txBox="1">
            <a:spLocks noChangeArrowheads="1"/>
          </p:cNvSpPr>
          <p:nvPr/>
        </p:nvSpPr>
        <p:spPr bwMode="auto">
          <a:xfrm>
            <a:off x="3124200" y="5867400"/>
            <a:ext cx="5638800" cy="246221"/>
          </a:xfrm>
          <a:prstGeom prst="rect">
            <a:avLst/>
          </a:prstGeom>
          <a:noFill/>
          <a:ln w="9525">
            <a:noFill/>
            <a:miter lim="800000"/>
            <a:headEnd/>
            <a:tailEnd/>
          </a:ln>
        </p:spPr>
        <p:txBody>
          <a:bodyPr>
            <a:spAutoFit/>
          </a:bodyPr>
          <a:lstStyle/>
          <a:p>
            <a:pPr algn="r"/>
            <a:r>
              <a:rPr lang="en-US" sz="1000" dirty="0">
                <a:latin typeface="Arial" pitchFamily="34" charset="0"/>
                <a:cs typeface="Arial" pitchFamily="34" charset="0"/>
              </a:rPr>
              <a:t>O’Malley et al. 2009</a:t>
            </a:r>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15</a:t>
            </a:fld>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64851"/>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Primary Care Coordination</a:t>
            </a:r>
            <a:br>
              <a:rPr lang="en-US" dirty="0" smtClean="0"/>
            </a:br>
            <a:r>
              <a:rPr lang="en-US" dirty="0" smtClean="0"/>
              <a:t>Tasks</a:t>
            </a:r>
            <a:endParaRPr lang="en-US" dirty="0"/>
          </a:p>
        </p:txBody>
      </p:sp>
      <p:sp>
        <p:nvSpPr>
          <p:cNvPr id="21507" name="Content Placeholder 2"/>
          <p:cNvSpPr>
            <a:spLocks noGrp="1"/>
          </p:cNvSpPr>
          <p:nvPr>
            <p:ph sz="quarter" idx="1"/>
          </p:nvPr>
        </p:nvSpPr>
        <p:spPr>
          <a:xfrm>
            <a:off x="609600" y="1600200"/>
            <a:ext cx="8077200" cy="4525963"/>
          </a:xfrm>
        </p:spPr>
        <p:txBody>
          <a:bodyPr>
            <a:normAutofit/>
          </a:bodyPr>
          <a:lstStyle/>
          <a:p>
            <a:pPr eaLnBrk="1" hangingPunct="1"/>
            <a:r>
              <a:rPr lang="en-US" sz="2600" dirty="0" smtClean="0"/>
              <a:t>Initiate, communicate, and track referrals and consultation</a:t>
            </a:r>
          </a:p>
          <a:p>
            <a:pPr eaLnBrk="1" hangingPunct="1"/>
            <a:r>
              <a:rPr lang="en-US" sz="2600" dirty="0" smtClean="0"/>
              <a:t>Share care with clinicians across practices and settings</a:t>
            </a:r>
          </a:p>
          <a:p>
            <a:pPr eaLnBrk="1" hangingPunct="1"/>
            <a:r>
              <a:rPr lang="en-US" sz="2600" dirty="0" smtClean="0"/>
              <a:t>Provide care and/or exchange information for transitions and emergency care</a:t>
            </a:r>
          </a:p>
        </p:txBody>
      </p:sp>
      <p:sp>
        <p:nvSpPr>
          <p:cNvPr id="21508" name="TextBox 3"/>
          <p:cNvSpPr txBox="1">
            <a:spLocks noChangeArrowheads="1"/>
          </p:cNvSpPr>
          <p:nvPr/>
        </p:nvSpPr>
        <p:spPr bwMode="auto">
          <a:xfrm>
            <a:off x="3124200" y="5867400"/>
            <a:ext cx="5638800" cy="246221"/>
          </a:xfrm>
          <a:prstGeom prst="rect">
            <a:avLst/>
          </a:prstGeom>
          <a:noFill/>
          <a:ln w="9525">
            <a:noFill/>
            <a:miter lim="800000"/>
            <a:headEnd/>
            <a:tailEnd/>
          </a:ln>
        </p:spPr>
        <p:txBody>
          <a:bodyPr>
            <a:spAutoFit/>
          </a:bodyPr>
          <a:lstStyle/>
          <a:p>
            <a:pPr algn="r"/>
            <a:r>
              <a:rPr lang="en-US" sz="1000" dirty="0">
                <a:latin typeface="Arial" pitchFamily="34" charset="0"/>
                <a:cs typeface="Arial" pitchFamily="34" charset="0"/>
              </a:rPr>
              <a:t>O’Malley et al. 2009</a:t>
            </a:r>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16</a:t>
            </a:fld>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24311"/>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Primary Care Coordination</a:t>
            </a:r>
            <a:br>
              <a:rPr lang="en-US" dirty="0" smtClean="0"/>
            </a:br>
            <a:r>
              <a:rPr lang="en-US" dirty="0" smtClean="0"/>
              <a:t>Effectiveness of EHR</a:t>
            </a:r>
            <a:endParaRPr lang="en-US" dirty="0"/>
          </a:p>
        </p:txBody>
      </p:sp>
      <p:sp>
        <p:nvSpPr>
          <p:cNvPr id="3" name="Content Placeholder 2"/>
          <p:cNvSpPr>
            <a:spLocks noGrp="1"/>
          </p:cNvSpPr>
          <p:nvPr>
            <p:ph sz="quarter" idx="1"/>
            <p:custDataLst>
              <p:tags r:id="rId1"/>
            </p:custDataLst>
          </p:nvPr>
        </p:nvSpPr>
        <p:spPr>
          <a:xfrm>
            <a:off x="609600" y="1600200"/>
            <a:ext cx="8077200" cy="4525963"/>
          </a:xfrm>
        </p:spPr>
        <p:txBody>
          <a:bodyPr>
            <a:normAutofit/>
          </a:bodyPr>
          <a:lstStyle/>
          <a:p>
            <a:pPr marL="274320" indent="-274320" eaLnBrk="1" fontAlgn="auto" hangingPunct="1">
              <a:spcBef>
                <a:spcPts val="580"/>
              </a:spcBef>
              <a:spcAft>
                <a:spcPts val="0"/>
              </a:spcAft>
              <a:defRPr/>
            </a:pPr>
            <a:r>
              <a:rPr lang="en-US" sz="2600" dirty="0" smtClean="0"/>
              <a:t>EHRs as currently designed are helpful for care coordination </a:t>
            </a:r>
            <a:r>
              <a:rPr lang="en-US" sz="2600" b="1" dirty="0" smtClean="0"/>
              <a:t>within</a:t>
            </a:r>
            <a:r>
              <a:rPr lang="en-US" sz="2600" dirty="0" smtClean="0">
                <a:effectLst>
                  <a:outerShdw blurRad="38100" dist="38100" dir="2700000" algn="tl">
                    <a:srgbClr val="000000">
                      <a:alpha val="43137"/>
                    </a:srgbClr>
                  </a:outerShdw>
                </a:effectLst>
              </a:rPr>
              <a:t> </a:t>
            </a:r>
            <a:r>
              <a:rPr lang="en-US" sz="2600" dirty="0" smtClean="0"/>
              <a:t>practices but less helpful </a:t>
            </a:r>
            <a:r>
              <a:rPr lang="en-US" sz="2600" b="1" dirty="0" smtClean="0"/>
              <a:t>across</a:t>
            </a:r>
            <a:r>
              <a:rPr lang="en-US" sz="2600" dirty="0" smtClean="0"/>
              <a:t> practices</a:t>
            </a:r>
          </a:p>
          <a:p>
            <a:pPr marL="274320" indent="-274320" eaLnBrk="1" fontAlgn="auto" hangingPunct="1">
              <a:spcBef>
                <a:spcPts val="580"/>
              </a:spcBef>
              <a:spcAft>
                <a:spcPts val="0"/>
              </a:spcAft>
              <a:defRPr/>
            </a:pPr>
            <a:r>
              <a:rPr lang="en-US" sz="2600" dirty="0" smtClean="0"/>
              <a:t>EHRs are designed for point-in-time documentation; care coordination is dynamic</a:t>
            </a:r>
          </a:p>
          <a:p>
            <a:pPr marL="274320" indent="-274320" eaLnBrk="1" fontAlgn="auto" hangingPunct="1">
              <a:spcBef>
                <a:spcPts val="580"/>
              </a:spcBef>
              <a:spcAft>
                <a:spcPts val="0"/>
              </a:spcAft>
              <a:defRPr/>
            </a:pPr>
            <a:r>
              <a:rPr lang="en-US" sz="2600" dirty="0" smtClean="0"/>
              <a:t>Managing repetitive content of notes and inappropriate use of templates is a barrier</a:t>
            </a:r>
          </a:p>
          <a:p>
            <a:pPr marL="274320" indent="-274320" eaLnBrk="1" fontAlgn="auto" hangingPunct="1">
              <a:spcBef>
                <a:spcPts val="580"/>
              </a:spcBef>
              <a:spcAft>
                <a:spcPts val="0"/>
              </a:spcAft>
              <a:defRPr/>
            </a:pPr>
            <a:r>
              <a:rPr lang="en-US" sz="2600" dirty="0" smtClean="0"/>
              <a:t>Limited ability to capture care planning</a:t>
            </a:r>
            <a:endParaRPr lang="en-US" sz="2600" dirty="0"/>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17</a:t>
            </a:fld>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1175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mtClean="0"/>
              <a:t>Coordination of Care</a:t>
            </a:r>
          </a:p>
        </p:txBody>
      </p:sp>
      <p:graphicFrame>
        <p:nvGraphicFramePr>
          <p:cNvPr id="4" name="Content Placeholder 3"/>
          <p:cNvGraphicFramePr>
            <a:graphicFrameLocks noGrp="1"/>
          </p:cNvGraphicFramePr>
          <p:nvPr>
            <p:ph sz="quarter" idx="1"/>
            <p:custDataLst>
              <p:tags r:id="rId1"/>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3556" name="TextBox 4"/>
          <p:cNvSpPr txBox="1">
            <a:spLocks noChangeArrowheads="1"/>
          </p:cNvSpPr>
          <p:nvPr/>
        </p:nvSpPr>
        <p:spPr bwMode="auto">
          <a:xfrm>
            <a:off x="3657600" y="6259513"/>
            <a:ext cx="4876800" cy="246221"/>
          </a:xfrm>
          <a:prstGeom prst="rect">
            <a:avLst/>
          </a:prstGeom>
          <a:noFill/>
          <a:ln w="9525">
            <a:noFill/>
            <a:miter lim="800000"/>
            <a:headEnd/>
            <a:tailEnd/>
          </a:ln>
        </p:spPr>
        <p:txBody>
          <a:bodyPr>
            <a:spAutoFit/>
          </a:bodyPr>
          <a:lstStyle/>
          <a:p>
            <a:pPr algn="r"/>
            <a:r>
              <a:rPr lang="en-US" sz="1000" dirty="0">
                <a:latin typeface="Arial" pitchFamily="34" charset="0"/>
                <a:cs typeface="Arial" pitchFamily="34" charset="0"/>
              </a:rPr>
              <a:t>AHRQ &amp; Department of Defense  (2006). </a:t>
            </a:r>
            <a:r>
              <a:rPr lang="en-US" sz="1000" dirty="0" err="1">
                <a:latin typeface="Arial" pitchFamily="34" charset="0"/>
                <a:cs typeface="Arial" pitchFamily="34" charset="0"/>
              </a:rPr>
              <a:t>TeamSTEPPS</a:t>
            </a:r>
            <a:endParaRPr lang="en-US" sz="1000" dirty="0">
              <a:latin typeface="Arial" pitchFamily="34" charset="0"/>
              <a:cs typeface="Arial" pitchFamily="34" charset="0"/>
            </a:endParaRPr>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18</a:t>
            </a:fld>
            <a:endParaRPr lang="en-US" dirty="0"/>
          </a:p>
        </p:txBody>
      </p:sp>
      <p:sp>
        <p:nvSpPr>
          <p:cNvPr id="8" name="Footer Placeholder 7"/>
          <p:cNvSpPr>
            <a:spLocks noGrp="1"/>
          </p:cNvSpPr>
          <p:nvPr>
            <p:ph type="ftr" sz="quarter" idx="11"/>
          </p:nvPr>
        </p:nvSpPr>
        <p:spPr/>
        <p:txBody>
          <a:bodyPr/>
          <a:lstStyle/>
          <a:p>
            <a:r>
              <a:rPr lang="en-US" dirty="0" smtClean="0"/>
              <a:t>Health IT Workforce Curriculum                                                   </a:t>
            </a:r>
            <a:endParaRPr lang="en-US" dirty="0"/>
          </a:p>
        </p:txBody>
      </p:sp>
    </p:spTree>
  </p:cSld>
  <p:clrMapOvr>
    <a:masterClrMapping/>
  </p:clrMapOvr>
  <p:transition advTm="31301"/>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ubtitle 2"/>
          <p:cNvSpPr>
            <a:spLocks noGrp="1"/>
          </p:cNvSpPr>
          <p:nvPr>
            <p:ph type="subTitle" idx="1"/>
          </p:nvPr>
        </p:nvSpPr>
        <p:spPr/>
        <p:txBody>
          <a:bodyPr/>
          <a:lstStyle/>
          <a:p>
            <a:pPr eaLnBrk="1" hangingPunct="1"/>
            <a:r>
              <a:rPr lang="en-US" smtClean="0"/>
              <a:t>Unit5.2 Can HIT Hinder Communication and Care Coordination?</a:t>
            </a:r>
          </a:p>
        </p:txBody>
      </p:sp>
      <p:sp>
        <p:nvSpPr>
          <p:cNvPr id="24579" name="Title 1"/>
          <p:cNvSpPr>
            <a:spLocks noGrp="1"/>
          </p:cNvSpPr>
          <p:nvPr>
            <p:ph type="ctrTitle"/>
          </p:nvPr>
        </p:nvSpPr>
        <p:spPr>
          <a:xfrm>
            <a:off x="457200" y="1506538"/>
            <a:ext cx="8229600" cy="1470025"/>
          </a:xfrm>
        </p:spPr>
        <p:txBody>
          <a:bodyPr/>
          <a:lstStyle/>
          <a:p>
            <a:pPr eaLnBrk="1" hangingPunct="1"/>
            <a:r>
              <a:rPr smtClean="0"/>
              <a:t>HIT Design for Teamwork and Communication</a:t>
            </a:r>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6" name="Slide Number Placeholder 5"/>
          <p:cNvSpPr>
            <a:spLocks noGrp="1"/>
          </p:cNvSpPr>
          <p:nvPr>
            <p:ph type="sldNum" sz="quarter" idx="12"/>
          </p:nvPr>
        </p:nvSpPr>
        <p:spPr/>
        <p:txBody>
          <a:bodyPr/>
          <a:lstStyle/>
          <a:p>
            <a:fld id="{42C6944D-976D-4BAB-B9EE-106CA3D06445}" type="slidenum">
              <a:rPr lang="en-US" smtClean="0"/>
              <a:pPr/>
              <a:t>19</a:t>
            </a:fld>
            <a:endParaRPr lang="en-US"/>
          </a:p>
        </p:txBody>
      </p:sp>
      <p:sp>
        <p:nvSpPr>
          <p:cNvPr id="7" name="Footer Placeholder 6"/>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4405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14400" y="-76200"/>
            <a:ext cx="7772400" cy="1143000"/>
          </a:xfrm>
        </p:spPr>
        <p:txBody>
          <a:bodyPr/>
          <a:lstStyle/>
          <a:p>
            <a:pPr eaLnBrk="1" hangingPunct="1"/>
            <a:r>
              <a:rPr lang="en-US" smtClean="0">
                <a:latin typeface="Tahoma" pitchFamily="34" charset="0"/>
                <a:cs typeface="Tahoma" pitchFamily="34" charset="0"/>
              </a:rPr>
              <a:t>Objective</a:t>
            </a:r>
          </a:p>
        </p:txBody>
      </p:sp>
      <p:sp>
        <p:nvSpPr>
          <p:cNvPr id="7171" name="Content Placeholder 2"/>
          <p:cNvSpPr>
            <a:spLocks noGrp="1"/>
          </p:cNvSpPr>
          <p:nvPr>
            <p:ph sz="quarter" idx="1"/>
          </p:nvPr>
        </p:nvSpPr>
        <p:spPr>
          <a:xfrm>
            <a:off x="914400" y="1143000"/>
            <a:ext cx="7772400" cy="4572000"/>
          </a:xfrm>
        </p:spPr>
        <p:txBody>
          <a:bodyPr/>
          <a:lstStyle/>
          <a:p>
            <a:pPr eaLnBrk="1" hangingPunct="1"/>
            <a:r>
              <a:rPr lang="en-US" dirty="0" smtClean="0">
                <a:latin typeface="Arial" charset="0"/>
                <a:cs typeface="Arial" charset="0"/>
              </a:rPr>
              <a:t>Assess the impact of teamwork and communication on patient safety and care coordination</a:t>
            </a:r>
          </a:p>
          <a:p>
            <a:pPr eaLnBrk="1" hangingPunct="1"/>
            <a:endParaRPr lang="en-US" dirty="0" smtClean="0"/>
          </a:p>
        </p:txBody>
      </p:sp>
      <p:pic>
        <p:nvPicPr>
          <p:cNvPr id="7172" name="Picture 4" descr="C:\Users\jhornya1\AppData\Local\Temp\lo_CC89-14.jpg"/>
          <p:cNvPicPr>
            <a:picLocks noChangeAspect="1" noChangeArrowheads="1"/>
          </p:cNvPicPr>
          <p:nvPr/>
        </p:nvPicPr>
        <p:blipFill>
          <a:blip r:embed="rId3" cstate="print"/>
          <a:srcRect/>
          <a:stretch>
            <a:fillRect/>
          </a:stretch>
        </p:blipFill>
        <p:spPr bwMode="auto">
          <a:xfrm>
            <a:off x="2057400" y="2819400"/>
            <a:ext cx="5181600" cy="3530189"/>
          </a:xfrm>
          <a:prstGeom prst="rect">
            <a:avLst/>
          </a:prstGeom>
          <a:noFill/>
          <a:ln w="9525">
            <a:noFill/>
            <a:miter lim="800000"/>
            <a:headEnd/>
            <a:tailEnd/>
          </a:ln>
        </p:spPr>
      </p:pic>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2</a:t>
            </a:fld>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4935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smtClean="0"/>
              <a:t>Objective</a:t>
            </a:r>
          </a:p>
        </p:txBody>
      </p:sp>
      <p:sp>
        <p:nvSpPr>
          <p:cNvPr id="25603" name="Content Placeholder 2"/>
          <p:cNvSpPr>
            <a:spLocks noGrp="1"/>
          </p:cNvSpPr>
          <p:nvPr>
            <p:ph sz="quarter" idx="1"/>
          </p:nvPr>
        </p:nvSpPr>
        <p:spPr/>
        <p:txBody>
          <a:bodyPr/>
          <a:lstStyle/>
          <a:p>
            <a:pPr eaLnBrk="1" hangingPunct="1"/>
            <a:r>
              <a:rPr lang="en-US" dirty="0" smtClean="0"/>
              <a:t>Investigate ways in which HIT design can serve as a barrier to effective communication.</a:t>
            </a:r>
          </a:p>
          <a:p>
            <a:pPr eaLnBrk="1" hangingPunct="1"/>
            <a:endParaRPr lang="en-US" dirty="0" smtClean="0"/>
          </a:p>
          <a:p>
            <a:pPr eaLnBrk="1" hangingPunct="1"/>
            <a:endParaRPr lang="en-US" dirty="0" smtClean="0"/>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6" name="Slide Number Placeholder 5"/>
          <p:cNvSpPr>
            <a:spLocks noGrp="1"/>
          </p:cNvSpPr>
          <p:nvPr>
            <p:ph type="sldNum" sz="quarter" idx="12"/>
          </p:nvPr>
        </p:nvSpPr>
        <p:spPr/>
        <p:txBody>
          <a:bodyPr/>
          <a:lstStyle/>
          <a:p>
            <a:fld id="{42C6944D-976D-4BAB-B9EE-106CA3D06445}" type="slidenum">
              <a:rPr lang="en-US" smtClean="0"/>
              <a:pPr/>
              <a:t>20</a:t>
            </a:fld>
            <a:endParaRPr lang="en-US"/>
          </a:p>
        </p:txBody>
      </p:sp>
      <p:sp>
        <p:nvSpPr>
          <p:cNvPr id="7" name="Footer Placeholder 6"/>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25701"/>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smtClean="0"/>
              <a:t>Information Sharing</a:t>
            </a:r>
          </a:p>
        </p:txBody>
      </p:sp>
      <p:sp>
        <p:nvSpPr>
          <p:cNvPr id="3" name="TextBox 2"/>
          <p:cNvSpPr txBox="1"/>
          <p:nvPr>
            <p:custDataLst>
              <p:tags r:id="rId1"/>
            </p:custDataLst>
          </p:nvPr>
        </p:nvSpPr>
        <p:spPr>
          <a:xfrm>
            <a:off x="609600" y="1447800"/>
            <a:ext cx="8077200" cy="433965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US" sz="2800" dirty="0"/>
              <a:t>“As the healthcare environment has grown more complex , the sharing of patient clinical information among multiple providers has become more problematic. Today’s hospital environment is characterized by the provision of complex care through short encounters with multiple providers, a situation fraught with opportunities for communication breakdowns that can lead to increased medical errors.”</a:t>
            </a:r>
          </a:p>
          <a:p>
            <a:pPr algn="r" fontAlgn="auto">
              <a:spcBef>
                <a:spcPts val="0"/>
              </a:spcBef>
              <a:spcAft>
                <a:spcPts val="0"/>
              </a:spcAft>
              <a:defRPr/>
            </a:pPr>
            <a:r>
              <a:rPr lang="en-US" sz="2400" dirty="0" err="1"/>
              <a:t>Benham</a:t>
            </a:r>
            <a:r>
              <a:rPr lang="en-US" sz="2400" dirty="0"/>
              <a:t>-Hutchins &amp; </a:t>
            </a:r>
            <a:r>
              <a:rPr lang="en-US" sz="2400" dirty="0" err="1"/>
              <a:t>Effken</a:t>
            </a:r>
            <a:r>
              <a:rPr lang="en-US" sz="2400" dirty="0"/>
              <a:t>, 2010</a:t>
            </a:r>
            <a:endParaRPr lang="en-US" sz="2000" dirty="0"/>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21</a:t>
            </a:fld>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7038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mtClean="0"/>
              <a:t>HIT and Communication</a:t>
            </a:r>
          </a:p>
        </p:txBody>
      </p:sp>
      <p:sp>
        <p:nvSpPr>
          <p:cNvPr id="4" name="Rounded Rectangle 3"/>
          <p:cNvSpPr/>
          <p:nvPr>
            <p:custDataLst>
              <p:tags r:id="rId1"/>
            </p:custDataLst>
          </p:nvPr>
        </p:nvSpPr>
        <p:spPr>
          <a:xfrm>
            <a:off x="609600" y="2590800"/>
            <a:ext cx="2819400" cy="22098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3200" dirty="0"/>
              <a:t>Information Technology</a:t>
            </a:r>
          </a:p>
        </p:txBody>
      </p:sp>
      <p:sp>
        <p:nvSpPr>
          <p:cNvPr id="5" name="Rounded Rectangle 4"/>
          <p:cNvSpPr/>
          <p:nvPr>
            <p:custDataLst>
              <p:tags r:id="rId2"/>
            </p:custDataLst>
          </p:nvPr>
        </p:nvSpPr>
        <p:spPr>
          <a:xfrm>
            <a:off x="5105400" y="2590800"/>
            <a:ext cx="3200400" cy="22098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3200" dirty="0"/>
              <a:t>Communication &amp; Workflow</a:t>
            </a:r>
          </a:p>
        </p:txBody>
      </p:sp>
      <p:sp>
        <p:nvSpPr>
          <p:cNvPr id="6" name="Left-Right Arrow 5"/>
          <p:cNvSpPr/>
          <p:nvPr/>
        </p:nvSpPr>
        <p:spPr>
          <a:xfrm>
            <a:off x="3581400" y="3429000"/>
            <a:ext cx="1447800" cy="685800"/>
          </a:xfrm>
          <a:prstGeom prst="lef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8" name="Date Placeholder 7"/>
          <p:cNvSpPr>
            <a:spLocks noGrp="1"/>
          </p:cNvSpPr>
          <p:nvPr>
            <p:ph type="dt" sz="half" idx="10"/>
          </p:nvPr>
        </p:nvSpPr>
        <p:spPr/>
        <p:txBody>
          <a:bodyPr/>
          <a:lstStyle/>
          <a:p>
            <a:r>
              <a:rPr lang="en-US" smtClean="0"/>
              <a:t>Component12/Unit5</a:t>
            </a:r>
            <a:endParaRPr lang="en-US"/>
          </a:p>
        </p:txBody>
      </p:sp>
      <p:sp>
        <p:nvSpPr>
          <p:cNvPr id="9" name="Slide Number Placeholder 8"/>
          <p:cNvSpPr>
            <a:spLocks noGrp="1"/>
          </p:cNvSpPr>
          <p:nvPr>
            <p:ph type="sldNum" sz="quarter" idx="12"/>
          </p:nvPr>
        </p:nvSpPr>
        <p:spPr/>
        <p:txBody>
          <a:bodyPr/>
          <a:lstStyle/>
          <a:p>
            <a:fld id="{42C6944D-976D-4BAB-B9EE-106CA3D06445}" type="slidenum">
              <a:rPr lang="en-US" smtClean="0"/>
              <a:pPr/>
              <a:t>22</a:t>
            </a:fld>
            <a:endParaRPr lang="en-US"/>
          </a:p>
        </p:txBody>
      </p:sp>
      <p:sp>
        <p:nvSpPr>
          <p:cNvPr id="10" name="Footer Placeholder 9"/>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59701"/>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smtClean="0"/>
              <a:t>HIT and Communication</a:t>
            </a:r>
            <a:br>
              <a:rPr lang="en-US" dirty="0" smtClean="0"/>
            </a:br>
            <a:r>
              <a:rPr lang="en-US" dirty="0" smtClean="0"/>
              <a:t>Barriers to Communication</a:t>
            </a:r>
            <a:endParaRPr lang="en-US" dirty="0"/>
          </a:p>
        </p:txBody>
      </p:sp>
      <p:sp>
        <p:nvSpPr>
          <p:cNvPr id="28675" name="Content Placeholder 5"/>
          <p:cNvSpPr>
            <a:spLocks noGrp="1"/>
          </p:cNvSpPr>
          <p:nvPr>
            <p:ph sz="quarter" idx="1"/>
          </p:nvPr>
        </p:nvSpPr>
        <p:spPr>
          <a:xfrm>
            <a:off x="533400" y="1600200"/>
            <a:ext cx="4343400" cy="4953000"/>
          </a:xfrm>
        </p:spPr>
        <p:txBody>
          <a:bodyPr>
            <a:normAutofit/>
          </a:bodyPr>
          <a:lstStyle/>
          <a:p>
            <a:pPr eaLnBrk="1" hangingPunct="1"/>
            <a:r>
              <a:rPr lang="en-US" sz="2500" dirty="0" smtClean="0"/>
              <a:t>Perceptual differences</a:t>
            </a:r>
          </a:p>
          <a:p>
            <a:pPr eaLnBrk="1" hangingPunct="1"/>
            <a:r>
              <a:rPr lang="en-US" sz="2500" dirty="0" smtClean="0"/>
              <a:t>Cultural differences</a:t>
            </a:r>
          </a:p>
          <a:p>
            <a:pPr eaLnBrk="1" hangingPunct="1"/>
            <a:r>
              <a:rPr lang="en-US" sz="2500" dirty="0" smtClean="0"/>
              <a:t>Language barriers</a:t>
            </a:r>
          </a:p>
          <a:p>
            <a:pPr eaLnBrk="1" hangingPunct="1"/>
            <a:r>
              <a:rPr lang="en-US" sz="2500" dirty="0" smtClean="0"/>
              <a:t>Information overload</a:t>
            </a:r>
          </a:p>
          <a:p>
            <a:pPr eaLnBrk="1" hangingPunct="1"/>
            <a:r>
              <a:rPr lang="en-US" sz="2500" dirty="0" smtClean="0"/>
              <a:t>Organizational complexity</a:t>
            </a:r>
          </a:p>
          <a:p>
            <a:pPr eaLnBrk="1" hangingPunct="1"/>
            <a:r>
              <a:rPr lang="en-US" sz="2500" dirty="0" smtClean="0"/>
              <a:t>Inattention/memory limits</a:t>
            </a:r>
          </a:p>
          <a:p>
            <a:pPr eaLnBrk="1" hangingPunct="1"/>
            <a:r>
              <a:rPr lang="en-US" sz="2500" dirty="0" smtClean="0"/>
              <a:t>Time pressures</a:t>
            </a:r>
          </a:p>
          <a:p>
            <a:pPr eaLnBrk="1" hangingPunct="1"/>
            <a:r>
              <a:rPr lang="en-US" sz="2500" dirty="0" smtClean="0"/>
              <a:t>Distraction/noise</a:t>
            </a:r>
          </a:p>
          <a:p>
            <a:pPr eaLnBrk="1" hangingPunct="1"/>
            <a:r>
              <a:rPr lang="en-US" sz="2500" dirty="0" smtClean="0"/>
              <a:t>Interruptions</a:t>
            </a:r>
          </a:p>
          <a:p>
            <a:pPr eaLnBrk="1" hangingPunct="1"/>
            <a:r>
              <a:rPr lang="en-US" sz="2500" dirty="0" smtClean="0"/>
              <a:t>Emotions</a:t>
            </a:r>
          </a:p>
          <a:p>
            <a:pPr eaLnBrk="1" hangingPunct="1"/>
            <a:endParaRPr lang="en-US" sz="2800" dirty="0" smtClean="0"/>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6" name="Slide Number Placeholder 5"/>
          <p:cNvSpPr>
            <a:spLocks noGrp="1"/>
          </p:cNvSpPr>
          <p:nvPr>
            <p:ph type="sldNum" sz="quarter" idx="12"/>
          </p:nvPr>
        </p:nvSpPr>
        <p:spPr/>
        <p:txBody>
          <a:bodyPr/>
          <a:lstStyle/>
          <a:p>
            <a:fld id="{42C6944D-976D-4BAB-B9EE-106CA3D06445}" type="slidenum">
              <a:rPr lang="en-US" smtClean="0"/>
              <a:pPr/>
              <a:t>23</a:t>
            </a:fld>
            <a:endParaRPr lang="en-US"/>
          </a:p>
        </p:txBody>
      </p:sp>
      <p:sp>
        <p:nvSpPr>
          <p:cNvPr id="7" name="Footer Placeholder 6"/>
          <p:cNvSpPr>
            <a:spLocks noGrp="1"/>
          </p:cNvSpPr>
          <p:nvPr>
            <p:ph type="ftr" sz="quarter" idx="11"/>
          </p:nvPr>
        </p:nvSpPr>
        <p:spPr/>
        <p:txBody>
          <a:bodyPr/>
          <a:lstStyle/>
          <a:p>
            <a:r>
              <a:rPr lang="en-US" smtClean="0"/>
              <a:t>Health IT Workforce Curriculum                                                   </a:t>
            </a:r>
            <a:endParaRPr lang="en-US"/>
          </a:p>
        </p:txBody>
      </p:sp>
      <p:sp>
        <p:nvSpPr>
          <p:cNvPr id="8" name="TextBox 7"/>
          <p:cNvSpPr txBox="1"/>
          <p:nvPr/>
        </p:nvSpPr>
        <p:spPr>
          <a:xfrm>
            <a:off x="4953000" y="1600200"/>
            <a:ext cx="3581400" cy="369332"/>
          </a:xfrm>
          <a:prstGeom prst="rect">
            <a:avLst/>
          </a:prstGeom>
          <a:noFill/>
        </p:spPr>
        <p:txBody>
          <a:bodyPr wrap="square" rtlCol="0">
            <a:spAutoFit/>
          </a:bodyPr>
          <a:lstStyle/>
          <a:p>
            <a:endParaRPr lang="en-US" dirty="0"/>
          </a:p>
        </p:txBody>
      </p:sp>
    </p:spTree>
  </p:cSld>
  <p:clrMapOvr>
    <a:masterClrMapping/>
  </p:clrMapOvr>
  <p:transition advTm="568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smtClean="0"/>
              <a:t>HIT and Communication</a:t>
            </a:r>
          </a:p>
        </p:txBody>
      </p:sp>
      <p:sp>
        <p:nvSpPr>
          <p:cNvPr id="29699" name="Content Placeholder 2"/>
          <p:cNvSpPr>
            <a:spLocks noGrp="1"/>
          </p:cNvSpPr>
          <p:nvPr>
            <p:ph sz="quarter" idx="1"/>
          </p:nvPr>
        </p:nvSpPr>
        <p:spPr>
          <a:xfrm>
            <a:off x="533400" y="1600200"/>
            <a:ext cx="8153400" cy="4343400"/>
          </a:xfrm>
        </p:spPr>
        <p:txBody>
          <a:bodyPr/>
          <a:lstStyle/>
          <a:p>
            <a:pPr eaLnBrk="1" hangingPunct="1"/>
            <a:r>
              <a:rPr lang="en-US" sz="2500" dirty="0" smtClean="0"/>
              <a:t>Communication is characterized by social interactions and norms</a:t>
            </a:r>
          </a:p>
          <a:p>
            <a:pPr lvl="1" eaLnBrk="1" hangingPunct="1">
              <a:buFont typeface="Arial" pitchFamily="34" charset="0"/>
              <a:buChar char="•"/>
            </a:pPr>
            <a:r>
              <a:rPr lang="en-US" sz="2500" dirty="0" smtClean="0"/>
              <a:t>Behavioral expectations</a:t>
            </a:r>
          </a:p>
          <a:p>
            <a:pPr lvl="1" eaLnBrk="1" hangingPunct="1">
              <a:buFont typeface="Arial" pitchFamily="34" charset="0"/>
              <a:buChar char="•"/>
            </a:pPr>
            <a:r>
              <a:rPr lang="en-US" sz="2500" dirty="0" smtClean="0"/>
              <a:t>Cues within a group</a:t>
            </a:r>
          </a:p>
          <a:p>
            <a:pPr eaLnBrk="1" hangingPunct="1"/>
            <a:r>
              <a:rPr lang="en-US" sz="2500" dirty="0" smtClean="0"/>
              <a:t>When information technology is introduced into the social group, we need to plan for potential changes in communication patterns.</a:t>
            </a:r>
          </a:p>
          <a:p>
            <a:pPr lvl="1" eaLnBrk="1" hangingPunct="1"/>
            <a:endParaRPr lang="en-US" sz="3000" dirty="0" smtClean="0"/>
          </a:p>
          <a:p>
            <a:pPr eaLnBrk="1" hangingPunct="1"/>
            <a:endParaRPr lang="en-US" sz="3200" dirty="0" smtClean="0"/>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6" name="Slide Number Placeholder 5"/>
          <p:cNvSpPr>
            <a:spLocks noGrp="1"/>
          </p:cNvSpPr>
          <p:nvPr>
            <p:ph type="sldNum" sz="quarter" idx="12"/>
          </p:nvPr>
        </p:nvSpPr>
        <p:spPr/>
        <p:txBody>
          <a:bodyPr/>
          <a:lstStyle/>
          <a:p>
            <a:fld id="{42C6944D-976D-4BAB-B9EE-106CA3D06445}" type="slidenum">
              <a:rPr lang="en-US" smtClean="0"/>
              <a:pPr/>
              <a:t>24</a:t>
            </a:fld>
            <a:endParaRPr lang="en-US" dirty="0"/>
          </a:p>
        </p:txBody>
      </p:sp>
      <p:sp>
        <p:nvSpPr>
          <p:cNvPr id="7" name="Footer Placeholder 6"/>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301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mtClean="0"/>
              <a:t>HIT and Communication</a:t>
            </a:r>
          </a:p>
        </p:txBody>
      </p:sp>
      <p:sp>
        <p:nvSpPr>
          <p:cNvPr id="30723" name="Content Placeholder 2"/>
          <p:cNvSpPr>
            <a:spLocks noGrp="1"/>
          </p:cNvSpPr>
          <p:nvPr>
            <p:ph sz="quarter" idx="1"/>
          </p:nvPr>
        </p:nvSpPr>
        <p:spPr>
          <a:xfrm>
            <a:off x="533400" y="1600200"/>
            <a:ext cx="8229600" cy="4525963"/>
          </a:xfrm>
        </p:spPr>
        <p:txBody>
          <a:bodyPr/>
          <a:lstStyle/>
          <a:p>
            <a:pPr eaLnBrk="1" hangingPunct="1"/>
            <a:r>
              <a:rPr lang="en-US" dirty="0" smtClean="0"/>
              <a:t>We don’t talk to each other the way we used to, and that has an impact on care.</a:t>
            </a:r>
          </a:p>
        </p:txBody>
      </p:sp>
      <p:pic>
        <p:nvPicPr>
          <p:cNvPr id="30724" name="Picture 5" descr="female silhouette.svg.med.png"/>
          <p:cNvPicPr>
            <a:picLocks noChangeAspect="1"/>
          </p:cNvPicPr>
          <p:nvPr/>
        </p:nvPicPr>
        <p:blipFill>
          <a:blip r:embed="rId3" cstate="print"/>
          <a:srcRect/>
          <a:stretch>
            <a:fillRect/>
          </a:stretch>
        </p:blipFill>
        <p:spPr bwMode="auto">
          <a:xfrm>
            <a:off x="3124200" y="3429000"/>
            <a:ext cx="2824163" cy="2900363"/>
          </a:xfrm>
          <a:prstGeom prst="rect">
            <a:avLst/>
          </a:prstGeom>
          <a:noFill/>
          <a:ln w="9525">
            <a:noFill/>
            <a:miter lim="800000"/>
            <a:headEnd/>
            <a:tailEnd/>
          </a:ln>
        </p:spPr>
      </p:pic>
      <p:sp>
        <p:nvSpPr>
          <p:cNvPr id="7" name="Date Placeholder 6"/>
          <p:cNvSpPr>
            <a:spLocks noGrp="1"/>
          </p:cNvSpPr>
          <p:nvPr>
            <p:ph type="dt" sz="half" idx="10"/>
          </p:nvPr>
        </p:nvSpPr>
        <p:spPr/>
        <p:txBody>
          <a:bodyPr/>
          <a:lstStyle/>
          <a:p>
            <a:r>
              <a:rPr lang="en-US" smtClean="0"/>
              <a:t>Component12/Unit5</a:t>
            </a:r>
            <a:endParaRPr lang="en-US"/>
          </a:p>
        </p:txBody>
      </p:sp>
      <p:sp>
        <p:nvSpPr>
          <p:cNvPr id="8" name="Slide Number Placeholder 7"/>
          <p:cNvSpPr>
            <a:spLocks noGrp="1"/>
          </p:cNvSpPr>
          <p:nvPr>
            <p:ph type="sldNum" sz="quarter" idx="12"/>
          </p:nvPr>
        </p:nvSpPr>
        <p:spPr/>
        <p:txBody>
          <a:bodyPr/>
          <a:lstStyle/>
          <a:p>
            <a:fld id="{42C6944D-976D-4BAB-B9EE-106CA3D06445}" type="slidenum">
              <a:rPr lang="en-US" smtClean="0"/>
              <a:pPr/>
              <a:t>25</a:t>
            </a:fld>
            <a:endParaRPr lang="en-US"/>
          </a:p>
        </p:txBody>
      </p:sp>
      <p:sp>
        <p:nvSpPr>
          <p:cNvPr id="9" name="Footer Placeholder 8"/>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11424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smtClean="0"/>
              <a:t>HIT and Communication</a:t>
            </a:r>
          </a:p>
        </p:txBody>
      </p:sp>
      <p:sp>
        <p:nvSpPr>
          <p:cNvPr id="31747" name="Content Placeholder 2"/>
          <p:cNvSpPr>
            <a:spLocks noGrp="1"/>
          </p:cNvSpPr>
          <p:nvPr>
            <p:ph sz="quarter" idx="1"/>
          </p:nvPr>
        </p:nvSpPr>
        <p:spPr>
          <a:xfrm>
            <a:off x="533400" y="1600200"/>
            <a:ext cx="8153400" cy="4525963"/>
          </a:xfrm>
        </p:spPr>
        <p:txBody>
          <a:bodyPr>
            <a:normAutofit/>
          </a:bodyPr>
          <a:lstStyle/>
          <a:p>
            <a:pPr eaLnBrk="1" hangingPunct="1"/>
            <a:r>
              <a:rPr lang="en-US" sz="2800" dirty="0" smtClean="0"/>
              <a:t>HIT implementation alters the form and pattern of communication and information exchange</a:t>
            </a:r>
          </a:p>
          <a:p>
            <a:pPr eaLnBrk="1" hangingPunct="1"/>
            <a:r>
              <a:rPr lang="en-US" sz="2800" dirty="0" smtClean="0"/>
              <a:t>Design problems can interfere with the clarity of information communicated between providers</a:t>
            </a:r>
          </a:p>
          <a:p>
            <a:pPr eaLnBrk="1" hangingPunct="1"/>
            <a:r>
              <a:rPr lang="en-US" sz="2800" dirty="0" smtClean="0"/>
              <a:t>Patch-work systems that do not interact with each other, or that interact inefficiently, and lead to gaps in information, resulting in error</a:t>
            </a:r>
          </a:p>
          <a:p>
            <a:pPr eaLnBrk="1" hangingPunct="1"/>
            <a:endParaRPr lang="en-US" sz="3200" dirty="0" smtClean="0"/>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26</a:t>
            </a:fld>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4934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HIT and Communication</a:t>
            </a:r>
            <a:br>
              <a:rPr lang="en-US" dirty="0" smtClean="0"/>
            </a:br>
            <a:r>
              <a:rPr lang="en-US" dirty="0" smtClean="0"/>
              <a:t>Social Network Analysis</a:t>
            </a:r>
            <a:endParaRPr lang="en-US" dirty="0"/>
          </a:p>
        </p:txBody>
      </p:sp>
      <p:sp>
        <p:nvSpPr>
          <p:cNvPr id="32771" name="Content Placeholder 2"/>
          <p:cNvSpPr>
            <a:spLocks noGrp="1"/>
          </p:cNvSpPr>
          <p:nvPr>
            <p:ph sz="quarter" idx="1"/>
          </p:nvPr>
        </p:nvSpPr>
        <p:spPr>
          <a:xfrm>
            <a:off x="609600" y="1600200"/>
            <a:ext cx="7848600" cy="990600"/>
          </a:xfrm>
        </p:spPr>
        <p:txBody>
          <a:bodyPr>
            <a:noAutofit/>
          </a:bodyPr>
          <a:lstStyle/>
          <a:p>
            <a:pPr eaLnBrk="1" hangingPunct="1"/>
            <a:r>
              <a:rPr lang="en-US" sz="2500" dirty="0" smtClean="0"/>
              <a:t>Study of the pattern of interactions among a set of people, departments, organizations, or other social groups</a:t>
            </a:r>
          </a:p>
        </p:txBody>
      </p:sp>
      <p:sp>
        <p:nvSpPr>
          <p:cNvPr id="32772" name="TextBox 3"/>
          <p:cNvSpPr txBox="1">
            <a:spLocks noChangeArrowheads="1"/>
          </p:cNvSpPr>
          <p:nvPr/>
        </p:nvSpPr>
        <p:spPr bwMode="auto">
          <a:xfrm>
            <a:off x="1066800" y="3013075"/>
            <a:ext cx="7010400" cy="3540125"/>
          </a:xfrm>
          <a:prstGeom prst="rect">
            <a:avLst/>
          </a:prstGeom>
          <a:noFill/>
          <a:ln w="9525">
            <a:noFill/>
            <a:miter lim="800000"/>
            <a:headEnd/>
            <a:tailEnd/>
          </a:ln>
        </p:spPr>
        <p:txBody>
          <a:bodyPr>
            <a:spAutoFit/>
          </a:bodyPr>
          <a:lstStyle/>
          <a:p>
            <a:pPr algn="ctr"/>
            <a:r>
              <a:rPr lang="en-US" sz="2800" dirty="0">
                <a:latin typeface="Perpetua" pitchFamily="18" charset="0"/>
              </a:rPr>
              <a:t>“For example, physicians consult with one another in diagnosing a patient’s illness. They interact with nurses, pharmacists, and medical technicians in providing patient care. Physicians, clinics, hospitals, medical laboratories, home care agencies, and insurance companies may all share a common electronic medical record system.”</a:t>
            </a:r>
          </a:p>
          <a:p>
            <a:pPr algn="r"/>
            <a:r>
              <a:rPr lang="en-US" sz="2800" dirty="0">
                <a:latin typeface="Perpetua" pitchFamily="18" charset="0"/>
              </a:rPr>
              <a:t>Anderson, 2002</a:t>
            </a:r>
          </a:p>
        </p:txBody>
      </p:sp>
      <p:sp>
        <p:nvSpPr>
          <p:cNvPr id="7" name="Date Placeholder 6"/>
          <p:cNvSpPr>
            <a:spLocks noGrp="1"/>
          </p:cNvSpPr>
          <p:nvPr>
            <p:ph type="dt" sz="half" idx="10"/>
          </p:nvPr>
        </p:nvSpPr>
        <p:spPr/>
        <p:txBody>
          <a:bodyPr/>
          <a:lstStyle/>
          <a:p>
            <a:r>
              <a:rPr lang="en-US" smtClean="0"/>
              <a:t>Component12/Unit5</a:t>
            </a:r>
            <a:endParaRPr lang="en-US"/>
          </a:p>
        </p:txBody>
      </p:sp>
      <p:sp>
        <p:nvSpPr>
          <p:cNvPr id="8" name="Slide Number Placeholder 7"/>
          <p:cNvSpPr>
            <a:spLocks noGrp="1"/>
          </p:cNvSpPr>
          <p:nvPr>
            <p:ph type="sldNum" sz="quarter" idx="12"/>
          </p:nvPr>
        </p:nvSpPr>
        <p:spPr/>
        <p:txBody>
          <a:bodyPr/>
          <a:lstStyle/>
          <a:p>
            <a:fld id="{42C6944D-976D-4BAB-B9EE-106CA3D06445}" type="slidenum">
              <a:rPr lang="en-US" smtClean="0"/>
              <a:pPr/>
              <a:t>27</a:t>
            </a:fld>
            <a:endParaRPr lang="en-US"/>
          </a:p>
        </p:txBody>
      </p:sp>
      <p:sp>
        <p:nvSpPr>
          <p:cNvPr id="9" name="Footer Placeholder 8"/>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7759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HIT and Communication</a:t>
            </a:r>
            <a:br>
              <a:rPr lang="en-US" dirty="0" smtClean="0"/>
            </a:br>
            <a:r>
              <a:rPr lang="en-US" dirty="0" smtClean="0"/>
              <a:t>Social Network Analysis</a:t>
            </a:r>
            <a:endParaRPr lang="en-US" dirty="0"/>
          </a:p>
        </p:txBody>
      </p:sp>
      <p:graphicFrame>
        <p:nvGraphicFramePr>
          <p:cNvPr id="6" name="Content Placeholder 5"/>
          <p:cNvGraphicFramePr>
            <a:graphicFrameLocks noGrp="1"/>
          </p:cNvGraphicFramePr>
          <p:nvPr>
            <p:ph sz="quarter" idx="1"/>
            <p:custDataLst>
              <p:tags r:id="rId1"/>
            </p:custDataLst>
          </p:nvPr>
        </p:nvGraphicFramePr>
        <p:xfrm>
          <a:off x="533400" y="1676400"/>
          <a:ext cx="7772400" cy="4572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Date Placeholder 4"/>
          <p:cNvSpPr>
            <a:spLocks noGrp="1"/>
          </p:cNvSpPr>
          <p:nvPr>
            <p:ph type="dt" sz="half" idx="10"/>
          </p:nvPr>
        </p:nvSpPr>
        <p:spPr/>
        <p:txBody>
          <a:bodyPr/>
          <a:lstStyle/>
          <a:p>
            <a:r>
              <a:rPr lang="en-US" smtClean="0"/>
              <a:t>Component12/Unit5</a:t>
            </a:r>
            <a:endParaRPr lang="en-US"/>
          </a:p>
        </p:txBody>
      </p:sp>
      <p:sp>
        <p:nvSpPr>
          <p:cNvPr id="8" name="Slide Number Placeholder 7"/>
          <p:cNvSpPr>
            <a:spLocks noGrp="1"/>
          </p:cNvSpPr>
          <p:nvPr>
            <p:ph type="sldNum" sz="quarter" idx="12"/>
          </p:nvPr>
        </p:nvSpPr>
        <p:spPr/>
        <p:txBody>
          <a:bodyPr/>
          <a:lstStyle/>
          <a:p>
            <a:fld id="{42C6944D-976D-4BAB-B9EE-106CA3D06445}" type="slidenum">
              <a:rPr lang="en-US" smtClean="0"/>
              <a:pPr/>
              <a:t>28</a:t>
            </a:fld>
            <a:endParaRPr lang="en-US"/>
          </a:p>
        </p:txBody>
      </p:sp>
      <p:sp>
        <p:nvSpPr>
          <p:cNvPr id="9" name="Footer Placeholder 8"/>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6574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Semi-Structured Observation</a:t>
            </a:r>
            <a:br>
              <a:rPr lang="en-US" dirty="0" smtClean="0"/>
            </a:br>
            <a:r>
              <a:rPr lang="en-US" dirty="0" smtClean="0"/>
              <a:t>A Tool for Communication Analyses</a:t>
            </a:r>
            <a:endParaRPr lang="en-US" dirty="0"/>
          </a:p>
        </p:txBody>
      </p:sp>
      <p:sp>
        <p:nvSpPr>
          <p:cNvPr id="3" name="TextBox 2"/>
          <p:cNvSpPr txBox="1"/>
          <p:nvPr>
            <p:custDataLst>
              <p:tags r:id="rId1"/>
            </p:custDataLst>
          </p:nvPr>
        </p:nvSpPr>
        <p:spPr>
          <a:xfrm>
            <a:off x="1066800" y="2133600"/>
            <a:ext cx="7391400" cy="3539430"/>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fontAlgn="auto">
              <a:spcBef>
                <a:spcPts val="0"/>
              </a:spcBef>
              <a:spcAft>
                <a:spcPts val="0"/>
              </a:spcAft>
              <a:defRPr/>
            </a:pPr>
            <a:r>
              <a:rPr lang="en-US" sz="3200" dirty="0"/>
              <a:t>“Healthcare is a communication and information intensive sector with a history of mixed success in the introduction and usage of information systems. Some of the problems can be ascribed to simplistic design processes and methods unsuitable for the complexity of healthcare</a:t>
            </a:r>
            <a:r>
              <a:rPr lang="en-US" sz="3200" dirty="0" smtClean="0"/>
              <a:t>.”</a:t>
            </a:r>
            <a:endParaRPr lang="en-US" sz="3200" dirty="0"/>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6" name="Slide Number Placeholder 5"/>
          <p:cNvSpPr>
            <a:spLocks noGrp="1"/>
          </p:cNvSpPr>
          <p:nvPr>
            <p:ph type="sldNum" sz="quarter" idx="12"/>
          </p:nvPr>
        </p:nvSpPr>
        <p:spPr/>
        <p:txBody>
          <a:bodyPr/>
          <a:lstStyle/>
          <a:p>
            <a:fld id="{42C6944D-976D-4BAB-B9EE-106CA3D06445}" type="slidenum">
              <a:rPr lang="en-US" smtClean="0"/>
              <a:pPr/>
              <a:t>29</a:t>
            </a:fld>
            <a:endParaRPr lang="en-US"/>
          </a:p>
        </p:txBody>
      </p:sp>
      <p:sp>
        <p:nvSpPr>
          <p:cNvPr id="7" name="Footer Placeholder 6"/>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62151"/>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t>Goals of Meaningful Use</a:t>
            </a:r>
          </a:p>
        </p:txBody>
      </p:sp>
      <p:graphicFrame>
        <p:nvGraphicFramePr>
          <p:cNvPr id="4" name="Diagram 3"/>
          <p:cNvGraphicFramePr/>
          <p:nvPr>
            <p:custDataLst>
              <p:tags r:id="rId1"/>
            </p:custDataLst>
          </p:nvPr>
        </p:nvGraphicFramePr>
        <p:xfrm>
          <a:off x="838200" y="1524000"/>
          <a:ext cx="7086600" cy="4673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Date Placeholder 4"/>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3</a:t>
            </a:fld>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10259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Semi-Structured Observation</a:t>
            </a:r>
            <a:br>
              <a:rPr lang="en-US" dirty="0" smtClean="0"/>
            </a:br>
            <a:r>
              <a:rPr lang="en-US" dirty="0" smtClean="0"/>
              <a:t>A Tool for Communication Analyses</a:t>
            </a:r>
            <a:endParaRPr lang="en-US" dirty="0"/>
          </a:p>
        </p:txBody>
      </p:sp>
      <p:sp>
        <p:nvSpPr>
          <p:cNvPr id="35843" name="Content Placeholder 2"/>
          <p:cNvSpPr>
            <a:spLocks noGrp="1"/>
          </p:cNvSpPr>
          <p:nvPr>
            <p:ph sz="quarter" idx="1"/>
          </p:nvPr>
        </p:nvSpPr>
        <p:spPr>
          <a:xfrm>
            <a:off x="914400" y="1600200"/>
            <a:ext cx="7772400" cy="990600"/>
          </a:xfrm>
        </p:spPr>
        <p:txBody>
          <a:bodyPr>
            <a:normAutofit/>
          </a:bodyPr>
          <a:lstStyle/>
          <a:p>
            <a:pPr eaLnBrk="1" hangingPunct="1"/>
            <a:r>
              <a:rPr lang="en-US" sz="2400" dirty="0" smtClean="0"/>
              <a:t>Speech Act = smallest unit in human communication</a:t>
            </a:r>
          </a:p>
          <a:p>
            <a:pPr eaLnBrk="1" hangingPunct="1"/>
            <a:r>
              <a:rPr lang="en-US" sz="2400" dirty="0" smtClean="0"/>
              <a:t>Three kinds of meaning of speech acts</a:t>
            </a:r>
          </a:p>
        </p:txBody>
      </p:sp>
      <p:sp>
        <p:nvSpPr>
          <p:cNvPr id="35844" name="Rectangle 3"/>
          <p:cNvSpPr>
            <a:spLocks noChangeArrowheads="1"/>
          </p:cNvSpPr>
          <p:nvPr/>
        </p:nvSpPr>
        <p:spPr bwMode="auto">
          <a:xfrm>
            <a:off x="7620000" y="6172200"/>
            <a:ext cx="891590" cy="246221"/>
          </a:xfrm>
          <a:prstGeom prst="rect">
            <a:avLst/>
          </a:prstGeom>
          <a:noFill/>
          <a:ln w="9525">
            <a:noFill/>
            <a:miter lim="800000"/>
            <a:headEnd/>
            <a:tailEnd/>
          </a:ln>
        </p:spPr>
        <p:txBody>
          <a:bodyPr wrap="none">
            <a:spAutoFit/>
          </a:bodyPr>
          <a:lstStyle/>
          <a:p>
            <a:pPr algn="r"/>
            <a:r>
              <a:rPr lang="en-US" sz="1000" dirty="0">
                <a:latin typeface="Arial" pitchFamily="34" charset="0"/>
                <a:cs typeface="Arial" pitchFamily="34" charset="0"/>
              </a:rPr>
              <a:t>Austin</a:t>
            </a:r>
            <a:r>
              <a:rPr lang="en-US" sz="1000" dirty="0">
                <a:latin typeface="Arial" pitchFamily="34" charset="0"/>
                <a:cs typeface="Arial" pitchFamily="34" charset="0"/>
                <a:sym typeface="Symbol" pitchFamily="18" charset="2"/>
              </a:rPr>
              <a:t>, 1962</a:t>
            </a:r>
            <a:endParaRPr lang="en-US" sz="1000" dirty="0">
              <a:latin typeface="Arial" pitchFamily="34" charset="0"/>
              <a:cs typeface="Arial" pitchFamily="34" charset="0"/>
            </a:endParaRPr>
          </a:p>
        </p:txBody>
      </p:sp>
      <p:graphicFrame>
        <p:nvGraphicFramePr>
          <p:cNvPr id="6" name="Diagram 5"/>
          <p:cNvGraphicFramePr/>
          <p:nvPr>
            <p:custDataLst>
              <p:tags r:id="rId1"/>
            </p:custDataLst>
          </p:nvPr>
        </p:nvGraphicFramePr>
        <p:xfrm>
          <a:off x="990600" y="2819400"/>
          <a:ext cx="7162800" cy="3352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Date Placeholder 6"/>
          <p:cNvSpPr>
            <a:spLocks noGrp="1"/>
          </p:cNvSpPr>
          <p:nvPr>
            <p:ph type="dt" sz="half" idx="10"/>
          </p:nvPr>
        </p:nvSpPr>
        <p:spPr/>
        <p:txBody>
          <a:bodyPr/>
          <a:lstStyle/>
          <a:p>
            <a:r>
              <a:rPr lang="en-US" smtClean="0"/>
              <a:t>Component12/Unit5</a:t>
            </a:r>
            <a:endParaRPr lang="en-US"/>
          </a:p>
        </p:txBody>
      </p:sp>
      <p:sp>
        <p:nvSpPr>
          <p:cNvPr id="9" name="Slide Number Placeholder 8"/>
          <p:cNvSpPr>
            <a:spLocks noGrp="1"/>
          </p:cNvSpPr>
          <p:nvPr>
            <p:ph type="sldNum" sz="quarter" idx="12"/>
          </p:nvPr>
        </p:nvSpPr>
        <p:spPr/>
        <p:txBody>
          <a:bodyPr/>
          <a:lstStyle/>
          <a:p>
            <a:fld id="{42C6944D-976D-4BAB-B9EE-106CA3D06445}" type="slidenum">
              <a:rPr lang="en-US" smtClean="0"/>
              <a:pPr/>
              <a:t>30</a:t>
            </a:fld>
            <a:endParaRPr lang="en-US"/>
          </a:p>
        </p:txBody>
      </p:sp>
      <p:sp>
        <p:nvSpPr>
          <p:cNvPr id="10" name="Footer Placeholder 9"/>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9149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Semi-Structured Observation</a:t>
            </a:r>
            <a:br>
              <a:rPr lang="en-US" dirty="0" smtClean="0"/>
            </a:br>
            <a:r>
              <a:rPr lang="en-US" dirty="0" smtClean="0"/>
              <a:t>A Tool for Communication Analyses</a:t>
            </a:r>
            <a:endParaRPr lang="en-US" dirty="0"/>
          </a:p>
        </p:txBody>
      </p:sp>
      <p:sp>
        <p:nvSpPr>
          <p:cNvPr id="36867" name="Content Placeholder 2"/>
          <p:cNvSpPr>
            <a:spLocks noGrp="1"/>
          </p:cNvSpPr>
          <p:nvPr>
            <p:ph sz="quarter" idx="1"/>
          </p:nvPr>
        </p:nvSpPr>
        <p:spPr>
          <a:xfrm>
            <a:off x="533400" y="1600200"/>
            <a:ext cx="8153400" cy="4525963"/>
          </a:xfrm>
        </p:spPr>
        <p:txBody>
          <a:bodyPr>
            <a:normAutofit fontScale="92500" lnSpcReduction="10000"/>
          </a:bodyPr>
          <a:lstStyle/>
          <a:p>
            <a:pPr eaLnBrk="1" hangingPunct="1"/>
            <a:r>
              <a:rPr lang="en-US" sz="2800" dirty="0" smtClean="0"/>
              <a:t>Collects both quantitative and qualitative data about collaborative communication, focusing on roles, information types, and sources.</a:t>
            </a:r>
          </a:p>
          <a:p>
            <a:pPr eaLnBrk="1" hangingPunct="1"/>
            <a:r>
              <a:rPr lang="en-US" sz="2800" dirty="0" smtClean="0"/>
              <a:t>Used to analyze pre-round communication practices in anticipation of information technology implementation</a:t>
            </a:r>
          </a:p>
          <a:p>
            <a:pPr eaLnBrk="1" hangingPunct="1"/>
            <a:r>
              <a:rPr lang="en-US" sz="2800" dirty="0" smtClean="0"/>
              <a:t>Researchers developed profiles of</a:t>
            </a:r>
          </a:p>
          <a:p>
            <a:pPr lvl="1" eaLnBrk="1" hangingPunct="1">
              <a:buFont typeface="Arial" pitchFamily="34" charset="0"/>
              <a:buChar char="•"/>
            </a:pPr>
            <a:r>
              <a:rPr lang="en-US" sz="2400" dirty="0" smtClean="0"/>
              <a:t>Individual providers in one patient care unit</a:t>
            </a:r>
          </a:p>
          <a:p>
            <a:pPr lvl="1" eaLnBrk="1" hangingPunct="1">
              <a:buFont typeface="Arial" pitchFamily="34" charset="0"/>
              <a:buChar char="•"/>
            </a:pPr>
            <a:r>
              <a:rPr lang="en-US" sz="2400" dirty="0" smtClean="0"/>
              <a:t>Providers in corresponding roles and activities on different patient care units</a:t>
            </a:r>
          </a:p>
          <a:p>
            <a:pPr lvl="1" eaLnBrk="1" hangingPunct="1">
              <a:buFont typeface="Arial" pitchFamily="34" charset="0"/>
              <a:buChar char="•"/>
            </a:pPr>
            <a:r>
              <a:rPr lang="en-US" sz="2400" dirty="0" smtClean="0"/>
              <a:t>Specific activities such as drug-related events</a:t>
            </a:r>
          </a:p>
        </p:txBody>
      </p:sp>
      <p:sp>
        <p:nvSpPr>
          <p:cNvPr id="36868" name="Rectangle 3"/>
          <p:cNvSpPr>
            <a:spLocks noChangeArrowheads="1"/>
          </p:cNvSpPr>
          <p:nvPr/>
        </p:nvSpPr>
        <p:spPr bwMode="auto">
          <a:xfrm>
            <a:off x="7116259" y="6172200"/>
            <a:ext cx="1332416" cy="246221"/>
          </a:xfrm>
          <a:prstGeom prst="rect">
            <a:avLst/>
          </a:prstGeom>
          <a:noFill/>
          <a:ln w="9525">
            <a:noFill/>
            <a:miter lim="800000"/>
            <a:headEnd/>
            <a:tailEnd/>
          </a:ln>
        </p:spPr>
        <p:txBody>
          <a:bodyPr wrap="none">
            <a:spAutoFit/>
          </a:bodyPr>
          <a:lstStyle/>
          <a:p>
            <a:pPr algn="r"/>
            <a:r>
              <a:rPr lang="en-US" sz="1000" dirty="0" err="1" smtClean="0">
                <a:latin typeface="Arial" pitchFamily="34" charset="0"/>
                <a:cs typeface="Arial" pitchFamily="34" charset="0"/>
              </a:rPr>
              <a:t>So</a:t>
            </a:r>
            <a:r>
              <a:rPr lang="en-US" sz="1000" dirty="0" err="1" smtClean="0">
                <a:latin typeface="Arial" pitchFamily="34" charset="0"/>
                <a:cs typeface="Arial" pitchFamily="34" charset="0"/>
                <a:sym typeface="Symbol" pitchFamily="18" charset="2"/>
              </a:rPr>
              <a:t>rby</a:t>
            </a:r>
            <a:r>
              <a:rPr lang="en-US" sz="1000" dirty="0" smtClean="0">
                <a:latin typeface="Arial" pitchFamily="34" charset="0"/>
                <a:cs typeface="Arial" pitchFamily="34" charset="0"/>
                <a:sym typeface="Symbol" pitchFamily="18" charset="2"/>
              </a:rPr>
              <a:t> </a:t>
            </a:r>
            <a:r>
              <a:rPr lang="en-US" sz="1000" dirty="0">
                <a:latin typeface="Arial" pitchFamily="34" charset="0"/>
                <a:cs typeface="Arial" pitchFamily="34" charset="0"/>
                <a:sym typeface="Symbol" pitchFamily="18" charset="2"/>
              </a:rPr>
              <a:t>&amp; </a:t>
            </a:r>
            <a:r>
              <a:rPr lang="en-US" sz="1000" dirty="0" err="1" smtClean="0">
                <a:latin typeface="Arial" pitchFamily="34" charset="0"/>
                <a:cs typeface="Arial" pitchFamily="34" charset="0"/>
                <a:sym typeface="Symbol" pitchFamily="18" charset="2"/>
              </a:rPr>
              <a:t>Nytro</a:t>
            </a:r>
            <a:r>
              <a:rPr lang="en-US" sz="1000" dirty="0" smtClean="0">
                <a:latin typeface="Arial" pitchFamily="34" charset="0"/>
                <a:cs typeface="Arial" pitchFamily="34" charset="0"/>
                <a:sym typeface="Symbol" pitchFamily="18" charset="2"/>
              </a:rPr>
              <a:t>, </a:t>
            </a:r>
            <a:r>
              <a:rPr lang="en-US" sz="1000" dirty="0">
                <a:latin typeface="Arial" pitchFamily="34" charset="0"/>
                <a:cs typeface="Arial" pitchFamily="34" charset="0"/>
                <a:sym typeface="Symbol" pitchFamily="18" charset="2"/>
              </a:rPr>
              <a:t>2009</a:t>
            </a:r>
            <a:endParaRPr lang="en-US" sz="1000" dirty="0">
              <a:latin typeface="Arial" pitchFamily="34" charset="0"/>
              <a:cs typeface="Arial" pitchFamily="34" charset="0"/>
            </a:endParaRPr>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8" name="Slide Number Placeholder 7"/>
          <p:cNvSpPr>
            <a:spLocks noGrp="1"/>
          </p:cNvSpPr>
          <p:nvPr>
            <p:ph type="sldNum" sz="quarter" idx="12"/>
          </p:nvPr>
        </p:nvSpPr>
        <p:spPr/>
        <p:txBody>
          <a:bodyPr/>
          <a:lstStyle/>
          <a:p>
            <a:fld id="{42C6944D-976D-4BAB-B9EE-106CA3D06445}" type="slidenum">
              <a:rPr lang="en-US" smtClean="0"/>
              <a:pPr/>
              <a:t>31</a:t>
            </a:fld>
            <a:endParaRPr lang="en-US" dirty="0"/>
          </a:p>
        </p:txBody>
      </p:sp>
      <p:sp>
        <p:nvSpPr>
          <p:cNvPr id="9" name="Footer Placeholder 8"/>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4983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Semi-Structured Observation</a:t>
            </a:r>
            <a:br>
              <a:rPr lang="en-US" dirty="0" smtClean="0"/>
            </a:br>
            <a:r>
              <a:rPr lang="en-US" dirty="0" smtClean="0"/>
              <a:t>A Tool for Communication Analyses</a:t>
            </a:r>
            <a:endParaRPr lang="en-US" dirty="0"/>
          </a:p>
        </p:txBody>
      </p:sp>
      <p:sp>
        <p:nvSpPr>
          <p:cNvPr id="37891" name="Content Placeholder 2"/>
          <p:cNvSpPr>
            <a:spLocks noGrp="1"/>
          </p:cNvSpPr>
          <p:nvPr>
            <p:ph sz="quarter" idx="1"/>
          </p:nvPr>
        </p:nvSpPr>
        <p:spPr>
          <a:xfrm>
            <a:off x="533400" y="1600200"/>
            <a:ext cx="8153400" cy="4525963"/>
          </a:xfrm>
        </p:spPr>
        <p:txBody>
          <a:bodyPr>
            <a:normAutofit/>
          </a:bodyPr>
          <a:lstStyle/>
          <a:p>
            <a:pPr eaLnBrk="1" hangingPunct="1"/>
            <a:r>
              <a:rPr lang="en-US" sz="2800" dirty="0" smtClean="0"/>
              <a:t>Categorize communicative acts</a:t>
            </a:r>
          </a:p>
          <a:p>
            <a:pPr lvl="1" eaLnBrk="1" hangingPunct="1">
              <a:buFont typeface="Arial" pitchFamily="34" charset="0"/>
              <a:buChar char="•"/>
            </a:pPr>
            <a:r>
              <a:rPr lang="en-US" sz="2200" dirty="0" smtClean="0"/>
              <a:t>Assertive (states a fact)</a:t>
            </a:r>
          </a:p>
          <a:p>
            <a:pPr lvl="1" eaLnBrk="1" hangingPunct="1">
              <a:buFont typeface="Arial" pitchFamily="34" charset="0"/>
              <a:buChar char="•"/>
            </a:pPr>
            <a:r>
              <a:rPr lang="en-US" sz="2200" dirty="0" err="1" smtClean="0"/>
              <a:t>Commissive</a:t>
            </a:r>
            <a:r>
              <a:rPr lang="en-US" sz="2200" dirty="0" smtClean="0"/>
              <a:t> (states that the speaker will perform a task)</a:t>
            </a:r>
          </a:p>
          <a:p>
            <a:pPr lvl="1" eaLnBrk="1" hangingPunct="1">
              <a:buFont typeface="Arial" pitchFamily="34" charset="0"/>
              <a:buChar char="•"/>
            </a:pPr>
            <a:r>
              <a:rPr lang="en-US" sz="2200" dirty="0" smtClean="0"/>
              <a:t>Directive (aims to make the listener perform a task)</a:t>
            </a:r>
          </a:p>
          <a:p>
            <a:pPr lvl="1" eaLnBrk="1" hangingPunct="1">
              <a:buFont typeface="Arial" pitchFamily="34" charset="0"/>
              <a:buChar char="•"/>
            </a:pPr>
            <a:r>
              <a:rPr lang="en-US" sz="2200" dirty="0" smtClean="0"/>
              <a:t>Expressive (state of mind of the speaker)</a:t>
            </a:r>
          </a:p>
          <a:p>
            <a:pPr lvl="1" eaLnBrk="1" hangingPunct="1">
              <a:buFont typeface="Arial" pitchFamily="34" charset="0"/>
              <a:buChar char="•"/>
            </a:pPr>
            <a:r>
              <a:rPr lang="en-US" sz="2200" dirty="0" smtClean="0"/>
              <a:t>Declarative (changes the world by statement)</a:t>
            </a:r>
          </a:p>
          <a:p>
            <a:pPr eaLnBrk="1" hangingPunct="1"/>
            <a:r>
              <a:rPr lang="en-US" sz="2800" dirty="0" smtClean="0"/>
              <a:t>Used these profiles to inform the design of new information systems</a:t>
            </a:r>
          </a:p>
          <a:p>
            <a:pPr eaLnBrk="1" hangingPunct="1"/>
            <a:endParaRPr lang="en-US" dirty="0" smtClean="0"/>
          </a:p>
        </p:txBody>
      </p:sp>
      <p:sp>
        <p:nvSpPr>
          <p:cNvPr id="37892" name="Rectangle 3"/>
          <p:cNvSpPr>
            <a:spLocks noChangeArrowheads="1"/>
          </p:cNvSpPr>
          <p:nvPr/>
        </p:nvSpPr>
        <p:spPr bwMode="auto">
          <a:xfrm>
            <a:off x="6278563" y="6172200"/>
            <a:ext cx="2170112" cy="400050"/>
          </a:xfrm>
          <a:prstGeom prst="rect">
            <a:avLst/>
          </a:prstGeom>
          <a:noFill/>
          <a:ln w="9525">
            <a:noFill/>
            <a:miter lim="800000"/>
            <a:headEnd/>
            <a:tailEnd/>
          </a:ln>
        </p:spPr>
        <p:txBody>
          <a:bodyPr wrap="none">
            <a:spAutoFit/>
          </a:bodyPr>
          <a:lstStyle/>
          <a:p>
            <a:pPr algn="r"/>
            <a:r>
              <a:rPr lang="en-US" sz="2000">
                <a:latin typeface="Perpetua" pitchFamily="18" charset="0"/>
              </a:rPr>
              <a:t>S</a:t>
            </a:r>
            <a:r>
              <a:rPr lang="en-US" sz="2000">
                <a:latin typeface="Perpetua" pitchFamily="18" charset="0"/>
                <a:sym typeface="Symbol" pitchFamily="18" charset="2"/>
              </a:rPr>
              <a:t>rby &amp; Nytr, 2009</a:t>
            </a:r>
            <a:endParaRPr lang="en-US" sz="2000">
              <a:latin typeface="Perpetua" pitchFamily="18" charset="0"/>
            </a:endParaRPr>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32</a:t>
            </a:fld>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8504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HIT and Communication</a:t>
            </a:r>
            <a:br>
              <a:rPr lang="en-US" dirty="0" smtClean="0"/>
            </a:br>
            <a:r>
              <a:rPr lang="en-US" dirty="0" smtClean="0"/>
              <a:t>Workflow Support &amp; System Design</a:t>
            </a:r>
            <a:endParaRPr lang="en-US" dirty="0"/>
          </a:p>
        </p:txBody>
      </p:sp>
      <p:graphicFrame>
        <p:nvGraphicFramePr>
          <p:cNvPr id="4" name="Content Placeholder 3"/>
          <p:cNvGraphicFramePr>
            <a:graphicFrameLocks noGrp="1"/>
          </p:cNvGraphicFramePr>
          <p:nvPr>
            <p:ph sz="quarter" idx="1"/>
            <p:custDataLst>
              <p:tags r:id="rId1"/>
            </p:custDataLst>
          </p:nvPr>
        </p:nvGraphicFramePr>
        <p:xfrm>
          <a:off x="1066800" y="1600200"/>
          <a:ext cx="7239000" cy="4800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33</a:t>
            </a:fld>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10425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HIT and Communication</a:t>
            </a:r>
            <a:br>
              <a:rPr lang="en-US" dirty="0" smtClean="0"/>
            </a:br>
            <a:r>
              <a:rPr lang="en-US" dirty="0" smtClean="0"/>
              <a:t>Workflow Support &amp; System Design</a:t>
            </a:r>
            <a:endParaRPr lang="en-US" dirty="0"/>
          </a:p>
        </p:txBody>
      </p:sp>
      <p:sp>
        <p:nvSpPr>
          <p:cNvPr id="39939" name="Content Placeholder 2"/>
          <p:cNvSpPr>
            <a:spLocks noGrp="1"/>
          </p:cNvSpPr>
          <p:nvPr>
            <p:ph sz="quarter" idx="1"/>
          </p:nvPr>
        </p:nvSpPr>
        <p:spPr>
          <a:xfrm>
            <a:off x="990600" y="1524000"/>
            <a:ext cx="7772400" cy="1066800"/>
          </a:xfrm>
        </p:spPr>
        <p:txBody>
          <a:bodyPr>
            <a:normAutofit/>
          </a:bodyPr>
          <a:lstStyle/>
          <a:p>
            <a:pPr eaLnBrk="1" hangingPunct="1"/>
            <a:r>
              <a:rPr lang="en-US" sz="2200" dirty="0" smtClean="0"/>
              <a:t>Communication inefficiencies abound</a:t>
            </a:r>
          </a:p>
          <a:p>
            <a:pPr eaLnBrk="1" hangingPunct="1"/>
            <a:r>
              <a:rPr lang="en-US" sz="2200" dirty="0" smtClean="0"/>
              <a:t>Edwards and team reported the following example:</a:t>
            </a:r>
          </a:p>
        </p:txBody>
      </p:sp>
      <p:sp>
        <p:nvSpPr>
          <p:cNvPr id="4" name="TextBox 3"/>
          <p:cNvSpPr txBox="1"/>
          <p:nvPr>
            <p:custDataLst>
              <p:tags r:id="rId1"/>
            </p:custDataLst>
          </p:nvPr>
        </p:nvSpPr>
        <p:spPr>
          <a:xfrm>
            <a:off x="381000" y="2514600"/>
            <a:ext cx="8534400" cy="3600986"/>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fontAlgn="auto">
              <a:spcBef>
                <a:spcPts val="0"/>
              </a:spcBef>
              <a:spcAft>
                <a:spcPts val="0"/>
              </a:spcAft>
              <a:defRPr/>
            </a:pPr>
            <a:r>
              <a:rPr lang="en-US" sz="2500" dirty="0"/>
              <a:t>“The physician in this case study attempted to make three consultations by landline telephone as the first mode of contact. In the case of consult #3, the physician called, paged, and called a second time, finally leaving a message with the secretary. Each of the three attempts at contact resulted in deferment to an asynchronous mode of communication. Perhaps, had the physician been able to rely on a single, trusted, method of communication, he could have saved time by forgoing the follow-up page and phone call.”</a:t>
            </a:r>
            <a:r>
              <a:rPr lang="en-US" sz="2800" dirty="0"/>
              <a:t>	 </a:t>
            </a:r>
            <a:r>
              <a:rPr lang="en-US" sz="2800" dirty="0" smtClean="0"/>
              <a:t>           </a:t>
            </a:r>
            <a:r>
              <a:rPr lang="en-US" sz="2400" dirty="0" smtClean="0"/>
              <a:t>Edwards</a:t>
            </a:r>
            <a:r>
              <a:rPr lang="en-US" sz="2400" dirty="0"/>
              <a:t>, et. al. 2009</a:t>
            </a:r>
            <a:endParaRPr lang="en-US" sz="2800" dirty="0"/>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34</a:t>
            </a:fld>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6500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ubtitle 2"/>
          <p:cNvSpPr>
            <a:spLocks noGrp="1"/>
          </p:cNvSpPr>
          <p:nvPr>
            <p:ph type="subTitle" idx="1"/>
          </p:nvPr>
        </p:nvSpPr>
        <p:spPr/>
        <p:txBody>
          <a:bodyPr/>
          <a:lstStyle/>
          <a:p>
            <a:pPr eaLnBrk="1" hangingPunct="1"/>
            <a:r>
              <a:rPr lang="en-US" smtClean="0"/>
              <a:t>Unit5.3: Tools to Enhance Communication and Care Coordination.</a:t>
            </a:r>
          </a:p>
        </p:txBody>
      </p:sp>
      <p:sp>
        <p:nvSpPr>
          <p:cNvPr id="40963" name="Title 1"/>
          <p:cNvSpPr>
            <a:spLocks noGrp="1"/>
          </p:cNvSpPr>
          <p:nvPr>
            <p:ph type="ctrTitle"/>
          </p:nvPr>
        </p:nvSpPr>
        <p:spPr>
          <a:xfrm>
            <a:off x="457200" y="1506538"/>
            <a:ext cx="8229600" cy="1470025"/>
          </a:xfrm>
        </p:spPr>
        <p:txBody>
          <a:bodyPr/>
          <a:lstStyle/>
          <a:p>
            <a:pPr eaLnBrk="1" hangingPunct="1"/>
            <a:r>
              <a:rPr smtClean="0"/>
              <a:t>HIT Design for Teamwork and Communication</a:t>
            </a:r>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35</a:t>
            </a:fld>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994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smtClean="0"/>
              <a:t>Objective</a:t>
            </a:r>
          </a:p>
        </p:txBody>
      </p:sp>
      <p:sp>
        <p:nvSpPr>
          <p:cNvPr id="41987" name="Content Placeholder 2"/>
          <p:cNvSpPr>
            <a:spLocks noGrp="1"/>
          </p:cNvSpPr>
          <p:nvPr>
            <p:ph sz="quarter" idx="1"/>
          </p:nvPr>
        </p:nvSpPr>
        <p:spPr/>
        <p:txBody>
          <a:bodyPr/>
          <a:lstStyle/>
          <a:p>
            <a:pPr eaLnBrk="1" hangingPunct="1"/>
            <a:r>
              <a:rPr lang="en-US" smtClean="0"/>
              <a:t>Describe ways in which HIT design can enhance communication and care coordination.</a:t>
            </a:r>
          </a:p>
          <a:p>
            <a:pPr eaLnBrk="1" hangingPunct="1"/>
            <a:endParaRPr lang="en-US" smtClean="0"/>
          </a:p>
          <a:p>
            <a:pPr eaLnBrk="1" hangingPunct="1"/>
            <a:endParaRPr lang="en-US" smtClean="0"/>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6" name="Slide Number Placeholder 5"/>
          <p:cNvSpPr>
            <a:spLocks noGrp="1"/>
          </p:cNvSpPr>
          <p:nvPr>
            <p:ph type="sldNum" sz="quarter" idx="12"/>
          </p:nvPr>
        </p:nvSpPr>
        <p:spPr/>
        <p:txBody>
          <a:bodyPr/>
          <a:lstStyle/>
          <a:p>
            <a:fld id="{42C6944D-976D-4BAB-B9EE-106CA3D06445}" type="slidenum">
              <a:rPr lang="en-US" smtClean="0"/>
              <a:pPr/>
              <a:t>36</a:t>
            </a:fld>
            <a:endParaRPr lang="en-US"/>
          </a:p>
        </p:txBody>
      </p:sp>
      <p:sp>
        <p:nvSpPr>
          <p:cNvPr id="7" name="Footer Placeholder 6"/>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1196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US" smtClean="0"/>
              <a:t>Communication</a:t>
            </a:r>
          </a:p>
        </p:txBody>
      </p:sp>
      <p:sp>
        <p:nvSpPr>
          <p:cNvPr id="43011" name="TextBox 29"/>
          <p:cNvSpPr txBox="1">
            <a:spLocks noChangeArrowheads="1"/>
          </p:cNvSpPr>
          <p:nvPr/>
        </p:nvSpPr>
        <p:spPr bwMode="auto">
          <a:xfrm>
            <a:off x="2743200" y="6305550"/>
            <a:ext cx="6096000" cy="246221"/>
          </a:xfrm>
          <a:prstGeom prst="rect">
            <a:avLst/>
          </a:prstGeom>
          <a:noFill/>
          <a:ln w="9525">
            <a:noFill/>
            <a:miter lim="800000"/>
            <a:headEnd/>
            <a:tailEnd/>
          </a:ln>
        </p:spPr>
        <p:txBody>
          <a:bodyPr>
            <a:spAutoFit/>
          </a:bodyPr>
          <a:lstStyle/>
          <a:p>
            <a:pPr algn="r"/>
            <a:r>
              <a:rPr lang="en-US" sz="1000" dirty="0">
                <a:latin typeface="Arial" pitchFamily="34" charset="0"/>
                <a:cs typeface="Arial" pitchFamily="34" charset="0"/>
              </a:rPr>
              <a:t>Dayton &amp; </a:t>
            </a:r>
            <a:r>
              <a:rPr lang="en-US" sz="1000" dirty="0" err="1">
                <a:latin typeface="Arial" pitchFamily="34" charset="0"/>
                <a:cs typeface="Arial" pitchFamily="34" charset="0"/>
              </a:rPr>
              <a:t>Henriksen</a:t>
            </a:r>
            <a:r>
              <a:rPr lang="en-US" sz="1000" dirty="0">
                <a:latin typeface="Arial" pitchFamily="34" charset="0"/>
                <a:cs typeface="Arial" pitchFamily="34" charset="0"/>
              </a:rPr>
              <a:t>, 2007</a:t>
            </a:r>
          </a:p>
        </p:txBody>
      </p:sp>
      <p:pic>
        <p:nvPicPr>
          <p:cNvPr id="43012" name="Picture 280" descr="Basic-Components.jpg"/>
          <p:cNvPicPr>
            <a:picLocks noChangeAspect="1"/>
          </p:cNvPicPr>
          <p:nvPr/>
        </p:nvPicPr>
        <p:blipFill>
          <a:blip r:embed="rId3" cstate="print"/>
          <a:srcRect t="10226" b="9705"/>
          <a:stretch>
            <a:fillRect/>
          </a:stretch>
        </p:blipFill>
        <p:spPr bwMode="auto">
          <a:xfrm>
            <a:off x="609600" y="1600200"/>
            <a:ext cx="7758113" cy="4741863"/>
          </a:xfrm>
          <a:prstGeom prst="rect">
            <a:avLst/>
          </a:prstGeom>
          <a:noFill/>
          <a:ln w="9525">
            <a:noFill/>
            <a:miter lim="800000"/>
            <a:headEnd/>
            <a:tailEnd/>
          </a:ln>
        </p:spPr>
      </p:pic>
      <p:sp>
        <p:nvSpPr>
          <p:cNvPr id="7" name="Date Placeholder 6"/>
          <p:cNvSpPr>
            <a:spLocks noGrp="1"/>
          </p:cNvSpPr>
          <p:nvPr>
            <p:ph type="dt" sz="half" idx="10"/>
          </p:nvPr>
        </p:nvSpPr>
        <p:spPr/>
        <p:txBody>
          <a:bodyPr/>
          <a:lstStyle/>
          <a:p>
            <a:r>
              <a:rPr lang="en-US" smtClean="0"/>
              <a:t>Component12/Unit5</a:t>
            </a:r>
            <a:endParaRPr lang="en-US"/>
          </a:p>
        </p:txBody>
      </p:sp>
      <p:sp>
        <p:nvSpPr>
          <p:cNvPr id="8" name="Slide Number Placeholder 7"/>
          <p:cNvSpPr>
            <a:spLocks noGrp="1"/>
          </p:cNvSpPr>
          <p:nvPr>
            <p:ph type="sldNum" sz="quarter" idx="12"/>
          </p:nvPr>
        </p:nvSpPr>
        <p:spPr/>
        <p:txBody>
          <a:bodyPr/>
          <a:lstStyle/>
          <a:p>
            <a:fld id="{42C6944D-976D-4BAB-B9EE-106CA3D06445}" type="slidenum">
              <a:rPr lang="en-US" smtClean="0"/>
              <a:pPr/>
              <a:t>37</a:t>
            </a:fld>
            <a:endParaRPr lang="en-US" dirty="0"/>
          </a:p>
        </p:txBody>
      </p:sp>
      <p:sp>
        <p:nvSpPr>
          <p:cNvPr id="9" name="Footer Placeholder 8"/>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8979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smtClean="0"/>
              <a:t>Communication Failure</a:t>
            </a:r>
          </a:p>
        </p:txBody>
      </p:sp>
      <p:sp>
        <p:nvSpPr>
          <p:cNvPr id="44035" name="Content Placeholder 2"/>
          <p:cNvSpPr>
            <a:spLocks noGrp="1"/>
          </p:cNvSpPr>
          <p:nvPr>
            <p:ph sz="quarter" idx="1"/>
          </p:nvPr>
        </p:nvSpPr>
        <p:spPr/>
        <p:txBody>
          <a:bodyPr/>
          <a:lstStyle/>
          <a:p>
            <a:pPr eaLnBrk="1" hangingPunct="1"/>
            <a:r>
              <a:rPr lang="en-US" smtClean="0"/>
              <a:t>A major contributor to adverse events in health care</a:t>
            </a:r>
          </a:p>
        </p:txBody>
      </p:sp>
      <p:pic>
        <p:nvPicPr>
          <p:cNvPr id="44036" name="Picture 5" descr="_Girl_silhouette.svg.med.png"/>
          <p:cNvPicPr>
            <a:picLocks noChangeAspect="1"/>
          </p:cNvPicPr>
          <p:nvPr/>
        </p:nvPicPr>
        <p:blipFill>
          <a:blip r:embed="rId3" cstate="print"/>
          <a:srcRect/>
          <a:stretch>
            <a:fillRect/>
          </a:stretch>
        </p:blipFill>
        <p:spPr bwMode="auto">
          <a:xfrm>
            <a:off x="3352800" y="2209800"/>
            <a:ext cx="2139950" cy="4210050"/>
          </a:xfrm>
          <a:prstGeom prst="rect">
            <a:avLst/>
          </a:prstGeom>
          <a:noFill/>
          <a:ln w="9525">
            <a:noFill/>
            <a:miter lim="800000"/>
            <a:headEnd/>
            <a:tailEnd/>
          </a:ln>
        </p:spPr>
      </p:pic>
      <p:sp>
        <p:nvSpPr>
          <p:cNvPr id="7" name="Date Placeholder 6"/>
          <p:cNvSpPr>
            <a:spLocks noGrp="1"/>
          </p:cNvSpPr>
          <p:nvPr>
            <p:ph type="dt" sz="half" idx="10"/>
          </p:nvPr>
        </p:nvSpPr>
        <p:spPr/>
        <p:txBody>
          <a:bodyPr/>
          <a:lstStyle/>
          <a:p>
            <a:r>
              <a:rPr lang="en-US" smtClean="0"/>
              <a:t>Component12/Unit5</a:t>
            </a:r>
            <a:endParaRPr lang="en-US"/>
          </a:p>
        </p:txBody>
      </p:sp>
      <p:sp>
        <p:nvSpPr>
          <p:cNvPr id="8" name="Slide Number Placeholder 7"/>
          <p:cNvSpPr>
            <a:spLocks noGrp="1"/>
          </p:cNvSpPr>
          <p:nvPr>
            <p:ph type="sldNum" sz="quarter" idx="12"/>
          </p:nvPr>
        </p:nvSpPr>
        <p:spPr/>
        <p:txBody>
          <a:bodyPr/>
          <a:lstStyle/>
          <a:p>
            <a:fld id="{42C6944D-976D-4BAB-B9EE-106CA3D06445}" type="slidenum">
              <a:rPr lang="en-US" smtClean="0"/>
              <a:pPr/>
              <a:t>38</a:t>
            </a:fld>
            <a:endParaRPr lang="en-US"/>
          </a:p>
        </p:txBody>
      </p:sp>
      <p:sp>
        <p:nvSpPr>
          <p:cNvPr id="9" name="Footer Placeholder 8"/>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149200"/>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US" smtClean="0"/>
              <a:t>Hand-off Communication</a:t>
            </a:r>
          </a:p>
        </p:txBody>
      </p:sp>
      <p:sp>
        <p:nvSpPr>
          <p:cNvPr id="5" name="Text Placeholder 4"/>
          <p:cNvSpPr>
            <a:spLocks noGrp="1"/>
          </p:cNvSpPr>
          <p:nvPr>
            <p:ph type="body" idx="1"/>
            <p:custDataLst>
              <p:tags r:id="rId1"/>
            </p:custDataLst>
          </p:nvPr>
        </p:nvSpPr>
        <p:spPr/>
        <p:txBody>
          <a:bodyPr/>
          <a:lstStyle/>
          <a:p>
            <a:pPr eaLnBrk="1" fontAlgn="auto" hangingPunct="1">
              <a:spcBef>
                <a:spcPts val="580"/>
              </a:spcBef>
              <a:spcAft>
                <a:spcPts val="0"/>
              </a:spcAft>
              <a:buFont typeface="Wingdings 2"/>
              <a:buNone/>
              <a:defRPr/>
            </a:pPr>
            <a:r>
              <a:rPr lang="en-US" dirty="0" smtClean="0">
                <a:solidFill>
                  <a:schemeClr val="tx1"/>
                </a:solidFill>
              </a:rPr>
              <a:t>Joint Commission (TJC)</a:t>
            </a:r>
          </a:p>
        </p:txBody>
      </p:sp>
      <p:sp>
        <p:nvSpPr>
          <p:cNvPr id="7" name="Text Placeholder 6"/>
          <p:cNvSpPr>
            <a:spLocks noGrp="1"/>
          </p:cNvSpPr>
          <p:nvPr>
            <p:ph type="body" sz="half" idx="3"/>
            <p:custDataLst>
              <p:tags r:id="rId2"/>
            </p:custDataLst>
          </p:nvPr>
        </p:nvSpPr>
        <p:spPr/>
        <p:txBody>
          <a:bodyPr/>
          <a:lstStyle/>
          <a:p>
            <a:pPr eaLnBrk="1" fontAlgn="auto" hangingPunct="1">
              <a:spcBef>
                <a:spcPts val="580"/>
              </a:spcBef>
              <a:spcAft>
                <a:spcPts val="0"/>
              </a:spcAft>
              <a:buFont typeface="Wingdings 2"/>
              <a:buNone/>
              <a:defRPr/>
            </a:pPr>
            <a:r>
              <a:rPr lang="en-US" dirty="0" smtClean="0">
                <a:solidFill>
                  <a:schemeClr val="tx1"/>
                </a:solidFill>
              </a:rPr>
              <a:t>World Health Organization</a:t>
            </a:r>
            <a:endParaRPr lang="en-US" dirty="0">
              <a:solidFill>
                <a:schemeClr val="tx1"/>
              </a:solidFill>
            </a:endParaRPr>
          </a:p>
        </p:txBody>
      </p:sp>
      <p:sp>
        <p:nvSpPr>
          <p:cNvPr id="45061" name="Content Placeholder 5"/>
          <p:cNvSpPr>
            <a:spLocks noGrp="1"/>
          </p:cNvSpPr>
          <p:nvPr>
            <p:ph sz="half" idx="2"/>
          </p:nvPr>
        </p:nvSpPr>
        <p:spPr/>
        <p:txBody>
          <a:bodyPr/>
          <a:lstStyle/>
          <a:p>
            <a:pPr eaLnBrk="1" hangingPunct="1"/>
            <a:r>
              <a:rPr lang="en-US" dirty="0" smtClean="0"/>
              <a:t>Center for Transforming Healthcare</a:t>
            </a:r>
          </a:p>
          <a:p>
            <a:pPr eaLnBrk="1" hangingPunct="1"/>
            <a:r>
              <a:rPr lang="en-US" dirty="0" smtClean="0"/>
              <a:t>Seeks solutions to critical safety and quality problems through collaborative</a:t>
            </a:r>
          </a:p>
          <a:p>
            <a:pPr eaLnBrk="1" hangingPunct="1"/>
            <a:r>
              <a:rPr lang="en-US" dirty="0" smtClean="0"/>
              <a:t>Improving hand-off communication is one of its current priority projects.</a:t>
            </a:r>
          </a:p>
          <a:p>
            <a:pPr eaLnBrk="1" hangingPunct="1"/>
            <a:endParaRPr lang="en-US" dirty="0" smtClean="0"/>
          </a:p>
        </p:txBody>
      </p:sp>
      <p:sp>
        <p:nvSpPr>
          <p:cNvPr id="45062" name="Content Placeholder 7"/>
          <p:cNvSpPr>
            <a:spLocks noGrp="1"/>
          </p:cNvSpPr>
          <p:nvPr>
            <p:ph sz="half" idx="4"/>
          </p:nvPr>
        </p:nvSpPr>
        <p:spPr/>
        <p:txBody>
          <a:bodyPr/>
          <a:lstStyle/>
          <a:p>
            <a:pPr eaLnBrk="1" hangingPunct="1"/>
            <a:r>
              <a:rPr lang="en-US" smtClean="0"/>
              <a:t>Designated TJC and TJC International are the WHO Collaborating Center for Patient Safety Solutions</a:t>
            </a:r>
          </a:p>
          <a:p>
            <a:pPr eaLnBrk="1" hangingPunct="1"/>
            <a:r>
              <a:rPr lang="en-US" smtClean="0"/>
              <a:t>High 5 Project: focuses on finding 5 patient safety solutions over 5 years</a:t>
            </a:r>
          </a:p>
          <a:p>
            <a:pPr eaLnBrk="1" hangingPunct="1"/>
            <a:r>
              <a:rPr lang="en-US" smtClean="0"/>
              <a:t>Prevention of patient care hand-over errors</a:t>
            </a:r>
          </a:p>
        </p:txBody>
      </p:sp>
      <p:sp>
        <p:nvSpPr>
          <p:cNvPr id="8" name="Date Placeholder 7"/>
          <p:cNvSpPr>
            <a:spLocks noGrp="1"/>
          </p:cNvSpPr>
          <p:nvPr>
            <p:ph type="dt" sz="half" idx="10"/>
          </p:nvPr>
        </p:nvSpPr>
        <p:spPr/>
        <p:txBody>
          <a:bodyPr/>
          <a:lstStyle/>
          <a:p>
            <a:r>
              <a:rPr lang="en-US" smtClean="0"/>
              <a:t>Component12/Unit5</a:t>
            </a:r>
            <a:endParaRPr lang="en-US"/>
          </a:p>
        </p:txBody>
      </p:sp>
      <p:sp>
        <p:nvSpPr>
          <p:cNvPr id="10" name="Slide Number Placeholder 9"/>
          <p:cNvSpPr>
            <a:spLocks noGrp="1"/>
          </p:cNvSpPr>
          <p:nvPr>
            <p:ph type="sldNum" sz="quarter" idx="12"/>
          </p:nvPr>
        </p:nvSpPr>
        <p:spPr/>
        <p:txBody>
          <a:bodyPr/>
          <a:lstStyle/>
          <a:p>
            <a:fld id="{42C6944D-976D-4BAB-B9EE-106CA3D06445}" type="slidenum">
              <a:rPr lang="en-US" smtClean="0"/>
              <a:pPr/>
              <a:t>39</a:t>
            </a:fld>
            <a:endParaRPr lang="en-US"/>
          </a:p>
        </p:txBody>
      </p:sp>
      <p:sp>
        <p:nvSpPr>
          <p:cNvPr id="11" name="Footer Placeholder 10"/>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6221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mtClean="0"/>
              <a:t>Care Coordination</a:t>
            </a:r>
          </a:p>
        </p:txBody>
      </p:sp>
      <p:sp>
        <p:nvSpPr>
          <p:cNvPr id="3" name="TextBox 2"/>
          <p:cNvSpPr txBox="1"/>
          <p:nvPr>
            <p:custDataLst>
              <p:tags r:id="rId1"/>
            </p:custDataLst>
          </p:nvPr>
        </p:nvSpPr>
        <p:spPr>
          <a:xfrm>
            <a:off x="1066800" y="1905000"/>
            <a:ext cx="7010400" cy="2800767"/>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3200" dirty="0">
                <a:latin typeface="+mj-lt"/>
                <a:cs typeface="Arial" pitchFamily="34" charset="0"/>
              </a:rPr>
              <a:t># 1 priority area for national action </a:t>
            </a:r>
          </a:p>
          <a:p>
            <a:pPr algn="ctr" fontAlgn="auto">
              <a:spcBef>
                <a:spcPts val="0"/>
              </a:spcBef>
              <a:spcAft>
                <a:spcPts val="0"/>
              </a:spcAft>
              <a:defRPr/>
            </a:pPr>
            <a:r>
              <a:rPr lang="en-US" sz="2800" u="sng" dirty="0">
                <a:latin typeface="+mj-lt"/>
                <a:cs typeface="Arial" pitchFamily="34" charset="0"/>
              </a:rPr>
              <a:t>Aim</a:t>
            </a:r>
            <a:r>
              <a:rPr lang="en-US" sz="2800" dirty="0">
                <a:latin typeface="+mj-lt"/>
                <a:cs typeface="Arial" pitchFamily="34" charset="0"/>
              </a:rPr>
              <a:t>: “to establish and support a continuous healing relationship, enabled by an integrated clinical environment and characterized  by the proactive delivery of evidence-based care and follow-up. </a:t>
            </a:r>
          </a:p>
        </p:txBody>
      </p:sp>
      <p:sp>
        <p:nvSpPr>
          <p:cNvPr id="9222" name="TextBox 3"/>
          <p:cNvSpPr txBox="1">
            <a:spLocks noChangeArrowheads="1"/>
          </p:cNvSpPr>
          <p:nvPr/>
        </p:nvSpPr>
        <p:spPr bwMode="auto">
          <a:xfrm>
            <a:off x="3962400" y="6019800"/>
            <a:ext cx="4876800" cy="223138"/>
          </a:xfrm>
          <a:prstGeom prst="rect">
            <a:avLst/>
          </a:prstGeom>
          <a:noFill/>
          <a:ln w="9525">
            <a:noFill/>
            <a:miter lim="800000"/>
            <a:headEnd/>
            <a:tailEnd/>
          </a:ln>
        </p:spPr>
        <p:txBody>
          <a:bodyPr>
            <a:spAutoFit/>
          </a:bodyPr>
          <a:lstStyle/>
          <a:p>
            <a:pPr algn="r">
              <a:lnSpc>
                <a:spcPct val="85000"/>
              </a:lnSpc>
              <a:spcBef>
                <a:spcPct val="50000"/>
              </a:spcBef>
            </a:pPr>
            <a:r>
              <a:rPr lang="en-US" sz="1000" dirty="0">
                <a:latin typeface="Arial" pitchFamily="34" charset="0"/>
                <a:cs typeface="Arial" pitchFamily="34" charset="0"/>
              </a:rPr>
              <a:t>IOM, Priority Areas for National Action: Transforming Health Care Quality, 2003  </a:t>
            </a:r>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8" name="Slide Number Placeholder 7"/>
          <p:cNvSpPr>
            <a:spLocks noGrp="1"/>
          </p:cNvSpPr>
          <p:nvPr>
            <p:ph type="sldNum" sz="quarter" idx="12"/>
          </p:nvPr>
        </p:nvSpPr>
        <p:spPr/>
        <p:txBody>
          <a:bodyPr/>
          <a:lstStyle/>
          <a:p>
            <a:fld id="{42C6944D-976D-4BAB-B9EE-106CA3D06445}" type="slidenum">
              <a:rPr lang="en-US" smtClean="0"/>
              <a:pPr/>
              <a:t>4</a:t>
            </a:fld>
            <a:endParaRPr lang="en-US"/>
          </a:p>
        </p:txBody>
      </p:sp>
      <p:sp>
        <p:nvSpPr>
          <p:cNvPr id="9" name="Footer Placeholder 8"/>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8549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smtClean="0"/>
              <a:t>Communication Tools</a:t>
            </a:r>
          </a:p>
        </p:txBody>
      </p:sp>
      <p:graphicFrame>
        <p:nvGraphicFramePr>
          <p:cNvPr id="6" name="Content Placeholder 5"/>
          <p:cNvGraphicFramePr>
            <a:graphicFrameLocks noGrp="1"/>
          </p:cNvGraphicFramePr>
          <p:nvPr>
            <p:ph sz="quarter" idx="1"/>
            <p:custDataLst>
              <p:tags r:id="rId1"/>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Date Placeholder 4"/>
          <p:cNvSpPr>
            <a:spLocks noGrp="1"/>
          </p:cNvSpPr>
          <p:nvPr>
            <p:ph type="dt" sz="half" idx="10"/>
          </p:nvPr>
        </p:nvSpPr>
        <p:spPr/>
        <p:txBody>
          <a:bodyPr/>
          <a:lstStyle/>
          <a:p>
            <a:r>
              <a:rPr lang="en-US" smtClean="0"/>
              <a:t>Component12/Unit5</a:t>
            </a:r>
            <a:endParaRPr lang="en-US"/>
          </a:p>
        </p:txBody>
      </p:sp>
      <p:sp>
        <p:nvSpPr>
          <p:cNvPr id="8" name="Slide Number Placeholder 7"/>
          <p:cNvSpPr>
            <a:spLocks noGrp="1"/>
          </p:cNvSpPr>
          <p:nvPr>
            <p:ph type="sldNum" sz="quarter" idx="12"/>
          </p:nvPr>
        </p:nvSpPr>
        <p:spPr/>
        <p:txBody>
          <a:bodyPr/>
          <a:lstStyle/>
          <a:p>
            <a:fld id="{42C6944D-976D-4BAB-B9EE-106CA3D06445}" type="slidenum">
              <a:rPr lang="en-US" smtClean="0"/>
              <a:pPr/>
              <a:t>40</a:t>
            </a:fld>
            <a:endParaRPr lang="en-US"/>
          </a:p>
        </p:txBody>
      </p:sp>
      <p:sp>
        <p:nvSpPr>
          <p:cNvPr id="9" name="Footer Placeholder 8"/>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2540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Communication Tools</a:t>
            </a:r>
            <a:br>
              <a:rPr lang="en-US" dirty="0" smtClean="0"/>
            </a:br>
            <a:r>
              <a:rPr lang="en-US" dirty="0" smtClean="0"/>
              <a:t>Whiteboards</a:t>
            </a:r>
            <a:endParaRPr lang="en-US" dirty="0"/>
          </a:p>
        </p:txBody>
      </p:sp>
      <p:sp>
        <p:nvSpPr>
          <p:cNvPr id="47107" name="Content Placeholder 4"/>
          <p:cNvSpPr>
            <a:spLocks noGrp="1"/>
          </p:cNvSpPr>
          <p:nvPr>
            <p:ph sz="quarter" idx="1"/>
          </p:nvPr>
        </p:nvSpPr>
        <p:spPr>
          <a:xfrm>
            <a:off x="533400" y="1600200"/>
            <a:ext cx="8153400" cy="4525963"/>
          </a:xfrm>
        </p:spPr>
        <p:txBody>
          <a:bodyPr>
            <a:normAutofit/>
          </a:bodyPr>
          <a:lstStyle/>
          <a:p>
            <a:pPr eaLnBrk="1" hangingPunct="1"/>
            <a:r>
              <a:rPr lang="en-US" sz="2600" dirty="0" smtClean="0"/>
              <a:t>Names of the members of the patient care team</a:t>
            </a:r>
          </a:p>
          <a:p>
            <a:pPr eaLnBrk="1" hangingPunct="1"/>
            <a:r>
              <a:rPr lang="en-US" sz="2600" dirty="0" smtClean="0"/>
              <a:t>Clinical service of record</a:t>
            </a:r>
          </a:p>
          <a:p>
            <a:pPr eaLnBrk="1" hangingPunct="1"/>
            <a:r>
              <a:rPr lang="en-US" sz="2600" dirty="0" smtClean="0"/>
              <a:t>Patient-specific risks or precautions</a:t>
            </a:r>
          </a:p>
          <a:p>
            <a:pPr eaLnBrk="1" hangingPunct="1"/>
            <a:r>
              <a:rPr lang="en-US" sz="2600" dirty="0" smtClean="0"/>
              <a:t>Daily goal of care</a:t>
            </a:r>
          </a:p>
          <a:p>
            <a:pPr eaLnBrk="1" hangingPunct="1"/>
            <a:r>
              <a:rPr lang="en-US" sz="2600" dirty="0" smtClean="0"/>
              <a:t>Family contact information</a:t>
            </a:r>
          </a:p>
          <a:p>
            <a:pPr eaLnBrk="1" hangingPunct="1"/>
            <a:r>
              <a:rPr lang="en-US" sz="2600" dirty="0" smtClean="0"/>
              <a:t>Scheduled activities</a:t>
            </a:r>
          </a:p>
          <a:p>
            <a:pPr eaLnBrk="1" hangingPunct="1"/>
            <a:r>
              <a:rPr lang="en-US" sz="2600" dirty="0" smtClean="0"/>
              <a:t>Anticipated discharge date</a:t>
            </a:r>
          </a:p>
        </p:txBody>
      </p:sp>
      <p:sp>
        <p:nvSpPr>
          <p:cNvPr id="47108" name="TextBox 5"/>
          <p:cNvSpPr txBox="1">
            <a:spLocks noChangeArrowheads="1"/>
          </p:cNvSpPr>
          <p:nvPr/>
        </p:nvSpPr>
        <p:spPr bwMode="auto">
          <a:xfrm>
            <a:off x="3733800" y="5943600"/>
            <a:ext cx="4724400" cy="246221"/>
          </a:xfrm>
          <a:prstGeom prst="rect">
            <a:avLst/>
          </a:prstGeom>
          <a:noFill/>
          <a:ln w="9525">
            <a:noFill/>
            <a:miter lim="800000"/>
            <a:headEnd/>
            <a:tailEnd/>
          </a:ln>
        </p:spPr>
        <p:txBody>
          <a:bodyPr>
            <a:spAutoFit/>
          </a:bodyPr>
          <a:lstStyle/>
          <a:p>
            <a:pPr algn="r"/>
            <a:r>
              <a:rPr lang="en-US" sz="1000" dirty="0" err="1">
                <a:latin typeface="Arial" pitchFamily="34" charset="0"/>
                <a:cs typeface="Arial" pitchFamily="34" charset="0"/>
              </a:rPr>
              <a:t>Sehgal</a:t>
            </a:r>
            <a:r>
              <a:rPr lang="en-US" sz="1000" dirty="0">
                <a:latin typeface="Arial" pitchFamily="34" charset="0"/>
                <a:cs typeface="Arial" pitchFamily="34" charset="0"/>
              </a:rPr>
              <a:t> et. al. 2010.</a:t>
            </a:r>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8" name="Slide Number Placeholder 7"/>
          <p:cNvSpPr>
            <a:spLocks noGrp="1"/>
          </p:cNvSpPr>
          <p:nvPr>
            <p:ph type="sldNum" sz="quarter" idx="12"/>
          </p:nvPr>
        </p:nvSpPr>
        <p:spPr/>
        <p:txBody>
          <a:bodyPr/>
          <a:lstStyle/>
          <a:p>
            <a:fld id="{42C6944D-976D-4BAB-B9EE-106CA3D06445}" type="slidenum">
              <a:rPr lang="en-US" smtClean="0"/>
              <a:pPr/>
              <a:t>41</a:t>
            </a:fld>
            <a:endParaRPr lang="en-US"/>
          </a:p>
        </p:txBody>
      </p:sp>
      <p:sp>
        <p:nvSpPr>
          <p:cNvPr id="9" name="Footer Placeholder 8"/>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5473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Communication Tools</a:t>
            </a:r>
            <a:br>
              <a:rPr lang="en-US" dirty="0" smtClean="0"/>
            </a:br>
            <a:r>
              <a:rPr lang="en-US" dirty="0" smtClean="0"/>
              <a:t>Whiteboards</a:t>
            </a:r>
            <a:endParaRPr lang="en-US" dirty="0"/>
          </a:p>
        </p:txBody>
      </p:sp>
      <p:graphicFrame>
        <p:nvGraphicFramePr>
          <p:cNvPr id="4" name="Content Placeholder 3"/>
          <p:cNvGraphicFramePr>
            <a:graphicFrameLocks noGrp="1"/>
          </p:cNvGraphicFramePr>
          <p:nvPr>
            <p:ph sz="quarter" idx="1"/>
            <p:custDataLst>
              <p:tags r:id="rId1"/>
            </p:custDataLst>
          </p:nvPr>
        </p:nvGraphicFramePr>
        <p:xfrm>
          <a:off x="914400" y="1600200"/>
          <a:ext cx="7772400" cy="4419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8132" name="TextBox 5"/>
          <p:cNvSpPr txBox="1">
            <a:spLocks noChangeArrowheads="1"/>
          </p:cNvSpPr>
          <p:nvPr/>
        </p:nvSpPr>
        <p:spPr bwMode="auto">
          <a:xfrm>
            <a:off x="5562600" y="6167438"/>
            <a:ext cx="2667000" cy="246221"/>
          </a:xfrm>
          <a:prstGeom prst="rect">
            <a:avLst/>
          </a:prstGeom>
          <a:noFill/>
          <a:ln w="9525">
            <a:noFill/>
            <a:miter lim="800000"/>
            <a:headEnd/>
            <a:tailEnd/>
          </a:ln>
        </p:spPr>
        <p:txBody>
          <a:bodyPr>
            <a:spAutoFit/>
          </a:bodyPr>
          <a:lstStyle/>
          <a:p>
            <a:pPr algn="r"/>
            <a:r>
              <a:rPr lang="en-US" sz="1000" dirty="0" err="1">
                <a:latin typeface="Arial" pitchFamily="34" charset="0"/>
                <a:cs typeface="Arial" pitchFamily="34" charset="0"/>
              </a:rPr>
              <a:t>Sehgal</a:t>
            </a:r>
            <a:r>
              <a:rPr lang="en-US" sz="1000" dirty="0">
                <a:latin typeface="Arial" pitchFamily="34" charset="0"/>
                <a:cs typeface="Arial" pitchFamily="34" charset="0"/>
              </a:rPr>
              <a:t> et. al. 2010.</a:t>
            </a:r>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8" name="Slide Number Placeholder 7"/>
          <p:cNvSpPr>
            <a:spLocks noGrp="1"/>
          </p:cNvSpPr>
          <p:nvPr>
            <p:ph type="sldNum" sz="quarter" idx="12"/>
          </p:nvPr>
        </p:nvSpPr>
        <p:spPr/>
        <p:txBody>
          <a:bodyPr/>
          <a:lstStyle/>
          <a:p>
            <a:fld id="{42C6944D-976D-4BAB-B9EE-106CA3D06445}" type="slidenum">
              <a:rPr lang="en-US" smtClean="0"/>
              <a:pPr/>
              <a:t>42</a:t>
            </a:fld>
            <a:endParaRPr lang="en-US"/>
          </a:p>
        </p:txBody>
      </p:sp>
      <p:sp>
        <p:nvSpPr>
          <p:cNvPr id="9" name="Footer Placeholder 8"/>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55751"/>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Communication Tools</a:t>
            </a:r>
            <a:br>
              <a:rPr lang="en-US" dirty="0" smtClean="0"/>
            </a:br>
            <a:r>
              <a:rPr lang="en-US" dirty="0" smtClean="0"/>
              <a:t>Whiteboards</a:t>
            </a:r>
            <a:endParaRPr lang="en-US" dirty="0"/>
          </a:p>
        </p:txBody>
      </p:sp>
      <p:sp>
        <p:nvSpPr>
          <p:cNvPr id="3" name="Text Placeholder 2"/>
          <p:cNvSpPr>
            <a:spLocks noGrp="1"/>
          </p:cNvSpPr>
          <p:nvPr>
            <p:ph type="body" idx="1"/>
          </p:nvPr>
        </p:nvSpPr>
        <p:spPr/>
        <p:txBody>
          <a:bodyPr/>
          <a:lstStyle/>
          <a:p>
            <a:pPr eaLnBrk="1" fontAlgn="auto" hangingPunct="1">
              <a:spcBef>
                <a:spcPts val="580"/>
              </a:spcBef>
              <a:spcAft>
                <a:spcPts val="0"/>
              </a:spcAft>
              <a:buFont typeface="Wingdings 2"/>
              <a:buNone/>
              <a:defRPr/>
            </a:pPr>
            <a:r>
              <a:rPr lang="en-US" sz="2800" dirty="0" smtClean="0">
                <a:solidFill>
                  <a:schemeClr val="tx1"/>
                </a:solidFill>
              </a:rPr>
              <a:t>Manual</a:t>
            </a:r>
            <a:endParaRPr lang="en-US" sz="2800" dirty="0">
              <a:solidFill>
                <a:schemeClr val="tx1"/>
              </a:solidFill>
            </a:endParaRPr>
          </a:p>
        </p:txBody>
      </p:sp>
      <p:sp>
        <p:nvSpPr>
          <p:cNvPr id="4" name="Text Placeholder 3"/>
          <p:cNvSpPr>
            <a:spLocks noGrp="1"/>
          </p:cNvSpPr>
          <p:nvPr>
            <p:ph type="body" sz="half" idx="3"/>
          </p:nvPr>
        </p:nvSpPr>
        <p:spPr/>
        <p:txBody>
          <a:bodyPr/>
          <a:lstStyle/>
          <a:p>
            <a:pPr eaLnBrk="1" fontAlgn="auto" hangingPunct="1">
              <a:spcBef>
                <a:spcPts val="580"/>
              </a:spcBef>
              <a:spcAft>
                <a:spcPts val="0"/>
              </a:spcAft>
              <a:buFont typeface="Wingdings 2"/>
              <a:buNone/>
              <a:defRPr/>
            </a:pPr>
            <a:r>
              <a:rPr lang="en-US" sz="2800" dirty="0" smtClean="0">
                <a:solidFill>
                  <a:schemeClr val="tx1"/>
                </a:solidFill>
              </a:rPr>
              <a:t>Electronic</a:t>
            </a:r>
            <a:endParaRPr lang="en-US" sz="2800" dirty="0">
              <a:solidFill>
                <a:schemeClr val="tx1"/>
              </a:solidFill>
            </a:endParaRPr>
          </a:p>
        </p:txBody>
      </p:sp>
      <p:sp>
        <p:nvSpPr>
          <p:cNvPr id="5" name="Content Placeholder 4"/>
          <p:cNvSpPr>
            <a:spLocks noGrp="1"/>
          </p:cNvSpPr>
          <p:nvPr>
            <p:ph sz="half" idx="2"/>
          </p:nvPr>
        </p:nvSpPr>
        <p:spPr/>
        <p:txBody>
          <a:bodyPr>
            <a:normAutofit fontScale="92500"/>
          </a:bodyPr>
          <a:lstStyle/>
          <a:p>
            <a:pPr marL="274320" indent="-274320" eaLnBrk="1" fontAlgn="auto" hangingPunct="1">
              <a:spcBef>
                <a:spcPts val="580"/>
              </a:spcBef>
              <a:spcAft>
                <a:spcPts val="0"/>
              </a:spcAft>
              <a:defRPr/>
            </a:pPr>
            <a:r>
              <a:rPr lang="en-US" dirty="0" smtClean="0"/>
              <a:t>Single, visible display</a:t>
            </a:r>
          </a:p>
          <a:p>
            <a:pPr marL="274320" indent="-274320" eaLnBrk="1" fontAlgn="auto" hangingPunct="1">
              <a:spcBef>
                <a:spcPts val="580"/>
              </a:spcBef>
              <a:spcAft>
                <a:spcPts val="0"/>
              </a:spcAft>
              <a:defRPr/>
            </a:pPr>
            <a:r>
              <a:rPr lang="en-US" dirty="0" smtClean="0"/>
              <a:t>Data manually entered by identified individuals. </a:t>
            </a:r>
          </a:p>
          <a:p>
            <a:pPr marL="274320" indent="-274320" eaLnBrk="1" fontAlgn="auto" hangingPunct="1">
              <a:spcBef>
                <a:spcPts val="580"/>
              </a:spcBef>
              <a:spcAft>
                <a:spcPts val="0"/>
              </a:spcAft>
              <a:defRPr/>
            </a:pPr>
            <a:r>
              <a:rPr lang="en-US" dirty="0" smtClean="0"/>
              <a:t>Must be erased and replaced as data changes</a:t>
            </a:r>
          </a:p>
          <a:p>
            <a:pPr marL="274320" indent="-274320" eaLnBrk="1" fontAlgn="auto" hangingPunct="1">
              <a:spcBef>
                <a:spcPts val="580"/>
              </a:spcBef>
              <a:spcAft>
                <a:spcPts val="0"/>
              </a:spcAft>
              <a:defRPr/>
            </a:pPr>
            <a:r>
              <a:rPr lang="en-US" dirty="0" smtClean="0"/>
              <a:t>Can use color as flags</a:t>
            </a:r>
          </a:p>
          <a:p>
            <a:pPr marL="274320" indent="-274320" eaLnBrk="1" fontAlgn="auto" hangingPunct="1">
              <a:spcBef>
                <a:spcPts val="580"/>
              </a:spcBef>
              <a:spcAft>
                <a:spcPts val="0"/>
              </a:spcAft>
              <a:defRPr/>
            </a:pPr>
            <a:r>
              <a:rPr lang="en-US" dirty="0" smtClean="0"/>
              <a:t>Manually move patient from one location to another</a:t>
            </a:r>
          </a:p>
          <a:p>
            <a:pPr marL="274320" indent="-274320" eaLnBrk="1" fontAlgn="auto" hangingPunct="1">
              <a:spcBef>
                <a:spcPts val="580"/>
              </a:spcBef>
              <a:spcAft>
                <a:spcPts val="0"/>
              </a:spcAft>
              <a:defRPr/>
            </a:pPr>
            <a:r>
              <a:rPr lang="en-US" dirty="0" smtClean="0"/>
              <a:t>Only accessible at a single location</a:t>
            </a:r>
          </a:p>
          <a:p>
            <a:pPr marL="274320" indent="-274320" eaLnBrk="1" fontAlgn="auto" hangingPunct="1">
              <a:spcBef>
                <a:spcPts val="580"/>
              </a:spcBef>
              <a:spcAft>
                <a:spcPts val="0"/>
              </a:spcAft>
              <a:buFont typeface="Wingdings 2"/>
              <a:buChar char=""/>
              <a:defRPr/>
            </a:pPr>
            <a:endParaRPr lang="en-US" dirty="0"/>
          </a:p>
        </p:txBody>
      </p:sp>
      <p:sp>
        <p:nvSpPr>
          <p:cNvPr id="6" name="Content Placeholder 5"/>
          <p:cNvSpPr>
            <a:spLocks noGrp="1"/>
          </p:cNvSpPr>
          <p:nvPr>
            <p:ph sz="half" idx="4"/>
          </p:nvPr>
        </p:nvSpPr>
        <p:spPr/>
        <p:txBody>
          <a:bodyPr>
            <a:normAutofit fontScale="92500" lnSpcReduction="10000"/>
          </a:bodyPr>
          <a:lstStyle/>
          <a:p>
            <a:pPr marL="274320" indent="-274320" eaLnBrk="1" fontAlgn="auto" hangingPunct="1">
              <a:spcBef>
                <a:spcPts val="580"/>
              </a:spcBef>
              <a:spcAft>
                <a:spcPts val="0"/>
              </a:spcAft>
              <a:defRPr/>
            </a:pPr>
            <a:r>
              <a:rPr lang="en-US" dirty="0" smtClean="0"/>
              <a:t>Single, legible, highly visible, user-friendly display</a:t>
            </a:r>
          </a:p>
          <a:p>
            <a:pPr marL="274320" indent="-274320" eaLnBrk="1" fontAlgn="auto" hangingPunct="1">
              <a:spcBef>
                <a:spcPts val="580"/>
              </a:spcBef>
              <a:spcAft>
                <a:spcPts val="0"/>
              </a:spcAft>
              <a:defRPr/>
            </a:pPr>
            <a:r>
              <a:rPr lang="en-US" dirty="0" smtClean="0"/>
              <a:t>Data extracted real-time from interfaced clinical information system</a:t>
            </a:r>
          </a:p>
          <a:p>
            <a:pPr marL="274320" indent="-274320" eaLnBrk="1" fontAlgn="auto" hangingPunct="1">
              <a:spcBef>
                <a:spcPts val="580"/>
              </a:spcBef>
              <a:spcAft>
                <a:spcPts val="0"/>
              </a:spcAft>
              <a:defRPr/>
            </a:pPr>
            <a:r>
              <a:rPr lang="en-US" dirty="0" smtClean="0"/>
              <a:t>Able to key in variable data, such as patient assignments</a:t>
            </a:r>
          </a:p>
          <a:p>
            <a:pPr marL="274320" indent="-274320" eaLnBrk="1" fontAlgn="auto" hangingPunct="1">
              <a:spcBef>
                <a:spcPts val="580"/>
              </a:spcBef>
              <a:spcAft>
                <a:spcPts val="0"/>
              </a:spcAft>
              <a:defRPr/>
            </a:pPr>
            <a:r>
              <a:rPr lang="en-US" dirty="0" smtClean="0"/>
              <a:t>Can use color &amp; symbols as flags</a:t>
            </a:r>
          </a:p>
          <a:p>
            <a:pPr marL="274320" indent="-274320" eaLnBrk="1" fontAlgn="auto" hangingPunct="1">
              <a:spcBef>
                <a:spcPts val="580"/>
              </a:spcBef>
              <a:spcAft>
                <a:spcPts val="0"/>
              </a:spcAft>
              <a:defRPr/>
            </a:pPr>
            <a:r>
              <a:rPr lang="en-US" dirty="0" smtClean="0"/>
              <a:t>Hands-free patient tracking</a:t>
            </a:r>
          </a:p>
          <a:p>
            <a:pPr marL="274320" indent="-274320" eaLnBrk="1" fontAlgn="auto" hangingPunct="1">
              <a:spcBef>
                <a:spcPts val="580"/>
              </a:spcBef>
              <a:spcAft>
                <a:spcPts val="0"/>
              </a:spcAft>
              <a:defRPr/>
            </a:pPr>
            <a:r>
              <a:rPr lang="en-US" dirty="0" smtClean="0"/>
              <a:t>Accessible from anywhere</a:t>
            </a:r>
            <a:endParaRPr lang="en-US" dirty="0"/>
          </a:p>
        </p:txBody>
      </p:sp>
      <p:sp>
        <p:nvSpPr>
          <p:cNvPr id="49159" name="TextBox 6"/>
          <p:cNvSpPr txBox="1">
            <a:spLocks noChangeArrowheads="1"/>
          </p:cNvSpPr>
          <p:nvPr/>
        </p:nvSpPr>
        <p:spPr bwMode="auto">
          <a:xfrm>
            <a:off x="5562600" y="6096000"/>
            <a:ext cx="2667000" cy="246221"/>
          </a:xfrm>
          <a:prstGeom prst="rect">
            <a:avLst/>
          </a:prstGeom>
          <a:noFill/>
          <a:ln w="9525">
            <a:noFill/>
            <a:miter lim="800000"/>
            <a:headEnd/>
            <a:tailEnd/>
          </a:ln>
        </p:spPr>
        <p:txBody>
          <a:bodyPr>
            <a:spAutoFit/>
          </a:bodyPr>
          <a:lstStyle/>
          <a:p>
            <a:pPr algn="r"/>
            <a:r>
              <a:rPr lang="en-US" sz="1000" dirty="0" err="1">
                <a:latin typeface="Arial" pitchFamily="34" charset="0"/>
                <a:cs typeface="Arial" pitchFamily="34" charset="0"/>
              </a:rPr>
              <a:t>Sehgal</a:t>
            </a:r>
            <a:r>
              <a:rPr lang="en-US" sz="1000" dirty="0">
                <a:latin typeface="Arial" pitchFamily="34" charset="0"/>
                <a:cs typeface="Arial" pitchFamily="34" charset="0"/>
              </a:rPr>
              <a:t> et. al. 2010.</a:t>
            </a:r>
          </a:p>
        </p:txBody>
      </p:sp>
      <p:pic>
        <p:nvPicPr>
          <p:cNvPr id="49160" name="Picture 2"/>
          <p:cNvPicPr>
            <a:picLocks noChangeAspect="1" noChangeArrowheads="1"/>
          </p:cNvPicPr>
          <p:nvPr/>
        </p:nvPicPr>
        <p:blipFill>
          <a:blip r:embed="rId3" cstate="print"/>
          <a:srcRect/>
          <a:stretch>
            <a:fillRect/>
          </a:stretch>
        </p:blipFill>
        <p:spPr bwMode="auto">
          <a:xfrm>
            <a:off x="7162800" y="304800"/>
            <a:ext cx="1600200" cy="1600200"/>
          </a:xfrm>
          <a:prstGeom prst="rect">
            <a:avLst/>
          </a:prstGeom>
          <a:noFill/>
          <a:ln w="9525">
            <a:noFill/>
            <a:miter lim="800000"/>
            <a:headEnd/>
            <a:tailEnd/>
          </a:ln>
        </p:spPr>
      </p:pic>
      <p:sp>
        <p:nvSpPr>
          <p:cNvPr id="11" name="Date Placeholder 10"/>
          <p:cNvSpPr>
            <a:spLocks noGrp="1"/>
          </p:cNvSpPr>
          <p:nvPr>
            <p:ph type="dt" sz="half" idx="10"/>
          </p:nvPr>
        </p:nvSpPr>
        <p:spPr/>
        <p:txBody>
          <a:bodyPr/>
          <a:lstStyle/>
          <a:p>
            <a:r>
              <a:rPr lang="en-US" smtClean="0"/>
              <a:t>Component12/Unit5</a:t>
            </a:r>
            <a:endParaRPr lang="en-US"/>
          </a:p>
        </p:txBody>
      </p:sp>
      <p:sp>
        <p:nvSpPr>
          <p:cNvPr id="12" name="Slide Number Placeholder 11"/>
          <p:cNvSpPr>
            <a:spLocks noGrp="1"/>
          </p:cNvSpPr>
          <p:nvPr>
            <p:ph type="sldNum" sz="quarter" idx="12"/>
          </p:nvPr>
        </p:nvSpPr>
        <p:spPr/>
        <p:txBody>
          <a:bodyPr/>
          <a:lstStyle/>
          <a:p>
            <a:fld id="{42C6944D-976D-4BAB-B9EE-106CA3D06445}" type="slidenum">
              <a:rPr lang="en-US" smtClean="0"/>
              <a:pPr/>
              <a:t>43</a:t>
            </a:fld>
            <a:endParaRPr lang="en-US"/>
          </a:p>
        </p:txBody>
      </p:sp>
      <p:sp>
        <p:nvSpPr>
          <p:cNvPr id="13" name="Footer Placeholder 12"/>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88501"/>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Communication Tools</a:t>
            </a:r>
            <a:br>
              <a:rPr lang="en-US" dirty="0" smtClean="0"/>
            </a:br>
            <a:r>
              <a:rPr lang="en-US" dirty="0" smtClean="0"/>
              <a:t>“Clipboard” Tools</a:t>
            </a:r>
            <a:endParaRPr lang="en-US" dirty="0"/>
          </a:p>
        </p:txBody>
      </p:sp>
      <p:sp>
        <p:nvSpPr>
          <p:cNvPr id="50179" name="Content Placeholder 4"/>
          <p:cNvSpPr>
            <a:spLocks noGrp="1"/>
          </p:cNvSpPr>
          <p:nvPr>
            <p:ph sz="quarter" idx="1"/>
          </p:nvPr>
        </p:nvSpPr>
        <p:spPr/>
        <p:txBody>
          <a:bodyPr>
            <a:normAutofit/>
          </a:bodyPr>
          <a:lstStyle/>
          <a:p>
            <a:pPr eaLnBrk="1" hangingPunct="1"/>
            <a:r>
              <a:rPr lang="en-US" sz="2600" dirty="0" smtClean="0"/>
              <a:t>Paper-based</a:t>
            </a:r>
          </a:p>
          <a:p>
            <a:pPr eaLnBrk="1" hangingPunct="1"/>
            <a:r>
              <a:rPr lang="en-US" sz="2600" dirty="0" smtClean="0"/>
              <a:t>May be entirely manual or a print-out from the EHR</a:t>
            </a:r>
          </a:p>
          <a:p>
            <a:pPr lvl="1" eaLnBrk="1" hangingPunct="1">
              <a:buFont typeface="Arial" pitchFamily="34" charset="0"/>
              <a:buChar char="•"/>
            </a:pPr>
            <a:r>
              <a:rPr lang="en-US" sz="2600" dirty="0" smtClean="0"/>
              <a:t>Single data source</a:t>
            </a:r>
          </a:p>
          <a:p>
            <a:pPr lvl="1" eaLnBrk="1" hangingPunct="1">
              <a:buFont typeface="Arial" pitchFamily="34" charset="0"/>
              <a:buChar char="•"/>
            </a:pPr>
            <a:r>
              <a:rPr lang="en-US" sz="2600" dirty="0" smtClean="0"/>
              <a:t>Multiple data sources</a:t>
            </a:r>
          </a:p>
          <a:p>
            <a:pPr eaLnBrk="1" hangingPunct="1"/>
            <a:r>
              <a:rPr lang="en-US" sz="2600" dirty="0" smtClean="0"/>
              <a:t>Print-outs may require whitening-out or crossing-out non-essential items </a:t>
            </a:r>
          </a:p>
          <a:p>
            <a:pPr eaLnBrk="1" hangingPunct="1"/>
            <a:r>
              <a:rPr lang="en-US" sz="2600" dirty="0" smtClean="0"/>
              <a:t>Manual forms may entail bundling (organizing pieces of information and taping them together)</a:t>
            </a:r>
          </a:p>
          <a:p>
            <a:pPr eaLnBrk="1" hangingPunct="1"/>
            <a:r>
              <a:rPr lang="en-US" sz="2600" dirty="0" smtClean="0"/>
              <a:t>Both can require annotating</a:t>
            </a:r>
          </a:p>
        </p:txBody>
      </p:sp>
      <p:sp>
        <p:nvSpPr>
          <p:cNvPr id="50180" name="TextBox 5"/>
          <p:cNvSpPr txBox="1">
            <a:spLocks noChangeArrowheads="1"/>
          </p:cNvSpPr>
          <p:nvPr/>
        </p:nvSpPr>
        <p:spPr bwMode="auto">
          <a:xfrm>
            <a:off x="3810000" y="6015037"/>
            <a:ext cx="4724400" cy="246221"/>
          </a:xfrm>
          <a:prstGeom prst="rect">
            <a:avLst/>
          </a:prstGeom>
          <a:noFill/>
          <a:ln w="9525">
            <a:noFill/>
            <a:miter lim="800000"/>
            <a:headEnd/>
            <a:tailEnd/>
          </a:ln>
        </p:spPr>
        <p:txBody>
          <a:bodyPr>
            <a:spAutoFit/>
          </a:bodyPr>
          <a:lstStyle/>
          <a:p>
            <a:pPr algn="r"/>
            <a:r>
              <a:rPr lang="en-US" sz="1000" dirty="0" err="1">
                <a:latin typeface="Arial" pitchFamily="34" charset="0"/>
                <a:cs typeface="Arial" pitchFamily="34" charset="0"/>
              </a:rPr>
              <a:t>Gurses</a:t>
            </a:r>
            <a:r>
              <a:rPr lang="en-US" sz="1000" dirty="0">
                <a:latin typeface="Arial" pitchFamily="34" charset="0"/>
                <a:cs typeface="Arial" pitchFamily="34" charset="0"/>
              </a:rPr>
              <a:t>, Xiao, &amp; </a:t>
            </a:r>
            <a:r>
              <a:rPr lang="en-US" sz="1000" dirty="0" err="1">
                <a:latin typeface="Arial" pitchFamily="34" charset="0"/>
                <a:cs typeface="Arial" pitchFamily="34" charset="0"/>
              </a:rPr>
              <a:t>Hu</a:t>
            </a:r>
            <a:r>
              <a:rPr lang="en-US" sz="1000" dirty="0">
                <a:latin typeface="Arial" pitchFamily="34" charset="0"/>
                <a:cs typeface="Arial" pitchFamily="34" charset="0"/>
              </a:rPr>
              <a:t>. 2009.</a:t>
            </a:r>
          </a:p>
        </p:txBody>
      </p:sp>
      <p:pic>
        <p:nvPicPr>
          <p:cNvPr id="50181" name="Picture 2"/>
          <p:cNvPicPr>
            <a:picLocks noChangeAspect="1" noChangeArrowheads="1"/>
          </p:cNvPicPr>
          <p:nvPr/>
        </p:nvPicPr>
        <p:blipFill>
          <a:blip r:embed="rId3" cstate="print"/>
          <a:srcRect/>
          <a:stretch>
            <a:fillRect/>
          </a:stretch>
        </p:blipFill>
        <p:spPr bwMode="auto">
          <a:xfrm>
            <a:off x="7239000" y="381000"/>
            <a:ext cx="1227138" cy="1295400"/>
          </a:xfrm>
          <a:prstGeom prst="rect">
            <a:avLst/>
          </a:prstGeom>
          <a:noFill/>
          <a:ln w="9525">
            <a:noFill/>
            <a:miter lim="800000"/>
            <a:headEnd/>
            <a:tailEnd/>
          </a:ln>
        </p:spPr>
      </p:pic>
      <p:sp>
        <p:nvSpPr>
          <p:cNvPr id="7" name="Date Placeholder 6"/>
          <p:cNvSpPr>
            <a:spLocks noGrp="1"/>
          </p:cNvSpPr>
          <p:nvPr>
            <p:ph type="dt" sz="half" idx="10"/>
          </p:nvPr>
        </p:nvSpPr>
        <p:spPr/>
        <p:txBody>
          <a:bodyPr/>
          <a:lstStyle/>
          <a:p>
            <a:r>
              <a:rPr lang="en-US" smtClean="0"/>
              <a:t>Component12/Unit5</a:t>
            </a:r>
            <a:endParaRPr lang="en-US"/>
          </a:p>
        </p:txBody>
      </p:sp>
      <p:sp>
        <p:nvSpPr>
          <p:cNvPr id="9" name="Slide Number Placeholder 8"/>
          <p:cNvSpPr>
            <a:spLocks noGrp="1"/>
          </p:cNvSpPr>
          <p:nvPr>
            <p:ph type="sldNum" sz="quarter" idx="12"/>
          </p:nvPr>
        </p:nvSpPr>
        <p:spPr/>
        <p:txBody>
          <a:bodyPr/>
          <a:lstStyle/>
          <a:p>
            <a:fld id="{42C6944D-976D-4BAB-B9EE-106CA3D06445}" type="slidenum">
              <a:rPr lang="en-US" smtClean="0"/>
              <a:pPr/>
              <a:t>44</a:t>
            </a:fld>
            <a:endParaRPr lang="en-US"/>
          </a:p>
        </p:txBody>
      </p:sp>
      <p:sp>
        <p:nvSpPr>
          <p:cNvPr id="10" name="Footer Placeholder 9"/>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7000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Communication Tools</a:t>
            </a:r>
            <a:br>
              <a:rPr lang="en-US" dirty="0" smtClean="0"/>
            </a:br>
            <a:r>
              <a:rPr lang="en-US" dirty="0" smtClean="0"/>
              <a:t>Clinical Summary Tools</a:t>
            </a:r>
            <a:endParaRPr lang="en-US" dirty="0"/>
          </a:p>
        </p:txBody>
      </p:sp>
      <p:sp>
        <p:nvSpPr>
          <p:cNvPr id="51203" name="Content Placeholder 4"/>
          <p:cNvSpPr>
            <a:spLocks noGrp="1"/>
          </p:cNvSpPr>
          <p:nvPr>
            <p:ph sz="quarter" idx="1"/>
          </p:nvPr>
        </p:nvSpPr>
        <p:spPr>
          <a:xfrm>
            <a:off x="533400" y="1600200"/>
            <a:ext cx="8001000" cy="4724400"/>
          </a:xfrm>
        </p:spPr>
        <p:txBody>
          <a:bodyPr>
            <a:normAutofit fontScale="92500" lnSpcReduction="10000"/>
          </a:bodyPr>
          <a:lstStyle/>
          <a:p>
            <a:pPr eaLnBrk="1" hangingPunct="1"/>
            <a:r>
              <a:rPr lang="en-US" sz="2800" dirty="0" smtClean="0"/>
              <a:t>Electronic; designed to be viewed on-line</a:t>
            </a:r>
          </a:p>
          <a:p>
            <a:pPr eaLnBrk="1" hangingPunct="1"/>
            <a:r>
              <a:rPr lang="en-US" sz="2800" dirty="0" smtClean="0"/>
              <a:t>Facilitate communication, discussion, and planning</a:t>
            </a:r>
          </a:p>
          <a:p>
            <a:pPr lvl="1" eaLnBrk="1" hangingPunct="1">
              <a:buFont typeface="Arial" pitchFamily="34" charset="0"/>
              <a:buChar char="•"/>
            </a:pPr>
            <a:r>
              <a:rPr lang="en-US" sz="2600" dirty="0" smtClean="0"/>
              <a:t>Provider-Provider</a:t>
            </a:r>
          </a:p>
          <a:p>
            <a:pPr lvl="1" eaLnBrk="1" hangingPunct="1">
              <a:buFont typeface="Arial" pitchFamily="34" charset="0"/>
              <a:buChar char="•"/>
            </a:pPr>
            <a:r>
              <a:rPr lang="en-US" sz="2600" dirty="0" smtClean="0"/>
              <a:t>Team-Team</a:t>
            </a:r>
          </a:p>
          <a:p>
            <a:pPr lvl="1" eaLnBrk="1" hangingPunct="1">
              <a:buFont typeface="Arial" pitchFamily="34" charset="0"/>
              <a:buChar char="•"/>
            </a:pPr>
            <a:r>
              <a:rPr lang="en-US" sz="2600" dirty="0" smtClean="0"/>
              <a:t>Facility-Facility</a:t>
            </a:r>
          </a:p>
          <a:p>
            <a:pPr eaLnBrk="1" hangingPunct="1"/>
            <a:r>
              <a:rPr lang="en-US" sz="2800" dirty="0" smtClean="0"/>
              <a:t>Pull clinical data from various places in the electronic health record into one view</a:t>
            </a:r>
          </a:p>
          <a:p>
            <a:pPr lvl="1" eaLnBrk="1" hangingPunct="1">
              <a:buFont typeface="Arial" pitchFamily="34" charset="0"/>
              <a:buChar char="•"/>
            </a:pPr>
            <a:r>
              <a:rPr lang="en-US" sz="2600" dirty="0" smtClean="0"/>
              <a:t>Vital signs (high, low, most current, ranges)</a:t>
            </a:r>
          </a:p>
          <a:p>
            <a:pPr lvl="1" eaLnBrk="1" hangingPunct="1">
              <a:buFont typeface="Arial" pitchFamily="34" charset="0"/>
              <a:buChar char="•"/>
            </a:pPr>
            <a:r>
              <a:rPr lang="en-US" sz="2600" dirty="0" smtClean="0"/>
              <a:t>Significant events, problems, allergies, medications</a:t>
            </a:r>
          </a:p>
          <a:p>
            <a:pPr lvl="1" eaLnBrk="1" hangingPunct="1">
              <a:buFont typeface="Arial" pitchFamily="34" charset="0"/>
              <a:buChar char="•"/>
            </a:pPr>
            <a:r>
              <a:rPr lang="en-US" sz="2600" dirty="0" smtClean="0"/>
              <a:t>Daily goals, progress toward outcomes</a:t>
            </a:r>
          </a:p>
          <a:p>
            <a:pPr lvl="1" eaLnBrk="1" hangingPunct="1">
              <a:buFont typeface="Arial" pitchFamily="34" charset="0"/>
              <a:buChar char="•"/>
            </a:pPr>
            <a:r>
              <a:rPr lang="en-US" sz="2600" dirty="0" smtClean="0"/>
              <a:t>Other patient-specific information</a:t>
            </a:r>
          </a:p>
          <a:p>
            <a:pPr eaLnBrk="1" hangingPunct="1"/>
            <a:endParaRPr lang="en-US" sz="2800" dirty="0" smtClean="0"/>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45</a:t>
            </a:fld>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6070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Communication Tools</a:t>
            </a:r>
            <a:br>
              <a:rPr lang="en-US" dirty="0" smtClean="0"/>
            </a:br>
            <a:r>
              <a:rPr lang="en-US" dirty="0" smtClean="0"/>
              <a:t>Automated notifications</a:t>
            </a:r>
            <a:endParaRPr lang="en-US" dirty="0"/>
          </a:p>
        </p:txBody>
      </p:sp>
      <p:sp>
        <p:nvSpPr>
          <p:cNvPr id="52227" name="Content Placeholder 4"/>
          <p:cNvSpPr>
            <a:spLocks noGrp="1"/>
          </p:cNvSpPr>
          <p:nvPr>
            <p:ph sz="quarter" idx="1"/>
          </p:nvPr>
        </p:nvSpPr>
        <p:spPr>
          <a:xfrm>
            <a:off x="914400" y="1600200"/>
            <a:ext cx="7772400" cy="4724400"/>
          </a:xfrm>
        </p:spPr>
        <p:txBody>
          <a:bodyPr>
            <a:normAutofit lnSpcReduction="10000"/>
          </a:bodyPr>
          <a:lstStyle/>
          <a:p>
            <a:pPr eaLnBrk="1" hangingPunct="1"/>
            <a:r>
              <a:rPr lang="en-US" sz="2500" dirty="0" smtClean="0"/>
              <a:t>Facilitate human-computer interaction</a:t>
            </a:r>
          </a:p>
          <a:p>
            <a:pPr eaLnBrk="1" hangingPunct="1"/>
            <a:r>
              <a:rPr lang="en-US" sz="2500" b="1" dirty="0" smtClean="0"/>
              <a:t>Examples:</a:t>
            </a:r>
          </a:p>
          <a:p>
            <a:pPr lvl="1" eaLnBrk="1" hangingPunct="1">
              <a:buFont typeface="Arial" pitchFamily="34" charset="0"/>
              <a:buChar char="•"/>
            </a:pPr>
            <a:r>
              <a:rPr lang="en-US" sz="2400" dirty="0" smtClean="0"/>
              <a:t>Electronic referral requests (based on pre-defined referral criteria)</a:t>
            </a:r>
          </a:p>
          <a:p>
            <a:pPr lvl="1" eaLnBrk="1" hangingPunct="1">
              <a:buFont typeface="Arial" pitchFamily="34" charset="0"/>
              <a:buChar char="•"/>
            </a:pPr>
            <a:r>
              <a:rPr lang="en-US" sz="2400" dirty="0" smtClean="0"/>
              <a:t>Electronic communication of abnormal diagnostic test results (alert notifications)</a:t>
            </a:r>
          </a:p>
          <a:p>
            <a:pPr lvl="1" eaLnBrk="1" hangingPunct="1">
              <a:buFont typeface="Arial" pitchFamily="34" charset="0"/>
              <a:buChar char="•"/>
            </a:pPr>
            <a:r>
              <a:rPr lang="en-US" sz="2400" dirty="0" smtClean="0"/>
              <a:t>Prescription transmission (provider-to-pharmacy transmission) through provider order entry</a:t>
            </a:r>
          </a:p>
          <a:p>
            <a:pPr eaLnBrk="1" hangingPunct="1"/>
            <a:r>
              <a:rPr lang="en-US" sz="2500" dirty="0" smtClean="0"/>
              <a:t>Researchers are using multiple qualitative methods to analyze these tasks.</a:t>
            </a:r>
          </a:p>
          <a:p>
            <a:pPr lvl="1" eaLnBrk="1" hangingPunct="1">
              <a:buFont typeface="Arial" pitchFamily="34" charset="0"/>
              <a:buChar char="•"/>
            </a:pPr>
            <a:r>
              <a:rPr lang="en-US" sz="2400" dirty="0" smtClean="0"/>
              <a:t>Are there potential sources of error introduced by these tools?</a:t>
            </a:r>
          </a:p>
          <a:p>
            <a:pPr eaLnBrk="1" hangingPunct="1"/>
            <a:endParaRPr lang="en-US" sz="2800" dirty="0" smtClean="0"/>
          </a:p>
        </p:txBody>
      </p:sp>
      <p:sp>
        <p:nvSpPr>
          <p:cNvPr id="52228" name="TextBox 3"/>
          <p:cNvSpPr txBox="1">
            <a:spLocks noChangeArrowheads="1"/>
          </p:cNvSpPr>
          <p:nvPr/>
        </p:nvSpPr>
        <p:spPr bwMode="auto">
          <a:xfrm>
            <a:off x="4648200" y="6172200"/>
            <a:ext cx="3886200" cy="246221"/>
          </a:xfrm>
          <a:prstGeom prst="rect">
            <a:avLst/>
          </a:prstGeom>
          <a:noFill/>
          <a:ln w="9525">
            <a:noFill/>
            <a:miter lim="800000"/>
            <a:headEnd/>
            <a:tailEnd/>
          </a:ln>
        </p:spPr>
        <p:txBody>
          <a:bodyPr>
            <a:spAutoFit/>
          </a:bodyPr>
          <a:lstStyle/>
          <a:p>
            <a:pPr algn="r"/>
            <a:r>
              <a:rPr lang="en-US" sz="1000" dirty="0" err="1">
                <a:latin typeface="Arial" pitchFamily="34" charset="0"/>
                <a:cs typeface="Arial" pitchFamily="34" charset="0"/>
              </a:rPr>
              <a:t>Hysong</a:t>
            </a:r>
            <a:r>
              <a:rPr lang="en-US" sz="1000" dirty="0">
                <a:latin typeface="Arial" pitchFamily="34" charset="0"/>
                <a:cs typeface="Arial" pitchFamily="34" charset="0"/>
              </a:rPr>
              <a:t> et. al., 2009</a:t>
            </a:r>
          </a:p>
        </p:txBody>
      </p:sp>
      <p:sp>
        <p:nvSpPr>
          <p:cNvPr id="7" name="Date Placeholder 6"/>
          <p:cNvSpPr>
            <a:spLocks noGrp="1"/>
          </p:cNvSpPr>
          <p:nvPr>
            <p:ph type="dt" sz="half" idx="10"/>
          </p:nvPr>
        </p:nvSpPr>
        <p:spPr/>
        <p:txBody>
          <a:bodyPr/>
          <a:lstStyle/>
          <a:p>
            <a:r>
              <a:rPr lang="en-US" smtClean="0"/>
              <a:t>Component12/Unit5</a:t>
            </a:r>
            <a:endParaRPr lang="en-US"/>
          </a:p>
        </p:txBody>
      </p:sp>
      <p:sp>
        <p:nvSpPr>
          <p:cNvPr id="9" name="Slide Number Placeholder 8"/>
          <p:cNvSpPr>
            <a:spLocks noGrp="1"/>
          </p:cNvSpPr>
          <p:nvPr>
            <p:ph type="sldNum" sz="quarter" idx="12"/>
          </p:nvPr>
        </p:nvSpPr>
        <p:spPr/>
        <p:txBody>
          <a:bodyPr/>
          <a:lstStyle/>
          <a:p>
            <a:fld id="{42C6944D-976D-4BAB-B9EE-106CA3D06445}" type="slidenum">
              <a:rPr lang="en-US" smtClean="0"/>
              <a:pPr/>
              <a:t>46</a:t>
            </a:fld>
            <a:endParaRPr lang="en-US" dirty="0"/>
          </a:p>
        </p:txBody>
      </p:sp>
      <p:sp>
        <p:nvSpPr>
          <p:cNvPr id="10" name="Footer Placeholder 9"/>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156261"/>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SEIPS Model of Work Systems and Patient Safety</a:t>
            </a:r>
            <a:endParaRPr lang="en-US" dirty="0"/>
          </a:p>
        </p:txBody>
      </p:sp>
      <p:pic>
        <p:nvPicPr>
          <p:cNvPr id="53251" name="Picture 2" descr="Work-system-diagram-bw.jpg"/>
          <p:cNvPicPr>
            <a:picLocks noChangeAspect="1"/>
          </p:cNvPicPr>
          <p:nvPr/>
        </p:nvPicPr>
        <p:blipFill>
          <a:blip r:embed="rId3" cstate="print"/>
          <a:srcRect/>
          <a:stretch>
            <a:fillRect/>
          </a:stretch>
        </p:blipFill>
        <p:spPr bwMode="auto">
          <a:xfrm>
            <a:off x="1219200" y="1600200"/>
            <a:ext cx="7162800" cy="4648200"/>
          </a:xfrm>
          <a:prstGeom prst="rect">
            <a:avLst/>
          </a:prstGeom>
          <a:noFill/>
          <a:ln w="9525">
            <a:noFill/>
            <a:miter lim="800000"/>
            <a:headEnd/>
            <a:tailEnd/>
          </a:ln>
        </p:spPr>
      </p:pic>
      <p:sp>
        <p:nvSpPr>
          <p:cNvPr id="53252" name="TextBox 3"/>
          <p:cNvSpPr txBox="1">
            <a:spLocks noChangeArrowheads="1"/>
          </p:cNvSpPr>
          <p:nvPr/>
        </p:nvSpPr>
        <p:spPr bwMode="auto">
          <a:xfrm>
            <a:off x="4800600" y="6096000"/>
            <a:ext cx="3886200" cy="246221"/>
          </a:xfrm>
          <a:prstGeom prst="rect">
            <a:avLst/>
          </a:prstGeom>
          <a:noFill/>
          <a:ln w="9525">
            <a:noFill/>
            <a:miter lim="800000"/>
            <a:headEnd/>
            <a:tailEnd/>
          </a:ln>
        </p:spPr>
        <p:txBody>
          <a:bodyPr>
            <a:spAutoFit/>
          </a:bodyPr>
          <a:lstStyle/>
          <a:p>
            <a:pPr algn="r"/>
            <a:r>
              <a:rPr lang="en-US" sz="1000" dirty="0" err="1">
                <a:latin typeface="Arial" pitchFamily="34" charset="0"/>
                <a:cs typeface="Arial" pitchFamily="34" charset="0"/>
              </a:rPr>
              <a:t>Caravon</a:t>
            </a:r>
            <a:r>
              <a:rPr lang="en-US" sz="1000" dirty="0">
                <a:latin typeface="Arial" pitchFamily="34" charset="0"/>
                <a:cs typeface="Arial" pitchFamily="34" charset="0"/>
              </a:rPr>
              <a:t> et. al., </a:t>
            </a:r>
            <a:r>
              <a:rPr lang="en-US" sz="1000" dirty="0" smtClean="0">
                <a:latin typeface="Arial" pitchFamily="34" charset="0"/>
                <a:cs typeface="Arial" pitchFamily="34" charset="0"/>
              </a:rPr>
              <a:t>2006</a:t>
            </a:r>
            <a:endParaRPr lang="en-US" sz="1000" dirty="0">
              <a:latin typeface="Arial" pitchFamily="34" charset="0"/>
              <a:cs typeface="Arial" pitchFamily="34" charset="0"/>
            </a:endParaRPr>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a:xfrm>
            <a:off x="6553200" y="6400800"/>
            <a:ext cx="2133600" cy="365125"/>
          </a:xfrm>
        </p:spPr>
        <p:txBody>
          <a:bodyPr/>
          <a:lstStyle/>
          <a:p>
            <a:fld id="{42C6944D-976D-4BAB-B9EE-106CA3D06445}" type="slidenum">
              <a:rPr lang="en-US" smtClean="0"/>
              <a:pPr/>
              <a:t>47</a:t>
            </a:fld>
            <a:endParaRPr lang="en-US" dirty="0"/>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44400"/>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74638"/>
            <a:ext cx="8229600" cy="1325562"/>
          </a:xfrm>
        </p:spPr>
        <p:txBody>
          <a:bodyPr>
            <a:normAutofit fontScale="90000"/>
          </a:bodyPr>
          <a:lstStyle/>
          <a:p>
            <a:pPr eaLnBrk="1" fontAlgn="auto" hangingPunct="1">
              <a:spcAft>
                <a:spcPts val="0"/>
              </a:spcAft>
              <a:defRPr/>
            </a:pPr>
            <a:r>
              <a:rPr lang="en-US" dirty="0" smtClean="0"/>
              <a:t>Communication Tools</a:t>
            </a:r>
            <a:br>
              <a:rPr lang="en-US" dirty="0" smtClean="0"/>
            </a:br>
            <a:r>
              <a:rPr lang="en-US" dirty="0" smtClean="0"/>
              <a:t>Automatic Notification</a:t>
            </a:r>
            <a:endParaRPr lang="en-US" dirty="0"/>
          </a:p>
        </p:txBody>
      </p:sp>
      <p:sp>
        <p:nvSpPr>
          <p:cNvPr id="54275" name="Rectangle 3"/>
          <p:cNvSpPr>
            <a:spLocks noGrp="1" noChangeArrowheads="1"/>
          </p:cNvSpPr>
          <p:nvPr>
            <p:ph type="body" idx="1"/>
          </p:nvPr>
        </p:nvSpPr>
        <p:spPr>
          <a:xfrm>
            <a:off x="533400" y="1676400"/>
            <a:ext cx="8153400" cy="4449763"/>
          </a:xfrm>
        </p:spPr>
        <p:txBody>
          <a:bodyPr/>
          <a:lstStyle/>
          <a:p>
            <a:pPr eaLnBrk="1" hangingPunct="1"/>
            <a:r>
              <a:rPr lang="en-US" sz="2600" dirty="0" smtClean="0"/>
              <a:t>Maintenance of critical information in longitudinal record with automatic data transfer to latest encounter record </a:t>
            </a:r>
          </a:p>
          <a:p>
            <a:pPr eaLnBrk="1" hangingPunct="1"/>
            <a:r>
              <a:rPr lang="en-US" sz="2600" dirty="0" smtClean="0"/>
              <a:t>Automatic flag and link sent to latest encounter record to indicate presence of patient information in longitudinal record</a:t>
            </a:r>
          </a:p>
          <a:p>
            <a:pPr eaLnBrk="1" hangingPunct="1"/>
            <a:endParaRPr lang="en-US" sz="3200" dirty="0" smtClean="0"/>
          </a:p>
          <a:p>
            <a:pPr lvl="1" eaLnBrk="1" hangingPunct="1"/>
            <a:endParaRPr lang="en-US" sz="3200" dirty="0" smtClean="0"/>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6" name="Slide Number Placeholder 5"/>
          <p:cNvSpPr>
            <a:spLocks noGrp="1"/>
          </p:cNvSpPr>
          <p:nvPr>
            <p:ph type="sldNum" sz="quarter" idx="12"/>
          </p:nvPr>
        </p:nvSpPr>
        <p:spPr/>
        <p:txBody>
          <a:bodyPr/>
          <a:lstStyle/>
          <a:p>
            <a:fld id="{42C6944D-976D-4BAB-B9EE-106CA3D06445}" type="slidenum">
              <a:rPr lang="en-US" smtClean="0"/>
              <a:pPr/>
              <a:t>48</a:t>
            </a:fld>
            <a:endParaRPr lang="en-US"/>
          </a:p>
        </p:txBody>
      </p:sp>
      <p:sp>
        <p:nvSpPr>
          <p:cNvPr id="7" name="Footer Placeholder 6"/>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61050"/>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Autofit/>
          </a:bodyPr>
          <a:lstStyle/>
          <a:p>
            <a:pPr eaLnBrk="1" fontAlgn="auto" hangingPunct="1">
              <a:spcAft>
                <a:spcPts val="0"/>
              </a:spcAft>
              <a:defRPr/>
            </a:pPr>
            <a:r>
              <a:rPr lang="en-US" sz="4000" dirty="0" smtClean="0"/>
              <a:t>Communication Tools</a:t>
            </a:r>
            <a:br>
              <a:rPr lang="en-US" sz="4000" dirty="0" smtClean="0"/>
            </a:br>
            <a:r>
              <a:rPr lang="en-US" sz="4000" dirty="0" smtClean="0"/>
              <a:t>Hand-Off Notes</a:t>
            </a:r>
            <a:endParaRPr lang="en-US" sz="4000" dirty="0"/>
          </a:p>
        </p:txBody>
      </p:sp>
      <p:sp>
        <p:nvSpPr>
          <p:cNvPr id="55299" name="Rectangle 3"/>
          <p:cNvSpPr>
            <a:spLocks noGrp="1" noChangeArrowheads="1"/>
          </p:cNvSpPr>
          <p:nvPr>
            <p:ph type="body" idx="1"/>
          </p:nvPr>
        </p:nvSpPr>
        <p:spPr>
          <a:xfrm>
            <a:off x="533400" y="1600200"/>
            <a:ext cx="7924800" cy="4525963"/>
          </a:xfrm>
        </p:spPr>
        <p:txBody>
          <a:bodyPr/>
          <a:lstStyle/>
          <a:p>
            <a:pPr eaLnBrk="1" hangingPunct="1"/>
            <a:r>
              <a:rPr lang="en-US" sz="2600" dirty="0" smtClean="0"/>
              <a:t>Provide structured content and process for all types of hand-offs</a:t>
            </a:r>
          </a:p>
          <a:p>
            <a:pPr lvl="1" eaLnBrk="1" hangingPunct="1">
              <a:buFont typeface="Arial" pitchFamily="34" charset="0"/>
              <a:buChar char="•"/>
            </a:pPr>
            <a:r>
              <a:rPr lang="en-US" sz="2600" dirty="0" smtClean="0"/>
              <a:t>Shift-to-shift</a:t>
            </a:r>
          </a:p>
          <a:p>
            <a:pPr lvl="1" eaLnBrk="1" hangingPunct="1">
              <a:buFont typeface="Arial" pitchFamily="34" charset="0"/>
              <a:buChar char="•"/>
            </a:pPr>
            <a:r>
              <a:rPr lang="en-US" sz="2600" dirty="0" smtClean="0"/>
              <a:t>Cross-coverage</a:t>
            </a:r>
          </a:p>
          <a:p>
            <a:pPr lvl="1" eaLnBrk="1" hangingPunct="1">
              <a:buFont typeface="Arial" pitchFamily="34" charset="0"/>
              <a:buChar char="•"/>
            </a:pPr>
            <a:r>
              <a:rPr lang="en-US" sz="2600" dirty="0" smtClean="0"/>
              <a:t>Lunch/break coverage</a:t>
            </a:r>
          </a:p>
          <a:p>
            <a:pPr eaLnBrk="1" hangingPunct="1"/>
            <a:r>
              <a:rPr lang="en-US" sz="2600" dirty="0" smtClean="0"/>
              <a:t>Can pull relevant data to a summary note, and add to-do section for immediate needs.</a:t>
            </a:r>
          </a:p>
          <a:p>
            <a:pPr lvl="1" eaLnBrk="1" hangingPunct="1"/>
            <a:endParaRPr lang="en-US" sz="3000" dirty="0" smtClean="0"/>
          </a:p>
          <a:p>
            <a:pPr lvl="1" eaLnBrk="1" hangingPunct="1"/>
            <a:endParaRPr lang="en-US" sz="3200" dirty="0" smtClean="0"/>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6" name="Slide Number Placeholder 5"/>
          <p:cNvSpPr>
            <a:spLocks noGrp="1"/>
          </p:cNvSpPr>
          <p:nvPr>
            <p:ph type="sldNum" sz="quarter" idx="12"/>
          </p:nvPr>
        </p:nvSpPr>
        <p:spPr/>
        <p:txBody>
          <a:bodyPr/>
          <a:lstStyle/>
          <a:p>
            <a:fld id="{42C6944D-976D-4BAB-B9EE-106CA3D06445}" type="slidenum">
              <a:rPr lang="en-US" smtClean="0"/>
              <a:pPr/>
              <a:t>49</a:t>
            </a:fld>
            <a:endParaRPr lang="en-US"/>
          </a:p>
        </p:txBody>
      </p:sp>
      <p:sp>
        <p:nvSpPr>
          <p:cNvPr id="7" name="Footer Placeholder 6"/>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31751"/>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Care Coordination Failure</a:t>
            </a:r>
          </a:p>
        </p:txBody>
      </p:sp>
      <p:sp>
        <p:nvSpPr>
          <p:cNvPr id="10243" name="Content Placeholder 2"/>
          <p:cNvSpPr>
            <a:spLocks noGrp="1"/>
          </p:cNvSpPr>
          <p:nvPr>
            <p:ph sz="quarter" idx="1"/>
          </p:nvPr>
        </p:nvSpPr>
        <p:spPr/>
        <p:txBody>
          <a:bodyPr/>
          <a:lstStyle/>
          <a:p>
            <a:pPr eaLnBrk="1" hangingPunct="1"/>
            <a:r>
              <a:rPr lang="en-US" dirty="0" smtClean="0"/>
              <a:t>A major contributor to adverse events in health care</a:t>
            </a:r>
          </a:p>
        </p:txBody>
      </p:sp>
      <p:pic>
        <p:nvPicPr>
          <p:cNvPr id="10244" name="Picture 6" descr="12198090531909861341man silhouette.svg.med.png"/>
          <p:cNvPicPr>
            <a:picLocks noChangeAspect="1"/>
          </p:cNvPicPr>
          <p:nvPr/>
        </p:nvPicPr>
        <p:blipFill>
          <a:blip r:embed="rId3" cstate="print"/>
          <a:srcRect/>
          <a:stretch>
            <a:fillRect/>
          </a:stretch>
        </p:blipFill>
        <p:spPr bwMode="auto">
          <a:xfrm>
            <a:off x="2438400" y="2514600"/>
            <a:ext cx="4006850" cy="3794125"/>
          </a:xfrm>
          <a:prstGeom prst="rect">
            <a:avLst/>
          </a:prstGeom>
          <a:noFill/>
          <a:ln w="9525">
            <a:noFill/>
            <a:miter lim="800000"/>
            <a:headEnd/>
            <a:tailEnd/>
          </a:ln>
        </p:spPr>
      </p:pic>
      <p:sp>
        <p:nvSpPr>
          <p:cNvPr id="8" name="Date Placeholder 7"/>
          <p:cNvSpPr>
            <a:spLocks noGrp="1"/>
          </p:cNvSpPr>
          <p:nvPr>
            <p:ph type="dt" sz="half" idx="10"/>
          </p:nvPr>
        </p:nvSpPr>
        <p:spPr/>
        <p:txBody>
          <a:bodyPr/>
          <a:lstStyle/>
          <a:p>
            <a:r>
              <a:rPr lang="en-US" smtClean="0"/>
              <a:t>Component12/Unit5</a:t>
            </a:r>
            <a:endParaRPr lang="en-US"/>
          </a:p>
        </p:txBody>
      </p:sp>
      <p:sp>
        <p:nvSpPr>
          <p:cNvPr id="10" name="Slide Number Placeholder 9"/>
          <p:cNvSpPr>
            <a:spLocks noGrp="1"/>
          </p:cNvSpPr>
          <p:nvPr>
            <p:ph type="sldNum" sz="quarter" idx="12"/>
          </p:nvPr>
        </p:nvSpPr>
        <p:spPr/>
        <p:txBody>
          <a:bodyPr/>
          <a:lstStyle/>
          <a:p>
            <a:fld id="{42C6944D-976D-4BAB-B9EE-106CA3D06445}" type="slidenum">
              <a:rPr lang="en-US" smtClean="0"/>
              <a:pPr/>
              <a:t>5</a:t>
            </a:fld>
            <a:endParaRPr lang="en-US"/>
          </a:p>
        </p:txBody>
      </p:sp>
      <p:sp>
        <p:nvSpPr>
          <p:cNvPr id="11" name="Footer Placeholder 10"/>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6290"/>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Autofit/>
          </a:bodyPr>
          <a:lstStyle/>
          <a:p>
            <a:pPr eaLnBrk="1" fontAlgn="auto" hangingPunct="1">
              <a:spcAft>
                <a:spcPts val="0"/>
              </a:spcAft>
              <a:defRPr/>
            </a:pPr>
            <a:r>
              <a:rPr lang="en-US" sz="4000" dirty="0" smtClean="0"/>
              <a:t>Communication Tools</a:t>
            </a:r>
            <a:br>
              <a:rPr lang="en-US" sz="4000" dirty="0" smtClean="0"/>
            </a:br>
            <a:r>
              <a:rPr lang="en-US" sz="4000" dirty="0" smtClean="0"/>
              <a:t>Discharge Summaries</a:t>
            </a:r>
            <a:endParaRPr lang="en-US" sz="4000" dirty="0"/>
          </a:p>
        </p:txBody>
      </p:sp>
      <p:sp>
        <p:nvSpPr>
          <p:cNvPr id="56323" name="Rectangle 3"/>
          <p:cNvSpPr>
            <a:spLocks noGrp="1" noChangeArrowheads="1"/>
          </p:cNvSpPr>
          <p:nvPr>
            <p:ph type="body" idx="1"/>
          </p:nvPr>
        </p:nvSpPr>
        <p:spPr>
          <a:xfrm>
            <a:off x="533400" y="1828800"/>
            <a:ext cx="8153400" cy="4648200"/>
          </a:xfrm>
        </p:spPr>
        <p:txBody>
          <a:bodyPr>
            <a:normAutofit/>
          </a:bodyPr>
          <a:lstStyle/>
          <a:p>
            <a:pPr eaLnBrk="1" hangingPunct="1"/>
            <a:r>
              <a:rPr lang="en-US" sz="2600" dirty="0" smtClean="0"/>
              <a:t>Also provide structured content and process for discharges</a:t>
            </a:r>
          </a:p>
          <a:p>
            <a:pPr lvl="1" eaLnBrk="1" hangingPunct="1">
              <a:buFont typeface="Arial" pitchFamily="34" charset="0"/>
              <a:buChar char="•"/>
            </a:pPr>
            <a:r>
              <a:rPr lang="en-US" sz="2600" dirty="0" smtClean="0"/>
              <a:t>Electronic summaries can be automatically faxed to the primary care provider and other post-discharge providers, such as home health services</a:t>
            </a:r>
          </a:p>
          <a:p>
            <a:pPr lvl="1" eaLnBrk="1" hangingPunct="1">
              <a:buFont typeface="Arial" pitchFamily="34" charset="0"/>
              <a:buChar char="•"/>
            </a:pPr>
            <a:r>
              <a:rPr lang="en-US" sz="2600" dirty="0" smtClean="0"/>
              <a:t>Discharge worksheets can be designed to populate patient discharge instructions in patient-friendly language, including the new Home Medication List</a:t>
            </a:r>
          </a:p>
          <a:p>
            <a:pPr lvl="1" eaLnBrk="1" hangingPunct="1"/>
            <a:endParaRPr lang="en-US" sz="3000" dirty="0" smtClean="0"/>
          </a:p>
          <a:p>
            <a:pPr lvl="1" eaLnBrk="1" hangingPunct="1"/>
            <a:endParaRPr lang="en-US" sz="3200" dirty="0" smtClean="0"/>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50</a:t>
            </a:fld>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44750"/>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Multi-disciplinary Rounds</a:t>
            </a:r>
            <a:br>
              <a:rPr lang="en-US" dirty="0" smtClean="0"/>
            </a:br>
            <a:r>
              <a:rPr lang="en-US" dirty="0" smtClean="0"/>
              <a:t>Patient-centric Information Tools</a:t>
            </a:r>
            <a:endParaRPr lang="en-US" dirty="0"/>
          </a:p>
        </p:txBody>
      </p:sp>
      <p:graphicFrame>
        <p:nvGraphicFramePr>
          <p:cNvPr id="4" name="Diagram 3"/>
          <p:cNvGraphicFramePr/>
          <p:nvPr>
            <p:custDataLst>
              <p:tags r:id="rId1"/>
            </p:custDataLst>
          </p:nvPr>
        </p:nvGraphicFramePr>
        <p:xfrm>
          <a:off x="1524000" y="18288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7348" name="TextBox 4"/>
          <p:cNvSpPr txBox="1">
            <a:spLocks noChangeArrowheads="1"/>
          </p:cNvSpPr>
          <p:nvPr/>
        </p:nvSpPr>
        <p:spPr bwMode="auto">
          <a:xfrm>
            <a:off x="3200400" y="6096000"/>
            <a:ext cx="5334000" cy="246221"/>
          </a:xfrm>
          <a:prstGeom prst="rect">
            <a:avLst/>
          </a:prstGeom>
          <a:noFill/>
          <a:ln w="9525">
            <a:noFill/>
            <a:miter lim="800000"/>
            <a:headEnd/>
            <a:tailEnd/>
          </a:ln>
        </p:spPr>
        <p:txBody>
          <a:bodyPr>
            <a:spAutoFit/>
          </a:bodyPr>
          <a:lstStyle/>
          <a:p>
            <a:pPr algn="r"/>
            <a:r>
              <a:rPr lang="en-US" sz="1000" dirty="0" err="1">
                <a:latin typeface="Arial" pitchFamily="34" charset="0"/>
                <a:cs typeface="Arial" pitchFamily="34" charset="0"/>
              </a:rPr>
              <a:t>Gurses</a:t>
            </a:r>
            <a:r>
              <a:rPr lang="en-US" sz="1000" dirty="0">
                <a:latin typeface="Arial" pitchFamily="34" charset="0"/>
                <a:cs typeface="Arial" pitchFamily="34" charset="0"/>
              </a:rPr>
              <a:t> &amp; Xiao, 2006. </a:t>
            </a:r>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51</a:t>
            </a:fld>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90000"/>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Multi-disciplinary Rounds</a:t>
            </a:r>
            <a:br>
              <a:rPr lang="en-US" dirty="0" smtClean="0"/>
            </a:br>
            <a:r>
              <a:rPr lang="en-US" dirty="0" smtClean="0"/>
              <a:t>Process-oriented Tools</a:t>
            </a:r>
            <a:endParaRPr lang="en-US" dirty="0"/>
          </a:p>
        </p:txBody>
      </p:sp>
      <p:graphicFrame>
        <p:nvGraphicFramePr>
          <p:cNvPr id="4" name="Diagram 3"/>
          <p:cNvGraphicFramePr/>
          <p:nvPr>
            <p:custDataLst>
              <p:tags r:id="rId1"/>
            </p:custDataLst>
          </p:nvPr>
        </p:nvGraphicFramePr>
        <p:xfrm>
          <a:off x="1524000" y="18288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8372" name="TextBox 4"/>
          <p:cNvSpPr txBox="1">
            <a:spLocks noChangeArrowheads="1"/>
          </p:cNvSpPr>
          <p:nvPr/>
        </p:nvSpPr>
        <p:spPr bwMode="auto">
          <a:xfrm>
            <a:off x="3200400" y="6096000"/>
            <a:ext cx="5334000" cy="246221"/>
          </a:xfrm>
          <a:prstGeom prst="rect">
            <a:avLst/>
          </a:prstGeom>
          <a:noFill/>
          <a:ln w="9525">
            <a:noFill/>
            <a:miter lim="800000"/>
            <a:headEnd/>
            <a:tailEnd/>
          </a:ln>
        </p:spPr>
        <p:txBody>
          <a:bodyPr>
            <a:spAutoFit/>
          </a:bodyPr>
          <a:lstStyle/>
          <a:p>
            <a:pPr algn="r"/>
            <a:r>
              <a:rPr lang="en-US" sz="1000" dirty="0" err="1">
                <a:latin typeface="Arial" pitchFamily="34" charset="0"/>
                <a:cs typeface="Arial" pitchFamily="34" charset="0"/>
              </a:rPr>
              <a:t>Gurses</a:t>
            </a:r>
            <a:r>
              <a:rPr lang="en-US" sz="1000" dirty="0">
                <a:latin typeface="Arial" pitchFamily="34" charset="0"/>
                <a:cs typeface="Arial" pitchFamily="34" charset="0"/>
              </a:rPr>
              <a:t> &amp; Xiao, 2006. </a:t>
            </a:r>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52</a:t>
            </a:fld>
            <a:endParaRPr lang="en-US" dirty="0"/>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72250"/>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Multi-disciplinary Rounds</a:t>
            </a:r>
            <a:br>
              <a:rPr lang="en-US" dirty="0" smtClean="0"/>
            </a:br>
            <a:r>
              <a:rPr lang="en-US" dirty="0" smtClean="0"/>
              <a:t>Decision-Support Tools</a:t>
            </a:r>
            <a:endParaRPr lang="en-US" dirty="0"/>
          </a:p>
        </p:txBody>
      </p:sp>
      <p:graphicFrame>
        <p:nvGraphicFramePr>
          <p:cNvPr id="4" name="Diagram 3"/>
          <p:cNvGraphicFramePr/>
          <p:nvPr>
            <p:custDataLst>
              <p:tags r:id="rId1"/>
            </p:custDataLst>
          </p:nvPr>
        </p:nvGraphicFramePr>
        <p:xfrm>
          <a:off x="1524000" y="18288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9396" name="TextBox 4"/>
          <p:cNvSpPr txBox="1">
            <a:spLocks noChangeArrowheads="1"/>
          </p:cNvSpPr>
          <p:nvPr/>
        </p:nvSpPr>
        <p:spPr bwMode="auto">
          <a:xfrm>
            <a:off x="3200400" y="6096000"/>
            <a:ext cx="5334000" cy="246221"/>
          </a:xfrm>
          <a:prstGeom prst="rect">
            <a:avLst/>
          </a:prstGeom>
          <a:noFill/>
          <a:ln w="9525">
            <a:noFill/>
            <a:miter lim="800000"/>
            <a:headEnd/>
            <a:tailEnd/>
          </a:ln>
        </p:spPr>
        <p:txBody>
          <a:bodyPr>
            <a:spAutoFit/>
          </a:bodyPr>
          <a:lstStyle/>
          <a:p>
            <a:pPr algn="r"/>
            <a:r>
              <a:rPr lang="en-US" sz="1000" dirty="0" err="1">
                <a:latin typeface="Arial" pitchFamily="34" charset="0"/>
                <a:cs typeface="Arial" pitchFamily="34" charset="0"/>
              </a:rPr>
              <a:t>Gurses</a:t>
            </a:r>
            <a:r>
              <a:rPr lang="en-US" sz="1000" dirty="0">
                <a:latin typeface="Arial" pitchFamily="34" charset="0"/>
                <a:cs typeface="Arial" pitchFamily="34" charset="0"/>
              </a:rPr>
              <a:t> &amp; Xiao, 2006. </a:t>
            </a:r>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53</a:t>
            </a:fld>
            <a:endParaRPr lang="en-US" dirty="0"/>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32951"/>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Multi-Disciplinary Rounds</a:t>
            </a:r>
            <a:br>
              <a:rPr lang="en-US" dirty="0" smtClean="0"/>
            </a:br>
            <a:r>
              <a:rPr lang="en-US" dirty="0" smtClean="0"/>
              <a:t>Evaluating Usefulness of HIT Tools</a:t>
            </a:r>
            <a:endParaRPr lang="en-US" dirty="0"/>
          </a:p>
        </p:txBody>
      </p:sp>
      <p:sp>
        <p:nvSpPr>
          <p:cNvPr id="60419" name="Content Placeholder 2"/>
          <p:cNvSpPr>
            <a:spLocks noGrp="1"/>
          </p:cNvSpPr>
          <p:nvPr>
            <p:ph sz="quarter" idx="1"/>
          </p:nvPr>
        </p:nvSpPr>
        <p:spPr>
          <a:xfrm>
            <a:off x="533400" y="1600200"/>
            <a:ext cx="8153400" cy="4572000"/>
          </a:xfrm>
        </p:spPr>
        <p:txBody>
          <a:bodyPr>
            <a:normAutofit fontScale="92500" lnSpcReduction="10000"/>
          </a:bodyPr>
          <a:lstStyle/>
          <a:p>
            <a:pPr eaLnBrk="1" hangingPunct="1"/>
            <a:r>
              <a:rPr lang="en-US" sz="2800" dirty="0" smtClean="0"/>
              <a:t>Look at communication processes</a:t>
            </a:r>
          </a:p>
          <a:p>
            <a:pPr lvl="1" eaLnBrk="1" hangingPunct="1">
              <a:buFont typeface="Arial" pitchFamily="34" charset="0"/>
              <a:buChar char="•"/>
            </a:pPr>
            <a:r>
              <a:rPr lang="en-US" sz="2400" dirty="0" smtClean="0"/>
              <a:t>Content, frequency</a:t>
            </a:r>
          </a:p>
          <a:p>
            <a:pPr lvl="1" eaLnBrk="1" hangingPunct="1">
              <a:buFont typeface="Arial" pitchFamily="34" charset="0"/>
              <a:buChar char="•"/>
            </a:pPr>
            <a:r>
              <a:rPr lang="en-US" sz="2400" dirty="0" smtClean="0"/>
              <a:t>Time, noise &amp; interruptions</a:t>
            </a:r>
          </a:p>
          <a:p>
            <a:pPr eaLnBrk="1" hangingPunct="1"/>
            <a:r>
              <a:rPr lang="en-US" sz="2800" dirty="0" smtClean="0"/>
              <a:t>Assess effectiveness of communication</a:t>
            </a:r>
          </a:p>
          <a:p>
            <a:pPr lvl="1" eaLnBrk="1" hangingPunct="1">
              <a:buFont typeface="Arial" pitchFamily="34" charset="0"/>
              <a:buChar char="•"/>
            </a:pPr>
            <a:r>
              <a:rPr lang="en-US" sz="2400" dirty="0" smtClean="0"/>
              <a:t>Situation awareness</a:t>
            </a:r>
          </a:p>
          <a:p>
            <a:pPr lvl="1" eaLnBrk="1" hangingPunct="1">
              <a:buFont typeface="Arial" pitchFamily="34" charset="0"/>
              <a:buChar char="•"/>
            </a:pPr>
            <a:r>
              <a:rPr lang="en-US" sz="2400" dirty="0" smtClean="0"/>
              <a:t>Decisions, goals, needs</a:t>
            </a:r>
          </a:p>
          <a:p>
            <a:pPr eaLnBrk="1" hangingPunct="1"/>
            <a:r>
              <a:rPr lang="en-US" sz="2800" dirty="0" smtClean="0"/>
              <a:t>Assess impact on care processes</a:t>
            </a:r>
          </a:p>
          <a:p>
            <a:pPr lvl="1" eaLnBrk="1" hangingPunct="1">
              <a:buFont typeface="Arial" pitchFamily="34" charset="0"/>
              <a:buChar char="•"/>
            </a:pPr>
            <a:r>
              <a:rPr lang="en-US" sz="2400" dirty="0" smtClean="0"/>
              <a:t>Frequency of adverse events</a:t>
            </a:r>
          </a:p>
          <a:p>
            <a:pPr lvl="1" eaLnBrk="1" hangingPunct="1">
              <a:buFont typeface="Arial" pitchFamily="34" charset="0"/>
              <a:buChar char="•"/>
            </a:pPr>
            <a:r>
              <a:rPr lang="en-US" sz="2400" dirty="0" smtClean="0"/>
              <a:t>Variations from clinical pathways</a:t>
            </a:r>
          </a:p>
          <a:p>
            <a:pPr lvl="1" eaLnBrk="1" hangingPunct="1">
              <a:buFont typeface="Arial" pitchFamily="34" charset="0"/>
              <a:buChar char="•"/>
            </a:pPr>
            <a:r>
              <a:rPr lang="en-US" sz="2400" dirty="0" smtClean="0"/>
              <a:t>Identification of safety risks</a:t>
            </a:r>
          </a:p>
          <a:p>
            <a:pPr lvl="1" eaLnBrk="1" hangingPunct="1">
              <a:buFont typeface="Arial" pitchFamily="34" charset="0"/>
              <a:buChar char="•"/>
            </a:pPr>
            <a:r>
              <a:rPr lang="en-US" sz="2400" dirty="0" smtClean="0"/>
              <a:t>Follow-through on discharge needs</a:t>
            </a:r>
          </a:p>
        </p:txBody>
      </p:sp>
      <p:sp>
        <p:nvSpPr>
          <p:cNvPr id="60420" name="TextBox 3"/>
          <p:cNvSpPr txBox="1">
            <a:spLocks noChangeArrowheads="1"/>
          </p:cNvSpPr>
          <p:nvPr/>
        </p:nvSpPr>
        <p:spPr bwMode="auto">
          <a:xfrm>
            <a:off x="3200400" y="6096000"/>
            <a:ext cx="5334000" cy="246221"/>
          </a:xfrm>
          <a:prstGeom prst="rect">
            <a:avLst/>
          </a:prstGeom>
          <a:noFill/>
          <a:ln w="9525">
            <a:noFill/>
            <a:miter lim="800000"/>
            <a:headEnd/>
            <a:tailEnd/>
          </a:ln>
        </p:spPr>
        <p:txBody>
          <a:bodyPr>
            <a:spAutoFit/>
          </a:bodyPr>
          <a:lstStyle/>
          <a:p>
            <a:pPr algn="r"/>
            <a:r>
              <a:rPr lang="en-US" sz="1000" dirty="0" err="1">
                <a:latin typeface="Arial" pitchFamily="34" charset="0"/>
                <a:cs typeface="Arial" pitchFamily="34" charset="0"/>
              </a:rPr>
              <a:t>Gurses</a:t>
            </a:r>
            <a:r>
              <a:rPr lang="en-US" sz="1000" dirty="0">
                <a:latin typeface="Arial" pitchFamily="34" charset="0"/>
                <a:cs typeface="Arial" pitchFamily="34" charset="0"/>
              </a:rPr>
              <a:t> &amp; Xiao, 2006. </a:t>
            </a:r>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54</a:t>
            </a:fld>
            <a:endParaRPr lang="en-US" dirty="0"/>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111350"/>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eaLnBrk="1" hangingPunct="1"/>
            <a:r>
              <a:rPr lang="en-US" smtClean="0"/>
              <a:t>Summary</a:t>
            </a:r>
          </a:p>
        </p:txBody>
      </p:sp>
      <p:sp>
        <p:nvSpPr>
          <p:cNvPr id="61443" name="Content Placeholder 2"/>
          <p:cNvSpPr>
            <a:spLocks noGrp="1"/>
          </p:cNvSpPr>
          <p:nvPr>
            <p:ph sz="quarter" idx="1"/>
          </p:nvPr>
        </p:nvSpPr>
        <p:spPr/>
        <p:txBody>
          <a:bodyPr>
            <a:normAutofit fontScale="92500"/>
          </a:bodyPr>
          <a:lstStyle/>
          <a:p>
            <a:pPr eaLnBrk="1" hangingPunct="1"/>
            <a:r>
              <a:rPr lang="en-US" sz="2700" dirty="0" smtClean="0"/>
              <a:t>Effective communication is a necessary pre-requisite to improving care coordination, a top national health care priority</a:t>
            </a:r>
          </a:p>
          <a:p>
            <a:pPr eaLnBrk="1" hangingPunct="1"/>
            <a:r>
              <a:rPr lang="en-US" sz="2700" dirty="0" smtClean="0"/>
              <a:t>The greatest risk for ineffective communication occurs during provider hand-off and transitions of care</a:t>
            </a:r>
          </a:p>
          <a:p>
            <a:pPr eaLnBrk="1" hangingPunct="1"/>
            <a:r>
              <a:rPr lang="en-US" sz="2700" dirty="0" smtClean="0"/>
              <a:t>Health IT can both enhance and hinder effective communication and care coordination</a:t>
            </a:r>
          </a:p>
          <a:p>
            <a:pPr eaLnBrk="1" hangingPunct="1"/>
            <a:r>
              <a:rPr lang="en-US" sz="2700" dirty="0" smtClean="0"/>
              <a:t>The HIT professional is instrumental in implementing information and communication technologies to support interdisciplinary care coordination</a:t>
            </a:r>
          </a:p>
          <a:p>
            <a:pPr eaLnBrk="1" hangingPunct="1"/>
            <a:endParaRPr lang="en-US" dirty="0" smtClean="0"/>
          </a:p>
          <a:p>
            <a:pPr eaLnBrk="1" hangingPunct="1"/>
            <a:endParaRPr lang="en-US" dirty="0" smtClean="0"/>
          </a:p>
        </p:txBody>
      </p:sp>
      <p:sp>
        <p:nvSpPr>
          <p:cNvPr id="5" name="Date Placeholder 4"/>
          <p:cNvSpPr>
            <a:spLocks noGrp="1"/>
          </p:cNvSpPr>
          <p:nvPr>
            <p:ph type="dt" sz="half" idx="10"/>
          </p:nvPr>
        </p:nvSpPr>
        <p:spPr/>
        <p:txBody>
          <a:bodyPr/>
          <a:lstStyle/>
          <a:p>
            <a:r>
              <a:rPr lang="en-US" smtClean="0"/>
              <a:t>Component12/Unit5</a:t>
            </a:r>
            <a:endParaRPr lang="en-US"/>
          </a:p>
        </p:txBody>
      </p:sp>
      <p:sp>
        <p:nvSpPr>
          <p:cNvPr id="6" name="Slide Number Placeholder 5"/>
          <p:cNvSpPr>
            <a:spLocks noGrp="1"/>
          </p:cNvSpPr>
          <p:nvPr>
            <p:ph type="sldNum" sz="quarter" idx="12"/>
          </p:nvPr>
        </p:nvSpPr>
        <p:spPr/>
        <p:txBody>
          <a:bodyPr/>
          <a:lstStyle/>
          <a:p>
            <a:fld id="{42C6944D-976D-4BAB-B9EE-106CA3D06445}" type="slidenum">
              <a:rPr lang="en-US" smtClean="0"/>
              <a:pPr/>
              <a:t>55</a:t>
            </a:fld>
            <a:endParaRPr lang="en-US"/>
          </a:p>
        </p:txBody>
      </p:sp>
      <p:sp>
        <p:nvSpPr>
          <p:cNvPr id="7" name="Footer Placeholder 6"/>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43301"/>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Care Coordination</a:t>
            </a:r>
            <a:br>
              <a:rPr lang="en-US" dirty="0" smtClean="0"/>
            </a:br>
            <a:r>
              <a:rPr lang="en-US" dirty="0" smtClean="0"/>
              <a:t>Transitions of Care</a:t>
            </a:r>
            <a:endParaRPr lang="en-US" dirty="0"/>
          </a:p>
        </p:txBody>
      </p:sp>
      <p:sp>
        <p:nvSpPr>
          <p:cNvPr id="3" name="Content Placeholder 2"/>
          <p:cNvSpPr>
            <a:spLocks noGrp="1"/>
          </p:cNvSpPr>
          <p:nvPr>
            <p:ph sz="quarter" idx="1"/>
          </p:nvPr>
        </p:nvSpPr>
        <p:spPr>
          <a:xfrm>
            <a:off x="914400" y="1600200"/>
            <a:ext cx="7772400" cy="2819400"/>
          </a:xfrm>
        </p:spPr>
        <p:txBody>
          <a:bodyPr>
            <a:normAutofit fontScale="70000" lnSpcReduction="20000"/>
          </a:bodyPr>
          <a:lstStyle/>
          <a:p>
            <a:pPr marL="274320" indent="-274320" eaLnBrk="1" fontAlgn="auto" hangingPunct="1">
              <a:lnSpc>
                <a:spcPct val="120000"/>
              </a:lnSpc>
              <a:spcBef>
                <a:spcPts val="570"/>
              </a:spcBef>
              <a:spcAft>
                <a:spcPts val="0"/>
              </a:spcAft>
              <a:defRPr/>
            </a:pPr>
            <a:r>
              <a:rPr lang="en-US" dirty="0" smtClean="0"/>
              <a:t>Provider to provider (within facility)</a:t>
            </a:r>
          </a:p>
          <a:p>
            <a:pPr marL="274320" indent="-274320" eaLnBrk="1" fontAlgn="auto" hangingPunct="1">
              <a:lnSpc>
                <a:spcPct val="120000"/>
              </a:lnSpc>
              <a:spcBef>
                <a:spcPts val="570"/>
              </a:spcBef>
              <a:spcAft>
                <a:spcPts val="0"/>
              </a:spcAft>
              <a:defRPr/>
            </a:pPr>
            <a:r>
              <a:rPr lang="en-US" dirty="0" smtClean="0"/>
              <a:t>Care area to care area (within facility)</a:t>
            </a:r>
          </a:p>
          <a:p>
            <a:pPr marL="274320" indent="-274320" eaLnBrk="1" fontAlgn="auto" hangingPunct="1">
              <a:lnSpc>
                <a:spcPct val="120000"/>
              </a:lnSpc>
              <a:spcBef>
                <a:spcPts val="570"/>
              </a:spcBef>
              <a:spcAft>
                <a:spcPts val="0"/>
              </a:spcAft>
              <a:defRPr/>
            </a:pPr>
            <a:r>
              <a:rPr lang="en-US" dirty="0" smtClean="0"/>
              <a:t>Facility to facility transfer</a:t>
            </a:r>
          </a:p>
          <a:p>
            <a:pPr marL="274320" indent="-274320" eaLnBrk="1" fontAlgn="auto" hangingPunct="1">
              <a:lnSpc>
                <a:spcPct val="120000"/>
              </a:lnSpc>
              <a:spcBef>
                <a:spcPts val="570"/>
              </a:spcBef>
              <a:spcAft>
                <a:spcPts val="0"/>
              </a:spcAft>
              <a:defRPr/>
            </a:pPr>
            <a:r>
              <a:rPr lang="en-US" dirty="0" smtClean="0"/>
              <a:t>Admission to facility from home (primary care provider to hospital-based care)</a:t>
            </a:r>
          </a:p>
          <a:p>
            <a:pPr marL="274320" indent="-274320" eaLnBrk="1" fontAlgn="auto" hangingPunct="1">
              <a:lnSpc>
                <a:spcPct val="120000"/>
              </a:lnSpc>
              <a:spcBef>
                <a:spcPts val="570"/>
              </a:spcBef>
              <a:spcAft>
                <a:spcPts val="0"/>
              </a:spcAft>
              <a:defRPr/>
            </a:pPr>
            <a:r>
              <a:rPr lang="en-US" dirty="0" smtClean="0"/>
              <a:t>Discharge to home (hospital-based care to primary care provider)</a:t>
            </a:r>
          </a:p>
          <a:p>
            <a:pPr marL="274320" indent="-274320" eaLnBrk="1" fontAlgn="auto" hangingPunct="1">
              <a:spcBef>
                <a:spcPts val="580"/>
              </a:spcBef>
              <a:spcAft>
                <a:spcPts val="0"/>
              </a:spcAft>
              <a:buFont typeface="Wingdings 2"/>
              <a:buChar char=""/>
              <a:defRPr/>
            </a:pPr>
            <a:endParaRPr lang="en-US" dirty="0"/>
          </a:p>
        </p:txBody>
      </p:sp>
      <p:sp>
        <p:nvSpPr>
          <p:cNvPr id="6" name="Title 1"/>
          <p:cNvSpPr txBox="1">
            <a:spLocks/>
          </p:cNvSpPr>
          <p:nvPr/>
        </p:nvSpPr>
        <p:spPr>
          <a:xfrm>
            <a:off x="914400" y="4572000"/>
            <a:ext cx="5562600" cy="609600"/>
          </a:xfrm>
          <a:prstGeom prst="rect">
            <a:avLst/>
          </a:prstGeom>
        </p:spPr>
        <p:txBody>
          <a:bodyPr bIns="91440" anchor="b">
            <a:normAutofit fontScale="97500"/>
          </a:bodyPr>
          <a:lstStyle/>
          <a:p>
            <a:pPr fontAlgn="auto">
              <a:spcAft>
                <a:spcPts val="0"/>
              </a:spcAft>
              <a:defRPr/>
            </a:pPr>
            <a:r>
              <a:rPr lang="en-US" sz="2700" dirty="0">
                <a:latin typeface="Arial" pitchFamily="34" charset="0"/>
                <a:ea typeface="+mj-ea"/>
                <a:cs typeface="Arial" pitchFamily="34" charset="0"/>
              </a:rPr>
              <a:t>Hand-Off</a:t>
            </a:r>
          </a:p>
        </p:txBody>
      </p:sp>
      <p:sp>
        <p:nvSpPr>
          <p:cNvPr id="11269" name="Content Placeholder 2"/>
          <p:cNvSpPr txBox="1">
            <a:spLocks/>
          </p:cNvSpPr>
          <p:nvPr/>
        </p:nvSpPr>
        <p:spPr bwMode="auto">
          <a:xfrm>
            <a:off x="838200" y="5181600"/>
            <a:ext cx="7772400" cy="990600"/>
          </a:xfrm>
          <a:prstGeom prst="rect">
            <a:avLst/>
          </a:prstGeom>
          <a:noFill/>
          <a:ln w="9525">
            <a:noFill/>
            <a:miter lim="800000"/>
            <a:headEnd/>
            <a:tailEnd/>
          </a:ln>
        </p:spPr>
        <p:txBody>
          <a:bodyPr/>
          <a:lstStyle/>
          <a:p>
            <a:pPr marL="273050" indent="-273050">
              <a:spcBef>
                <a:spcPts val="575"/>
              </a:spcBef>
              <a:buSzPct val="85000"/>
              <a:buFont typeface="Arial" pitchFamily="34" charset="0"/>
              <a:buChar char="•"/>
            </a:pPr>
            <a:r>
              <a:rPr lang="en-US" sz="2200" dirty="0">
                <a:latin typeface="Arial" pitchFamily="34" charset="0"/>
                <a:cs typeface="Arial" pitchFamily="34" charset="0"/>
              </a:rPr>
              <a:t>Transfer of care from one provider to another provider</a:t>
            </a:r>
          </a:p>
          <a:p>
            <a:pPr marL="273050" indent="-273050">
              <a:spcBef>
                <a:spcPts val="575"/>
              </a:spcBef>
              <a:buSzPct val="85000"/>
              <a:buFont typeface="Arial" pitchFamily="34" charset="0"/>
              <a:buChar char="•"/>
            </a:pPr>
            <a:r>
              <a:rPr lang="en-US" sz="2200" dirty="0">
                <a:latin typeface="Arial" pitchFamily="34" charset="0"/>
                <a:cs typeface="Arial" pitchFamily="34" charset="0"/>
              </a:rPr>
              <a:t>Vulnerable to communication failure</a:t>
            </a:r>
          </a:p>
          <a:p>
            <a:pPr marL="273050" indent="-273050">
              <a:spcBef>
                <a:spcPts val="575"/>
              </a:spcBef>
              <a:buClr>
                <a:schemeClr val="accent1"/>
              </a:buClr>
              <a:buSzPct val="85000"/>
              <a:buFont typeface="Wingdings 2" pitchFamily="18" charset="2"/>
              <a:buChar char=""/>
            </a:pPr>
            <a:endParaRPr lang="en-US" sz="2200" dirty="0">
              <a:latin typeface="Perpetua" pitchFamily="18" charset="0"/>
            </a:endParaRPr>
          </a:p>
        </p:txBody>
      </p:sp>
      <p:sp>
        <p:nvSpPr>
          <p:cNvPr id="7" name="Date Placeholder 6"/>
          <p:cNvSpPr>
            <a:spLocks noGrp="1"/>
          </p:cNvSpPr>
          <p:nvPr>
            <p:ph type="dt" sz="half" idx="10"/>
          </p:nvPr>
        </p:nvSpPr>
        <p:spPr/>
        <p:txBody>
          <a:bodyPr/>
          <a:lstStyle/>
          <a:p>
            <a:r>
              <a:rPr lang="en-US" smtClean="0"/>
              <a:t>Component12/Unit5</a:t>
            </a:r>
            <a:endParaRPr lang="en-US"/>
          </a:p>
        </p:txBody>
      </p:sp>
      <p:sp>
        <p:nvSpPr>
          <p:cNvPr id="9" name="Slide Number Placeholder 8"/>
          <p:cNvSpPr>
            <a:spLocks noGrp="1"/>
          </p:cNvSpPr>
          <p:nvPr>
            <p:ph type="sldNum" sz="quarter" idx="12"/>
          </p:nvPr>
        </p:nvSpPr>
        <p:spPr/>
        <p:txBody>
          <a:bodyPr/>
          <a:lstStyle/>
          <a:p>
            <a:fld id="{42C6944D-976D-4BAB-B9EE-106CA3D06445}" type="slidenum">
              <a:rPr lang="en-US" smtClean="0"/>
              <a:pPr/>
              <a:t>6</a:t>
            </a:fld>
            <a:endParaRPr lang="en-US"/>
          </a:p>
        </p:txBody>
      </p:sp>
      <p:sp>
        <p:nvSpPr>
          <p:cNvPr id="10" name="Footer Placeholder 9"/>
          <p:cNvSpPr>
            <a:spLocks noGrp="1"/>
          </p:cNvSpPr>
          <p:nvPr>
            <p:ph type="ftr" sz="quarter" idx="11"/>
          </p:nvPr>
        </p:nvSpPr>
        <p:spPr/>
        <p:txBody>
          <a:bodyPr/>
          <a:lstStyle/>
          <a:p>
            <a:r>
              <a:rPr lang="en-US" smtClean="0"/>
              <a:t>Health IT Workforce Curriculum                                                   </a:t>
            </a:r>
            <a:endParaRPr lang="en-US"/>
          </a:p>
        </p:txBody>
      </p:sp>
    </p:spTree>
    <p:custDataLst>
      <p:tags r:id="rId1"/>
    </p:custDataLst>
  </p:cSld>
  <p:clrMapOvr>
    <a:masterClrMapping/>
  </p:clrMapOvr>
  <p:transition advTm="9581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dirty="0" smtClean="0"/>
              <a:t>Provider Hand-Offs</a:t>
            </a:r>
          </a:p>
        </p:txBody>
      </p:sp>
      <p:sp>
        <p:nvSpPr>
          <p:cNvPr id="12291" name="Content Placeholder 2"/>
          <p:cNvSpPr>
            <a:spLocks noGrp="1"/>
          </p:cNvSpPr>
          <p:nvPr>
            <p:ph sz="quarter" idx="1"/>
          </p:nvPr>
        </p:nvSpPr>
        <p:spPr/>
        <p:txBody>
          <a:bodyPr>
            <a:normAutofit fontScale="77500" lnSpcReduction="20000"/>
          </a:bodyPr>
          <a:lstStyle/>
          <a:p>
            <a:pPr eaLnBrk="1" hangingPunct="1">
              <a:lnSpc>
                <a:spcPct val="120000"/>
              </a:lnSpc>
              <a:spcBef>
                <a:spcPts val="570"/>
              </a:spcBef>
            </a:pPr>
            <a:r>
              <a:rPr lang="en-US" dirty="0" smtClean="0"/>
              <a:t>Reduced resident duty hours have been mandated for all US residency programs since 2003</a:t>
            </a:r>
          </a:p>
          <a:p>
            <a:pPr lvl="1" eaLnBrk="1" hangingPunct="1">
              <a:lnSpc>
                <a:spcPct val="120000"/>
              </a:lnSpc>
              <a:spcBef>
                <a:spcPts val="570"/>
              </a:spcBef>
              <a:buFont typeface="Arial" pitchFamily="34" charset="0"/>
              <a:buChar char="•"/>
            </a:pPr>
            <a:r>
              <a:rPr lang="en-US" dirty="0" smtClean="0"/>
              <a:t>Less fatigue and improved well-being for residents</a:t>
            </a:r>
          </a:p>
          <a:p>
            <a:pPr lvl="1" eaLnBrk="1" hangingPunct="1">
              <a:lnSpc>
                <a:spcPct val="120000"/>
              </a:lnSpc>
              <a:spcBef>
                <a:spcPts val="570"/>
              </a:spcBef>
              <a:buFont typeface="Arial" pitchFamily="34" charset="0"/>
              <a:buChar char="•"/>
            </a:pPr>
            <a:r>
              <a:rPr lang="en-US" dirty="0" smtClean="0"/>
              <a:t>Need for increased hand-offs and reduced continuity of care</a:t>
            </a:r>
          </a:p>
          <a:p>
            <a:pPr eaLnBrk="1" hangingPunct="1">
              <a:lnSpc>
                <a:spcPct val="120000"/>
              </a:lnSpc>
              <a:spcBef>
                <a:spcPts val="570"/>
              </a:spcBef>
            </a:pPr>
            <a:r>
              <a:rPr lang="en-US" dirty="0" smtClean="0"/>
              <a:t>Concerns about inadequate hand-offs</a:t>
            </a:r>
          </a:p>
          <a:p>
            <a:pPr lvl="1" eaLnBrk="1" hangingPunct="1">
              <a:lnSpc>
                <a:spcPct val="120000"/>
              </a:lnSpc>
              <a:spcBef>
                <a:spcPts val="570"/>
              </a:spcBef>
              <a:buFont typeface="Arial" pitchFamily="34" charset="0"/>
              <a:buChar char="•"/>
            </a:pPr>
            <a:r>
              <a:rPr lang="en-US" dirty="0" smtClean="0"/>
              <a:t>Average patient is handed-off 5 to 10 times per admission</a:t>
            </a:r>
          </a:p>
          <a:p>
            <a:pPr lvl="1" eaLnBrk="1" hangingPunct="1">
              <a:lnSpc>
                <a:spcPct val="120000"/>
              </a:lnSpc>
              <a:spcBef>
                <a:spcPts val="570"/>
              </a:spcBef>
              <a:buFont typeface="Arial" pitchFamily="34" charset="0"/>
              <a:buChar char="•"/>
            </a:pPr>
            <a:r>
              <a:rPr lang="en-US" dirty="0" smtClean="0"/>
              <a:t>Health care communications are prone to interruption</a:t>
            </a:r>
          </a:p>
          <a:p>
            <a:pPr lvl="1" eaLnBrk="1" hangingPunct="1">
              <a:lnSpc>
                <a:spcPct val="120000"/>
              </a:lnSpc>
              <a:spcBef>
                <a:spcPts val="570"/>
              </a:spcBef>
              <a:buFont typeface="Arial" pitchFamily="34" charset="0"/>
              <a:buChar char="•"/>
            </a:pPr>
            <a:r>
              <a:rPr lang="en-US" dirty="0" smtClean="0"/>
              <a:t>National Patient Safety Goal requires organizations to develop a standardized approach to hand-off communications</a:t>
            </a:r>
          </a:p>
          <a:p>
            <a:pPr lvl="1" eaLnBrk="1" hangingPunct="1"/>
            <a:endParaRPr lang="en-US" dirty="0" smtClean="0"/>
          </a:p>
          <a:p>
            <a:pPr lvl="1" eaLnBrk="1" hangingPunct="1"/>
            <a:endParaRPr lang="en-US" dirty="0" smtClean="0"/>
          </a:p>
        </p:txBody>
      </p:sp>
      <p:sp>
        <p:nvSpPr>
          <p:cNvPr id="12292" name="TextBox 3"/>
          <p:cNvSpPr txBox="1">
            <a:spLocks noChangeArrowheads="1"/>
          </p:cNvSpPr>
          <p:nvPr/>
        </p:nvSpPr>
        <p:spPr bwMode="auto">
          <a:xfrm>
            <a:off x="3581400" y="5791200"/>
            <a:ext cx="4800600" cy="246221"/>
          </a:xfrm>
          <a:prstGeom prst="rect">
            <a:avLst/>
          </a:prstGeom>
          <a:noFill/>
          <a:ln w="9525">
            <a:noFill/>
            <a:miter lim="800000"/>
            <a:headEnd/>
            <a:tailEnd/>
          </a:ln>
        </p:spPr>
        <p:txBody>
          <a:bodyPr>
            <a:spAutoFit/>
          </a:bodyPr>
          <a:lstStyle/>
          <a:p>
            <a:pPr algn="r"/>
            <a:r>
              <a:rPr lang="en-US" sz="1000" dirty="0" err="1">
                <a:latin typeface="Arial" pitchFamily="34" charset="0"/>
                <a:cs typeface="Arial" pitchFamily="34" charset="0"/>
              </a:rPr>
              <a:t>Riesenberg</a:t>
            </a:r>
            <a:r>
              <a:rPr lang="en-US" sz="1000" dirty="0">
                <a:latin typeface="Arial" pitchFamily="34" charset="0"/>
                <a:cs typeface="Arial" pitchFamily="34" charset="0"/>
              </a:rPr>
              <a:t> et. al, </a:t>
            </a:r>
            <a:r>
              <a:rPr lang="en-US" sz="1000" dirty="0" smtClean="0">
                <a:latin typeface="Arial" pitchFamily="34" charset="0"/>
                <a:cs typeface="Arial" pitchFamily="34" charset="0"/>
              </a:rPr>
              <a:t>2009</a:t>
            </a:r>
            <a:endParaRPr lang="en-US" sz="1000" dirty="0">
              <a:latin typeface="Arial" pitchFamily="34" charset="0"/>
              <a:cs typeface="Arial" pitchFamily="34" charset="0"/>
            </a:endParaRPr>
          </a:p>
        </p:txBody>
      </p:sp>
      <p:sp>
        <p:nvSpPr>
          <p:cNvPr id="7" name="Date Placeholder 6"/>
          <p:cNvSpPr>
            <a:spLocks noGrp="1"/>
          </p:cNvSpPr>
          <p:nvPr>
            <p:ph type="dt" sz="half" idx="10"/>
          </p:nvPr>
        </p:nvSpPr>
        <p:spPr/>
        <p:txBody>
          <a:bodyPr/>
          <a:lstStyle/>
          <a:p>
            <a:r>
              <a:rPr lang="en-US" smtClean="0"/>
              <a:t>Component12/Unit5</a:t>
            </a:r>
            <a:endParaRPr lang="en-US"/>
          </a:p>
        </p:txBody>
      </p:sp>
      <p:sp>
        <p:nvSpPr>
          <p:cNvPr id="8" name="Slide Number Placeholder 7"/>
          <p:cNvSpPr>
            <a:spLocks noGrp="1"/>
          </p:cNvSpPr>
          <p:nvPr>
            <p:ph type="sldNum" sz="quarter" idx="12"/>
          </p:nvPr>
        </p:nvSpPr>
        <p:spPr/>
        <p:txBody>
          <a:bodyPr/>
          <a:lstStyle/>
          <a:p>
            <a:fld id="{42C6944D-976D-4BAB-B9EE-106CA3D06445}" type="slidenum">
              <a:rPr lang="en-US" smtClean="0"/>
              <a:pPr/>
              <a:t>7</a:t>
            </a:fld>
            <a:endParaRPr lang="en-US" dirty="0"/>
          </a:p>
        </p:txBody>
      </p:sp>
      <p:sp>
        <p:nvSpPr>
          <p:cNvPr id="9" name="Footer Placeholder 8"/>
          <p:cNvSpPr>
            <a:spLocks noGrp="1"/>
          </p:cNvSpPr>
          <p:nvPr>
            <p:ph type="ftr" sz="quarter" idx="11"/>
          </p:nvPr>
        </p:nvSpPr>
        <p:spPr/>
        <p:txBody>
          <a:bodyPr/>
          <a:lstStyle/>
          <a:p>
            <a:r>
              <a:rPr lang="en-US" smtClean="0"/>
              <a:t>Health IT Workforce Curriculum                                                   </a:t>
            </a:r>
            <a:endParaRPr lang="en-US"/>
          </a:p>
        </p:txBody>
      </p:sp>
    </p:spTree>
    <p:custDataLst>
      <p:tags r:id="rId1"/>
    </p:custDataLst>
  </p:cSld>
  <p:clrMapOvr>
    <a:masterClrMapping/>
  </p:clrMapOvr>
  <p:transition advTm="102151"/>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dirty="0" smtClean="0"/>
              <a:t>Provider Hand-Offs</a:t>
            </a:r>
          </a:p>
        </p:txBody>
      </p:sp>
      <p:sp>
        <p:nvSpPr>
          <p:cNvPr id="5" name="Text Placeholder 4"/>
          <p:cNvSpPr>
            <a:spLocks noGrp="1"/>
          </p:cNvSpPr>
          <p:nvPr>
            <p:ph type="body" idx="1"/>
          </p:nvPr>
        </p:nvSpPr>
        <p:spPr/>
        <p:txBody>
          <a:bodyPr/>
          <a:lstStyle/>
          <a:p>
            <a:pPr eaLnBrk="1" fontAlgn="auto" hangingPunct="1">
              <a:spcBef>
                <a:spcPts val="580"/>
              </a:spcBef>
              <a:spcAft>
                <a:spcPts val="0"/>
              </a:spcAft>
              <a:buFont typeface="Wingdings 2"/>
              <a:buNone/>
              <a:defRPr/>
            </a:pPr>
            <a:r>
              <a:rPr lang="en-US" sz="3200" dirty="0" smtClean="0">
                <a:solidFill>
                  <a:schemeClr val="tx1">
                    <a:lumMod val="75000"/>
                    <a:lumOff val="25000"/>
                  </a:schemeClr>
                </a:solidFill>
              </a:rPr>
              <a:t>Barriers</a:t>
            </a:r>
            <a:endParaRPr lang="en-US" sz="3200" dirty="0">
              <a:solidFill>
                <a:schemeClr val="tx1">
                  <a:lumMod val="75000"/>
                  <a:lumOff val="25000"/>
                </a:schemeClr>
              </a:solidFill>
            </a:endParaRPr>
          </a:p>
        </p:txBody>
      </p:sp>
      <p:sp>
        <p:nvSpPr>
          <p:cNvPr id="6" name="Text Placeholder 5"/>
          <p:cNvSpPr>
            <a:spLocks noGrp="1"/>
          </p:cNvSpPr>
          <p:nvPr>
            <p:ph type="body" sz="half" idx="3"/>
          </p:nvPr>
        </p:nvSpPr>
        <p:spPr/>
        <p:txBody>
          <a:bodyPr/>
          <a:lstStyle/>
          <a:p>
            <a:pPr eaLnBrk="1" fontAlgn="auto" hangingPunct="1">
              <a:spcBef>
                <a:spcPts val="580"/>
              </a:spcBef>
              <a:spcAft>
                <a:spcPts val="0"/>
              </a:spcAft>
              <a:buFont typeface="Wingdings 2"/>
              <a:buNone/>
              <a:defRPr/>
            </a:pPr>
            <a:r>
              <a:rPr lang="en-US" sz="3200" dirty="0" smtClean="0">
                <a:solidFill>
                  <a:schemeClr val="tx1">
                    <a:lumMod val="75000"/>
                    <a:lumOff val="25000"/>
                  </a:schemeClr>
                </a:solidFill>
              </a:rPr>
              <a:t>Strategies</a:t>
            </a:r>
            <a:endParaRPr lang="en-US" sz="3200" dirty="0">
              <a:solidFill>
                <a:schemeClr val="tx1">
                  <a:lumMod val="75000"/>
                  <a:lumOff val="25000"/>
                </a:schemeClr>
              </a:solidFill>
            </a:endParaRPr>
          </a:p>
        </p:txBody>
      </p:sp>
      <p:sp>
        <p:nvSpPr>
          <p:cNvPr id="13317" name="Content Placeholder 2"/>
          <p:cNvSpPr>
            <a:spLocks noGrp="1"/>
          </p:cNvSpPr>
          <p:nvPr>
            <p:ph sz="half" idx="2"/>
          </p:nvPr>
        </p:nvSpPr>
        <p:spPr/>
        <p:txBody>
          <a:bodyPr>
            <a:normAutofit fontScale="92500"/>
          </a:bodyPr>
          <a:lstStyle/>
          <a:p>
            <a:pPr eaLnBrk="1" hangingPunct="1"/>
            <a:r>
              <a:rPr lang="en-US" sz="2800" dirty="0" smtClean="0"/>
              <a:t>Communication</a:t>
            </a:r>
          </a:p>
          <a:p>
            <a:pPr eaLnBrk="1" hangingPunct="1"/>
            <a:r>
              <a:rPr lang="en-US" sz="2800" dirty="0" smtClean="0"/>
              <a:t>Lack of a standard system or requirement</a:t>
            </a:r>
          </a:p>
          <a:p>
            <a:pPr eaLnBrk="1" hangingPunct="1"/>
            <a:r>
              <a:rPr lang="en-US" sz="2800" dirty="0" smtClean="0"/>
              <a:t>Lack of training</a:t>
            </a:r>
          </a:p>
          <a:p>
            <a:pPr eaLnBrk="1" hangingPunct="1"/>
            <a:r>
              <a:rPr lang="en-US" sz="2800" dirty="0" smtClean="0"/>
              <a:t>Incomplete information</a:t>
            </a:r>
          </a:p>
          <a:p>
            <a:pPr eaLnBrk="1" hangingPunct="1"/>
            <a:r>
              <a:rPr lang="en-US" sz="2800" dirty="0" smtClean="0"/>
              <a:t>Noise/interruptions</a:t>
            </a:r>
          </a:p>
          <a:p>
            <a:pPr eaLnBrk="1" hangingPunct="1"/>
            <a:r>
              <a:rPr lang="en-US" sz="2800" dirty="0" smtClean="0"/>
              <a:t>Lack of time</a:t>
            </a:r>
          </a:p>
          <a:p>
            <a:pPr eaLnBrk="1" hangingPunct="1"/>
            <a:r>
              <a:rPr lang="en-US" sz="2800" dirty="0" smtClean="0"/>
              <a:t>Complexity/volume</a:t>
            </a:r>
          </a:p>
          <a:p>
            <a:pPr lvl="1" eaLnBrk="1" hangingPunct="1"/>
            <a:endParaRPr lang="en-US" sz="2800" dirty="0" smtClean="0"/>
          </a:p>
          <a:p>
            <a:pPr lvl="1" eaLnBrk="1" hangingPunct="1"/>
            <a:endParaRPr lang="en-US" sz="2800" dirty="0" smtClean="0"/>
          </a:p>
        </p:txBody>
      </p:sp>
      <p:sp>
        <p:nvSpPr>
          <p:cNvPr id="7" name="Content Placeholder 6"/>
          <p:cNvSpPr>
            <a:spLocks noGrp="1"/>
          </p:cNvSpPr>
          <p:nvPr>
            <p:ph sz="half" idx="4"/>
            <p:custDataLst>
              <p:tags r:id="rId1"/>
            </p:custDataLst>
          </p:nvPr>
        </p:nvSpPr>
        <p:spPr/>
        <p:txBody>
          <a:bodyPr>
            <a:normAutofit/>
          </a:bodyPr>
          <a:lstStyle/>
          <a:p>
            <a:pPr marL="274320" indent="-274320" eaLnBrk="1" fontAlgn="auto" hangingPunct="1">
              <a:spcBef>
                <a:spcPts val="580"/>
              </a:spcBef>
              <a:spcAft>
                <a:spcPts val="0"/>
              </a:spcAft>
              <a:defRPr/>
            </a:pPr>
            <a:r>
              <a:rPr lang="en-US" sz="2600" dirty="0" smtClean="0"/>
              <a:t>Standardized process</a:t>
            </a:r>
          </a:p>
          <a:p>
            <a:pPr marL="274320" indent="-274320" eaLnBrk="1" fontAlgn="auto" hangingPunct="1">
              <a:spcBef>
                <a:spcPts val="580"/>
              </a:spcBef>
              <a:spcAft>
                <a:spcPts val="0"/>
              </a:spcAft>
              <a:defRPr/>
            </a:pPr>
            <a:r>
              <a:rPr lang="en-US" sz="2600" dirty="0" smtClean="0"/>
              <a:t>Standardized content</a:t>
            </a:r>
          </a:p>
          <a:p>
            <a:pPr marL="274320" indent="-274320" eaLnBrk="1" fontAlgn="auto" hangingPunct="1">
              <a:spcBef>
                <a:spcPts val="580"/>
              </a:spcBef>
              <a:spcAft>
                <a:spcPts val="0"/>
              </a:spcAft>
              <a:defRPr/>
            </a:pPr>
            <a:r>
              <a:rPr lang="en-US" sz="2600" dirty="0" smtClean="0"/>
              <a:t>Limit hierarchy</a:t>
            </a:r>
          </a:p>
          <a:p>
            <a:pPr marL="274320" indent="-274320" eaLnBrk="1" fontAlgn="auto" hangingPunct="1">
              <a:spcBef>
                <a:spcPts val="580"/>
              </a:spcBef>
              <a:spcAft>
                <a:spcPts val="0"/>
              </a:spcAft>
              <a:defRPr/>
            </a:pPr>
            <a:r>
              <a:rPr lang="en-US" sz="2600" dirty="0" smtClean="0"/>
              <a:t>Training/education</a:t>
            </a:r>
          </a:p>
          <a:p>
            <a:pPr marL="274320" indent="-274320" eaLnBrk="1" fontAlgn="auto" hangingPunct="1">
              <a:spcBef>
                <a:spcPts val="580"/>
              </a:spcBef>
              <a:spcAft>
                <a:spcPts val="0"/>
              </a:spcAft>
              <a:defRPr/>
            </a:pPr>
            <a:r>
              <a:rPr lang="en-US" sz="2600" dirty="0" smtClean="0"/>
              <a:t>Specified location</a:t>
            </a:r>
          </a:p>
          <a:p>
            <a:pPr marL="274320" indent="-274320" eaLnBrk="1" fontAlgn="auto" hangingPunct="1">
              <a:spcBef>
                <a:spcPts val="580"/>
              </a:spcBef>
              <a:spcAft>
                <a:spcPts val="0"/>
              </a:spcAft>
              <a:defRPr/>
            </a:pPr>
            <a:r>
              <a:rPr lang="en-US" sz="2600" dirty="0" smtClean="0"/>
              <a:t>Limit interruptions</a:t>
            </a:r>
          </a:p>
          <a:p>
            <a:pPr marL="274320" indent="-274320" eaLnBrk="1" fontAlgn="auto" hangingPunct="1">
              <a:spcBef>
                <a:spcPts val="580"/>
              </a:spcBef>
              <a:spcAft>
                <a:spcPts val="0"/>
              </a:spcAft>
              <a:defRPr/>
            </a:pPr>
            <a:r>
              <a:rPr lang="en-US" sz="2600" dirty="0" smtClean="0"/>
              <a:t>Technology</a:t>
            </a:r>
          </a:p>
        </p:txBody>
      </p:sp>
      <p:sp>
        <p:nvSpPr>
          <p:cNvPr id="13319" name="TextBox 3"/>
          <p:cNvSpPr txBox="1">
            <a:spLocks noChangeArrowheads="1"/>
          </p:cNvSpPr>
          <p:nvPr/>
        </p:nvSpPr>
        <p:spPr bwMode="auto">
          <a:xfrm>
            <a:off x="3581400" y="6015038"/>
            <a:ext cx="4800600" cy="246221"/>
          </a:xfrm>
          <a:prstGeom prst="rect">
            <a:avLst/>
          </a:prstGeom>
          <a:noFill/>
          <a:ln w="9525">
            <a:noFill/>
            <a:miter lim="800000"/>
            <a:headEnd/>
            <a:tailEnd/>
          </a:ln>
        </p:spPr>
        <p:txBody>
          <a:bodyPr>
            <a:spAutoFit/>
          </a:bodyPr>
          <a:lstStyle/>
          <a:p>
            <a:pPr algn="r"/>
            <a:r>
              <a:rPr lang="en-US" sz="1000" dirty="0" err="1">
                <a:latin typeface="Arial" pitchFamily="34" charset="0"/>
                <a:cs typeface="Arial" pitchFamily="34" charset="0"/>
              </a:rPr>
              <a:t>Riesenberg</a:t>
            </a:r>
            <a:r>
              <a:rPr lang="en-US" sz="1000" dirty="0">
                <a:latin typeface="Arial" pitchFamily="34" charset="0"/>
                <a:cs typeface="Arial" pitchFamily="34" charset="0"/>
              </a:rPr>
              <a:t> et. al, 2009.</a:t>
            </a:r>
          </a:p>
        </p:txBody>
      </p:sp>
      <p:sp>
        <p:nvSpPr>
          <p:cNvPr id="10" name="Date Placeholder 9"/>
          <p:cNvSpPr>
            <a:spLocks noGrp="1"/>
          </p:cNvSpPr>
          <p:nvPr>
            <p:ph type="dt" sz="half" idx="10"/>
          </p:nvPr>
        </p:nvSpPr>
        <p:spPr/>
        <p:txBody>
          <a:bodyPr/>
          <a:lstStyle/>
          <a:p>
            <a:r>
              <a:rPr lang="en-US" smtClean="0"/>
              <a:t>Component12/Unit5</a:t>
            </a:r>
            <a:endParaRPr lang="en-US"/>
          </a:p>
        </p:txBody>
      </p:sp>
      <p:sp>
        <p:nvSpPr>
          <p:cNvPr id="11" name="Slide Number Placeholder 10"/>
          <p:cNvSpPr>
            <a:spLocks noGrp="1"/>
          </p:cNvSpPr>
          <p:nvPr>
            <p:ph type="sldNum" sz="quarter" idx="12"/>
          </p:nvPr>
        </p:nvSpPr>
        <p:spPr/>
        <p:txBody>
          <a:bodyPr/>
          <a:lstStyle/>
          <a:p>
            <a:fld id="{42C6944D-976D-4BAB-B9EE-106CA3D06445}" type="slidenum">
              <a:rPr lang="en-US" smtClean="0"/>
              <a:pPr/>
              <a:t>8</a:t>
            </a:fld>
            <a:endParaRPr lang="en-US" dirty="0"/>
          </a:p>
        </p:txBody>
      </p:sp>
      <p:sp>
        <p:nvSpPr>
          <p:cNvPr id="12" name="Footer Placeholder 11"/>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9055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dirty="0" smtClean="0"/>
              <a:t>Provider Hand-Offs</a:t>
            </a:r>
          </a:p>
        </p:txBody>
      </p:sp>
      <p:sp>
        <p:nvSpPr>
          <p:cNvPr id="3" name="Content Placeholder 2"/>
          <p:cNvSpPr>
            <a:spLocks noGrp="1"/>
          </p:cNvSpPr>
          <p:nvPr>
            <p:ph sz="quarter" idx="1"/>
          </p:nvPr>
        </p:nvSpPr>
        <p:spPr/>
        <p:txBody>
          <a:bodyPr>
            <a:normAutofit/>
          </a:bodyPr>
          <a:lstStyle/>
          <a:p>
            <a:pPr marL="274320" indent="-274320" eaLnBrk="1" fontAlgn="auto" hangingPunct="1">
              <a:spcBef>
                <a:spcPts val="580"/>
              </a:spcBef>
              <a:spcAft>
                <a:spcPts val="0"/>
              </a:spcAft>
              <a:defRPr/>
            </a:pPr>
            <a:r>
              <a:rPr lang="en-US" sz="2500" dirty="0" smtClean="0"/>
              <a:t>Study of Emergency Physician-Hospitalist hand-offs</a:t>
            </a:r>
          </a:p>
          <a:p>
            <a:pPr marL="274320" indent="-274320" eaLnBrk="1" fontAlgn="auto" hangingPunct="1">
              <a:spcBef>
                <a:spcPts val="580"/>
              </a:spcBef>
              <a:spcAft>
                <a:spcPts val="0"/>
              </a:spcAft>
              <a:defRPr/>
            </a:pPr>
            <a:r>
              <a:rPr lang="en-US" sz="2500" dirty="0" smtClean="0"/>
              <a:t>Differences in function and emphasis</a:t>
            </a:r>
          </a:p>
          <a:p>
            <a:pPr marL="548640" lvl="1" eaLnBrk="1" fontAlgn="auto" hangingPunct="1">
              <a:spcBef>
                <a:spcPts val="370"/>
              </a:spcBef>
              <a:spcAft>
                <a:spcPts val="0"/>
              </a:spcAft>
              <a:buFont typeface="Arial" pitchFamily="34" charset="0"/>
              <a:buChar char="•"/>
              <a:defRPr/>
            </a:pPr>
            <a:r>
              <a:rPr lang="en-US" sz="2200" dirty="0" smtClean="0"/>
              <a:t>Emergency physician: talks, emphasizes immediate care decisions</a:t>
            </a:r>
          </a:p>
          <a:p>
            <a:pPr marL="548640" lvl="1" eaLnBrk="1" fontAlgn="auto" hangingPunct="1">
              <a:spcBef>
                <a:spcPts val="370"/>
              </a:spcBef>
              <a:spcAft>
                <a:spcPts val="0"/>
              </a:spcAft>
              <a:buFont typeface="Arial" pitchFamily="34" charset="0"/>
              <a:buChar char="•"/>
              <a:defRPr/>
            </a:pPr>
            <a:r>
              <a:rPr lang="en-US" sz="2200" dirty="0" smtClean="0"/>
              <a:t>Hospitalist: listens; emphasizes information needed for long-term inpatient care</a:t>
            </a:r>
          </a:p>
          <a:p>
            <a:pPr marL="274320" indent="-274320" eaLnBrk="1" fontAlgn="auto" hangingPunct="1">
              <a:spcBef>
                <a:spcPts val="580"/>
              </a:spcBef>
              <a:spcAft>
                <a:spcPts val="0"/>
              </a:spcAft>
              <a:defRPr/>
            </a:pPr>
            <a:r>
              <a:rPr lang="en-US" sz="2500" dirty="0" smtClean="0"/>
              <a:t>Analysis of utterances</a:t>
            </a:r>
          </a:p>
          <a:p>
            <a:pPr marL="548640" lvl="1" eaLnBrk="1" fontAlgn="auto" hangingPunct="1">
              <a:spcBef>
                <a:spcPts val="370"/>
              </a:spcBef>
              <a:spcAft>
                <a:spcPts val="0"/>
              </a:spcAft>
              <a:buFont typeface="Arial" pitchFamily="34" charset="0"/>
              <a:buChar char="•"/>
              <a:defRPr/>
            </a:pPr>
            <a:r>
              <a:rPr lang="en-US" sz="2200" dirty="0" smtClean="0"/>
              <a:t>Primarily geared toward information giving and not question-and-answer events</a:t>
            </a:r>
          </a:p>
          <a:p>
            <a:pPr marL="548640" lvl="1" eaLnBrk="1" fontAlgn="auto" hangingPunct="1">
              <a:spcBef>
                <a:spcPts val="370"/>
              </a:spcBef>
              <a:spcAft>
                <a:spcPts val="0"/>
              </a:spcAft>
              <a:buFont typeface="Arial" pitchFamily="34" charset="0"/>
              <a:buChar char="•"/>
              <a:defRPr/>
            </a:pPr>
            <a:r>
              <a:rPr lang="en-US" sz="2200" dirty="0" smtClean="0"/>
              <a:t>Few direct statements of acceptance of responsibility</a:t>
            </a:r>
          </a:p>
        </p:txBody>
      </p:sp>
      <p:sp>
        <p:nvSpPr>
          <p:cNvPr id="14340" name="TextBox 3"/>
          <p:cNvSpPr txBox="1">
            <a:spLocks noChangeArrowheads="1"/>
          </p:cNvSpPr>
          <p:nvPr/>
        </p:nvSpPr>
        <p:spPr bwMode="auto">
          <a:xfrm>
            <a:off x="3581400" y="6015038"/>
            <a:ext cx="4800600" cy="246221"/>
          </a:xfrm>
          <a:prstGeom prst="rect">
            <a:avLst/>
          </a:prstGeom>
          <a:noFill/>
          <a:ln w="9525">
            <a:noFill/>
            <a:miter lim="800000"/>
            <a:headEnd/>
            <a:tailEnd/>
          </a:ln>
        </p:spPr>
        <p:txBody>
          <a:bodyPr>
            <a:spAutoFit/>
          </a:bodyPr>
          <a:lstStyle/>
          <a:p>
            <a:pPr algn="r"/>
            <a:r>
              <a:rPr lang="en-US" sz="1000" dirty="0" err="1">
                <a:latin typeface="Arial" pitchFamily="34" charset="0"/>
                <a:cs typeface="Arial" pitchFamily="34" charset="0"/>
              </a:rPr>
              <a:t>Apker</a:t>
            </a:r>
            <a:r>
              <a:rPr lang="en-US" sz="1000" dirty="0">
                <a:latin typeface="Arial" pitchFamily="34" charset="0"/>
                <a:cs typeface="Arial" pitchFamily="34" charset="0"/>
              </a:rPr>
              <a:t> et. al, </a:t>
            </a:r>
            <a:r>
              <a:rPr lang="en-US" sz="1000" dirty="0" smtClean="0">
                <a:latin typeface="Arial" pitchFamily="34" charset="0"/>
                <a:cs typeface="Arial" pitchFamily="34" charset="0"/>
              </a:rPr>
              <a:t>2009</a:t>
            </a:r>
            <a:endParaRPr lang="en-US" sz="1000" dirty="0">
              <a:latin typeface="Arial" pitchFamily="34" charset="0"/>
              <a:cs typeface="Arial" pitchFamily="34" charset="0"/>
            </a:endParaRPr>
          </a:p>
        </p:txBody>
      </p:sp>
      <p:sp>
        <p:nvSpPr>
          <p:cNvPr id="6" name="Date Placeholder 5"/>
          <p:cNvSpPr>
            <a:spLocks noGrp="1"/>
          </p:cNvSpPr>
          <p:nvPr>
            <p:ph type="dt" sz="half" idx="10"/>
          </p:nvPr>
        </p:nvSpPr>
        <p:spPr/>
        <p:txBody>
          <a:bodyPr/>
          <a:lstStyle/>
          <a:p>
            <a:r>
              <a:rPr lang="en-US" smtClean="0"/>
              <a:t>Component12/Unit5</a:t>
            </a:r>
            <a:endParaRPr lang="en-US"/>
          </a:p>
        </p:txBody>
      </p:sp>
      <p:sp>
        <p:nvSpPr>
          <p:cNvPr id="7" name="Slide Number Placeholder 6"/>
          <p:cNvSpPr>
            <a:spLocks noGrp="1"/>
          </p:cNvSpPr>
          <p:nvPr>
            <p:ph type="sldNum" sz="quarter" idx="12"/>
          </p:nvPr>
        </p:nvSpPr>
        <p:spPr/>
        <p:txBody>
          <a:bodyPr/>
          <a:lstStyle/>
          <a:p>
            <a:fld id="{42C6944D-976D-4BAB-B9EE-106CA3D06445}" type="slidenum">
              <a:rPr lang="en-US" smtClean="0"/>
              <a:pPr/>
              <a:t>9</a:t>
            </a:fld>
            <a:endParaRPr lang="en-US"/>
          </a:p>
        </p:txBody>
      </p:sp>
      <p:sp>
        <p:nvSpPr>
          <p:cNvPr id="8" name="Footer Placeholder 7"/>
          <p:cNvSpPr>
            <a:spLocks noGrp="1"/>
          </p:cNvSpPr>
          <p:nvPr>
            <p:ph type="ftr" sz="quarter" idx="11"/>
          </p:nvPr>
        </p:nvSpPr>
        <p:spPr/>
        <p:txBody>
          <a:bodyPr/>
          <a:lstStyle/>
          <a:p>
            <a:r>
              <a:rPr lang="en-US" smtClean="0"/>
              <a:t>Health IT Workforce Curriculum                                                   </a:t>
            </a:r>
            <a:endParaRPr lang="en-US"/>
          </a:p>
        </p:txBody>
      </p:sp>
    </p:spTree>
  </p:cSld>
  <p:clrMapOvr>
    <a:masterClrMapping/>
  </p:clrMapOvr>
  <p:transition advTm="94791"/>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MMPROD_UIDATA" val="&lt;database version=&quot;7.0&quot;&gt;&lt;object type=&quot;1&quot; unique_id=&quot;10001&quot;&gt;&lt;property id=&quot;20141&quot; value=&quot;HIT Design for Teamwork and Communication_July7&quot;/&gt;&lt;property id=&quot;20148&quot; value=&quot;5&quot;/&gt;&lt;property id=&quot;20184&quot; value=&quot;7&quot;/&gt;&lt;property id=&quot;20224&quot; value=&quot;K:\QIT_Unit5_July7_swf&quot;/&gt;&lt;property id=&quot;20250&quot; value=&quot;0&quot;/&gt;&lt;property id=&quot;20251&quot; value=&quot;0&quot;/&gt;&lt;property id=&quot;20259&quot; value=&quot;1&quot;/&gt;&lt;object type=&quot;8&quot; unique_id=&quot;10002&quot;&gt;&lt;/object&gt;&lt;object type=&quot;2&quot; unique_id=&quot;10003&quot;&gt;&lt;object type=&quot;3&quot; unique_id=&quot;10005&quot;&gt;&lt;property id=&quot;20148&quot; value=&quot;5&quot;/&gt;&lt;property id=&quot;20300&quot; value=&quot;Slide 1 - &amp;quot;HIT Design for Teamwork and Communication&amp;quot;&quot;/&gt;&lt;property id=&quot;20307&quot; value=&quot;257&quot;/&gt;&lt;property id=&quot;20309&quot; value=&quot;-1&quot;/&gt;&lt;/object&gt;&lt;object type=&quot;3&quot; unique_id=&quot;10006&quot;&gt;&lt;property id=&quot;20148&quot; value=&quot;5&quot;/&gt;&lt;property id=&quot;20300&quot; value=&quot;Slide 2 - &amp;quot;Objective&amp;quot;&quot;/&gt;&lt;property id=&quot;20307&quot; value=&quot;258&quot;/&gt;&lt;property id=&quot;20309&quot; value=&quot;-1&quot;/&gt;&lt;/object&gt;&lt;object type=&quot;3&quot; unique_id=&quot;10007&quot;&gt;&lt;property id=&quot;20148&quot; value=&quot;5&quot;/&gt;&lt;property id=&quot;20300&quot; value=&quot;Slide 3 - &amp;quot;Goals of Meaningful Use&amp;quot;&quot;/&gt;&lt;property id=&quot;20307&quot; value=&quot;259&quot;/&gt;&lt;property id=&quot;20309&quot; value=&quot;-1&quot;/&gt;&lt;/object&gt;&lt;object type=&quot;3&quot; unique_id=&quot;10008&quot;&gt;&lt;property id=&quot;20148&quot; value=&quot;5&quot;/&gt;&lt;property id=&quot;20300&quot; value=&quot;Slide 4 - &amp;quot;Care Coordination&amp;quot;&quot;/&gt;&lt;property id=&quot;20307&quot; value=&quot;260&quot;/&gt;&lt;property id=&quot;20309&quot; value=&quot;-1&quot;/&gt;&lt;/object&gt;&lt;object type=&quot;3&quot; unique_id=&quot;10009&quot;&gt;&lt;property id=&quot;20148&quot; value=&quot;5&quot;/&gt;&lt;property id=&quot;20300&quot; value=&quot;Slide 5 - &amp;quot;Care Coordination Failure&amp;quot;&quot;/&gt;&lt;property id=&quot;20307&quot; value=&quot;261&quot;/&gt;&lt;property id=&quot;20309&quot; value=&quot;-1&quot;/&gt;&lt;/object&gt;&lt;object type=&quot;3&quot; unique_id=&quot;10010&quot;&gt;&lt;property id=&quot;20148&quot; value=&quot;5&quot;/&gt;&lt;property id=&quot;20300&quot; value=&quot;Slide 6 - &amp;quot;Care Coordination&amp;#x0D;&amp;#x0A;Transitions of Care&amp;quot;&quot;/&gt;&lt;property id=&quot;20307&quot; value=&quot;262&quot;/&gt;&lt;property id=&quot;20309&quot; value=&quot;-1&quot;/&gt;&lt;/object&gt;&lt;object type=&quot;3&quot; unique_id=&quot;10011&quot;&gt;&lt;property id=&quot;20148&quot; value=&quot;5&quot;/&gt;&lt;property id=&quot;20300&quot; value=&quot;Slide 7 - &amp;quot;Provider Hand-Offs&amp;quot;&quot;/&gt;&lt;property id=&quot;20307&quot; value=&quot;263&quot;/&gt;&lt;property id=&quot;20309&quot; value=&quot;-1&quot;/&gt;&lt;/object&gt;&lt;object type=&quot;3&quot; unique_id=&quot;10012&quot;&gt;&lt;property id=&quot;20148&quot; value=&quot;5&quot;/&gt;&lt;property id=&quot;20300&quot; value=&quot;Slide 8 - &amp;quot;Provider Hand-Offs&amp;quot;&quot;/&gt;&lt;property id=&quot;20307&quot; value=&quot;264&quot;/&gt;&lt;property id=&quot;20309&quot; value=&quot;-1&quot;/&gt;&lt;/object&gt;&lt;object type=&quot;3&quot; unique_id=&quot;10013&quot;&gt;&lt;property id=&quot;20148&quot; value=&quot;5&quot;/&gt;&lt;property id=&quot;20300&quot; value=&quot;Slide 9 - &amp;quot;Provider Hand-Offs&amp;quot;&quot;/&gt;&lt;property id=&quot;20307&quot; value=&quot;265&quot;/&gt;&lt;property id=&quot;20309&quot; value=&quot;-1&quot;/&gt;&lt;/object&gt;&lt;object type=&quot;3&quot; unique_id=&quot;10014&quot;&gt;&lt;property id=&quot;20148&quot; value=&quot;5&quot;/&gt;&lt;property id=&quot;20300&quot; value=&quot;Slide 10 - &amp;quot;Transfers Within Organizations&amp;quot;&quot;/&gt;&lt;property id=&quot;20307&quot; value=&quot;266&quot;/&gt;&lt;property id=&quot;20309&quot; value=&quot;-1&quot;/&gt;&lt;/object&gt;&lt;object type=&quot;3&quot; unique_id=&quot;10015&quot;&gt;&lt;property id=&quot;20148&quot; value=&quot;5&quot;/&gt;&lt;property id=&quot;20300&quot; value=&quot;Slide 11 - &amp;quot;Transfers Within Organizations&amp;quot;&quot;/&gt;&lt;property id=&quot;20307&quot; value=&quot;267&quot;/&gt;&lt;property id=&quot;20309&quot; value=&quot;-1&quot;/&gt;&lt;/object&gt;&lt;object type=&quot;3&quot; unique_id=&quot;10016&quot;&gt;&lt;property id=&quot;20148&quot; value=&quot;5&quot;/&gt;&lt;property id=&quot;20300&quot; value=&quot;Slide 12 - &amp;quot;Hospital Discharges&amp;quot;&quot;/&gt;&lt;property id=&quot;20307&quot; value=&quot;268&quot;/&gt;&lt;property id=&quot;20309&quot; value=&quot;-1&quot;/&gt;&lt;/object&gt;&lt;object type=&quot;3&quot; unique_id=&quot;10017&quot;&gt;&lt;property id=&quot;20148&quot; value=&quot;5&quot;/&gt;&lt;property id=&quot;20300&quot; value=&quot;Slide 13 - &amp;quot;Hospital Discharges&amp;quot;&quot;/&gt;&lt;property id=&quot;20307&quot; value=&quot;269&quot;/&gt;&lt;property id=&quot;20309&quot; value=&quot;-1&quot;/&gt;&lt;/object&gt;&lt;object type=&quot;3&quot; unique_id=&quot;10018&quot;&gt;&lt;property id=&quot;20148&quot; value=&quot;5&quot;/&gt;&lt;property id=&quot;20300&quot; value=&quot;Slide 14 - &amp;quot;Hospital Discharges&amp;quot;&quot;/&gt;&lt;property id=&quot;20307&quot; value=&quot;270&quot;/&gt;&lt;property id=&quot;20309&quot; value=&quot;-1&quot;/&gt;&lt;/object&gt;&lt;object type=&quot;3&quot; unique_id=&quot;10019&quot;&gt;&lt;property id=&quot;20148&quot; value=&quot;5&quot;/&gt;&lt;property id=&quot;20300&quot; value=&quot;Slide 15 - &amp;quot;Primary Care Coordination&amp;#x0D;&amp;#x0A;Tasks&amp;quot;&quot;/&gt;&lt;property id=&quot;20307&quot; value=&quot;271&quot;/&gt;&lt;property id=&quot;20309&quot; value=&quot;-1&quot;/&gt;&lt;/object&gt;&lt;object type=&quot;3&quot; unique_id=&quot;10020&quot;&gt;&lt;property id=&quot;20148&quot; value=&quot;5&quot;/&gt;&lt;property id=&quot;20300&quot; value=&quot;Slide 16 - &amp;quot;Primary Care Coordination&amp;#x0D;&amp;#x0A;Tasks&amp;quot;&quot;/&gt;&lt;property id=&quot;20307&quot; value=&quot;272&quot;/&gt;&lt;property id=&quot;20309&quot; value=&quot;-1&quot;/&gt;&lt;/object&gt;&lt;object type=&quot;3&quot; unique_id=&quot;10021&quot;&gt;&lt;property id=&quot;20148&quot; value=&quot;5&quot;/&gt;&lt;property id=&quot;20300&quot; value=&quot;Slide 17 - &amp;quot;Primary Care Coordination&amp;#x0D;&amp;#x0A;Effectiveness of EHR&amp;quot;&quot;/&gt;&lt;property id=&quot;20307&quot; value=&quot;273&quot;/&gt;&lt;property id=&quot;20309&quot; value=&quot;-1&quot;/&gt;&lt;/object&gt;&lt;object type=&quot;3&quot; unique_id=&quot;10022&quot;&gt;&lt;property id=&quot;20148&quot; value=&quot;5&quot;/&gt;&lt;property id=&quot;20300&quot; value=&quot;Slide 18 - &amp;quot;Coordination of Care&amp;quot;&quot;/&gt;&lt;property id=&quot;20307&quot; value=&quot;274&quot;/&gt;&lt;property id=&quot;20309&quot; value=&quot;-1&quot;/&gt;&lt;/object&gt;&lt;object type=&quot;3&quot; unique_id=&quot;10023&quot;&gt;&lt;property id=&quot;20148&quot; value=&quot;5&quot;/&gt;&lt;property id=&quot;20300&quot; value=&quot;Slide 19 - &amp;quot;HIT Design for Teamwork and Communication&amp;quot;&quot;/&gt;&lt;property id=&quot;20307&quot; value=&quot;275&quot;/&gt;&lt;property id=&quot;20309&quot; value=&quot;-1&quot;/&gt;&lt;/object&gt;&lt;object type=&quot;3&quot; unique_id=&quot;10024&quot;&gt;&lt;property id=&quot;20148&quot; value=&quot;5&quot;/&gt;&lt;property id=&quot;20300&quot; value=&quot;Slide 20 - &amp;quot;Objective&amp;quot;&quot;/&gt;&lt;property id=&quot;20307&quot; value=&quot;276&quot;/&gt;&lt;property id=&quot;20309&quot; value=&quot;-1&quot;/&gt;&lt;/object&gt;&lt;object type=&quot;3&quot; unique_id=&quot;10025&quot;&gt;&lt;property id=&quot;20148&quot; value=&quot;5&quot;/&gt;&lt;property id=&quot;20300&quot; value=&quot;Slide 21 - &amp;quot;Information Sharing&amp;quot;&quot;/&gt;&lt;property id=&quot;20307&quot; value=&quot;277&quot;/&gt;&lt;property id=&quot;20309&quot; value=&quot;-1&quot;/&gt;&lt;/object&gt;&lt;object type=&quot;3&quot; unique_id=&quot;10026&quot;&gt;&lt;property id=&quot;20148&quot; value=&quot;5&quot;/&gt;&lt;property id=&quot;20300&quot; value=&quot;Slide 22 - &amp;quot;HIT and Communication&amp;quot;&quot;/&gt;&lt;property id=&quot;20307&quot; value=&quot;278&quot;/&gt;&lt;property id=&quot;20309&quot; value=&quot;-1&quot;/&gt;&lt;/object&gt;&lt;object type=&quot;3&quot; unique_id=&quot;10027&quot;&gt;&lt;property id=&quot;20148&quot; value=&quot;5&quot;/&gt;&lt;property id=&quot;20300&quot; value=&quot;Slide 23 - &amp;quot;HIT and Communication&amp;#x0D;&amp;#x0A;Barriers to Communication&amp;quot;&quot;/&gt;&lt;property id=&quot;20307&quot; value=&quot;279&quot;/&gt;&lt;property id=&quot;20309&quot; value=&quot;-1&quot;/&gt;&lt;/object&gt;&lt;object type=&quot;3&quot; unique_id=&quot;10028&quot;&gt;&lt;property id=&quot;20148&quot; value=&quot;5&quot;/&gt;&lt;property id=&quot;20300&quot; value=&quot;Slide 24 - &amp;quot;HIT and Communication&amp;quot;&quot;/&gt;&lt;property id=&quot;20307&quot; value=&quot;280&quot;/&gt;&lt;property id=&quot;20309&quot; value=&quot;-1&quot;/&gt;&lt;/object&gt;&lt;object type=&quot;3&quot; unique_id=&quot;10029&quot;&gt;&lt;property id=&quot;20148&quot; value=&quot;5&quot;/&gt;&lt;property id=&quot;20300&quot; value=&quot;Slide 25 - &amp;quot;HIT and Communication&amp;quot;&quot;/&gt;&lt;property id=&quot;20307&quot; value=&quot;281&quot;/&gt;&lt;property id=&quot;20309&quot; value=&quot;-1&quot;/&gt;&lt;/object&gt;&lt;object type=&quot;3&quot; unique_id=&quot;10030&quot;&gt;&lt;property id=&quot;20148&quot; value=&quot;5&quot;/&gt;&lt;property id=&quot;20300&quot; value=&quot;Slide 26 - &amp;quot;HIT and Communication&amp;quot;&quot;/&gt;&lt;property id=&quot;20307&quot; value=&quot;282&quot;/&gt;&lt;property id=&quot;20309&quot; value=&quot;-1&quot;/&gt;&lt;/object&gt;&lt;object type=&quot;3&quot; unique_id=&quot;10031&quot;&gt;&lt;property id=&quot;20148&quot; value=&quot;5&quot;/&gt;&lt;property id=&quot;20300&quot; value=&quot;Slide 27 - &amp;quot;HIT and Communication&amp;#x0D;&amp;#x0A;Social Network Analysis&amp;quot;&quot;/&gt;&lt;property id=&quot;20307&quot; value=&quot;283&quot;/&gt;&lt;property id=&quot;20309&quot; value=&quot;-1&quot;/&gt;&lt;/object&gt;&lt;object type=&quot;3&quot; unique_id=&quot;10032&quot;&gt;&lt;property id=&quot;20148&quot; value=&quot;5&quot;/&gt;&lt;property id=&quot;20300&quot; value=&quot;Slide 28 - &amp;quot;HIT and Communication&amp;#x0D;&amp;#x0A;Social Network Analysis&amp;quot;&quot;/&gt;&lt;property id=&quot;20307&quot; value=&quot;284&quot;/&gt;&lt;property id=&quot;20309&quot; value=&quot;-1&quot;/&gt;&lt;/object&gt;&lt;object type=&quot;3&quot; unique_id=&quot;10033&quot;&gt;&lt;property id=&quot;20148&quot; value=&quot;5&quot;/&gt;&lt;property id=&quot;20300&quot; value=&quot;Slide 29 - &amp;quot;Semi-Structured Observation&amp;#x0D;&amp;#x0A;A Tool for Communication Analyses&amp;quot;&quot;/&gt;&lt;property id=&quot;20307&quot; value=&quot;285&quot;/&gt;&lt;property id=&quot;20309&quot; value=&quot;-1&quot;/&gt;&lt;/object&gt;&lt;object type=&quot;3&quot; unique_id=&quot;10034&quot;&gt;&lt;property id=&quot;20148&quot; value=&quot;5&quot;/&gt;&lt;property id=&quot;20300&quot; value=&quot;Slide 30 - &amp;quot;Semi-Structured Observation&amp;#x0D;&amp;#x0A;A Tool for Communication Analyses&amp;quot;&quot;/&gt;&lt;property id=&quot;20307&quot; value=&quot;286&quot;/&gt;&lt;property id=&quot;20309&quot; value=&quot;-1&quot;/&gt;&lt;/object&gt;&lt;object type=&quot;3&quot; unique_id=&quot;10035&quot;&gt;&lt;property id=&quot;20148&quot; value=&quot;5&quot;/&gt;&lt;property id=&quot;20300&quot; value=&quot;Slide 31 - &amp;quot;Semi-Structured Observation&amp;#x0D;&amp;#x0A;A Tool for Communication Analyses&amp;quot;&quot;/&gt;&lt;property id=&quot;20307&quot; value=&quot;287&quot;/&gt;&lt;property id=&quot;20309&quot; value=&quot;-1&quot;/&gt;&lt;/object&gt;&lt;object type=&quot;3&quot; unique_id=&quot;10036&quot;&gt;&lt;property id=&quot;20148&quot; value=&quot;5&quot;/&gt;&lt;property id=&quot;20300&quot; value=&quot;Slide 32 - &amp;quot;Semi-Structured Observation&amp;#x0D;&amp;#x0A;A Tool for Communication Analyses&amp;quot;&quot;/&gt;&lt;property id=&quot;20307&quot; value=&quot;288&quot;/&gt;&lt;property id=&quot;20309&quot; value=&quot;-1&quot;/&gt;&lt;/object&gt;&lt;object type=&quot;3&quot; unique_id=&quot;10037&quot;&gt;&lt;property id=&quot;20148&quot; value=&quot;5&quot;/&gt;&lt;property id=&quot;20300&quot; value=&quot;Slide 33 - &amp;quot;HIT and Communication&amp;#x0D;&amp;#x0A;Workflow Support &amp;amp; System Design&amp;quot;&quot;/&gt;&lt;property id=&quot;20307&quot; value=&quot;289&quot;/&gt;&lt;property id=&quot;20309&quot; value=&quot;-1&quot;/&gt;&lt;/object&gt;&lt;object type=&quot;3&quot; unique_id=&quot;10038&quot;&gt;&lt;property id=&quot;20148&quot; value=&quot;5&quot;/&gt;&lt;property id=&quot;20300&quot; value=&quot;Slide 34 - &amp;quot;HIT and Communication&amp;#x0D;&amp;#x0A;Workflow Support &amp;amp; System Design&amp;quot;&quot;/&gt;&lt;property id=&quot;20307&quot; value=&quot;290&quot;/&gt;&lt;property id=&quot;20309&quot; value=&quot;-1&quot;/&gt;&lt;/object&gt;&lt;object type=&quot;3&quot; unique_id=&quot;10039&quot;&gt;&lt;property id=&quot;20148&quot; value=&quot;5&quot;/&gt;&lt;property id=&quot;20300&quot; value=&quot;Slide 35 - &amp;quot;HIT Design for Teamwork and Communication&amp;quot;&quot;/&gt;&lt;property id=&quot;20307&quot; value=&quot;291&quot;/&gt;&lt;property id=&quot;20309&quot; value=&quot;-1&quot;/&gt;&lt;/object&gt;&lt;object type=&quot;3&quot; unique_id=&quot;10040&quot;&gt;&lt;property id=&quot;20148&quot; value=&quot;5&quot;/&gt;&lt;property id=&quot;20300&quot; value=&quot;Slide 36 - &amp;quot;Objective&amp;quot;&quot;/&gt;&lt;property id=&quot;20307&quot; value=&quot;292&quot;/&gt;&lt;property id=&quot;20309&quot; value=&quot;-1&quot;/&gt;&lt;/object&gt;&lt;object type=&quot;3&quot; unique_id=&quot;10041&quot;&gt;&lt;property id=&quot;20148&quot; value=&quot;5&quot;/&gt;&lt;property id=&quot;20300&quot; value=&quot;Slide 37 - &amp;quot;Communication&amp;quot;&quot;/&gt;&lt;property id=&quot;20307&quot; value=&quot;293&quot;/&gt;&lt;property id=&quot;20309&quot; value=&quot;-1&quot;/&gt;&lt;/object&gt;&lt;object type=&quot;3&quot; unique_id=&quot;10042&quot;&gt;&lt;property id=&quot;20148&quot; value=&quot;5&quot;/&gt;&lt;property id=&quot;20300&quot; value=&quot;Slide 38 - &amp;quot;Communication Failure&amp;quot;&quot;/&gt;&lt;property id=&quot;20307&quot; value=&quot;294&quot;/&gt;&lt;property id=&quot;20309&quot; value=&quot;-1&quot;/&gt;&lt;/object&gt;&lt;object type=&quot;3&quot; unique_id=&quot;10043&quot;&gt;&lt;property id=&quot;20148&quot; value=&quot;5&quot;/&gt;&lt;property id=&quot;20300&quot; value=&quot;Slide 39 - &amp;quot;Hand-off Communication&amp;quot;&quot;/&gt;&lt;property id=&quot;20307&quot; value=&quot;295&quot;/&gt;&lt;property id=&quot;20309&quot; value=&quot;-1&quot;/&gt;&lt;/object&gt;&lt;object type=&quot;3&quot; unique_id=&quot;10044&quot;&gt;&lt;property id=&quot;20148&quot; value=&quot;5&quot;/&gt;&lt;property id=&quot;20300&quot; value=&quot;Slide 40 - &amp;quot;Communication Tools&amp;quot;&quot;/&gt;&lt;property id=&quot;20307&quot; value=&quot;296&quot;/&gt;&lt;property id=&quot;20309&quot; value=&quot;-1&quot;/&gt;&lt;/object&gt;&lt;object type=&quot;3&quot; unique_id=&quot;10045&quot;&gt;&lt;property id=&quot;20148&quot; value=&quot;5&quot;/&gt;&lt;property id=&quot;20300&quot; value=&quot;Slide 41 - &amp;quot;Communication Tools&amp;#x0D;&amp;#x0A;Whiteboards&amp;quot;&quot;/&gt;&lt;property id=&quot;20307&quot; value=&quot;297&quot;/&gt;&lt;property id=&quot;20309&quot; value=&quot;-1&quot;/&gt;&lt;/object&gt;&lt;object type=&quot;3&quot; unique_id=&quot;10046&quot;&gt;&lt;property id=&quot;20148&quot; value=&quot;5&quot;/&gt;&lt;property id=&quot;20300&quot; value=&quot;Slide 42 - &amp;quot;Communication Tools&amp;#x0D;&amp;#x0A;Whiteboards&amp;quot;&quot;/&gt;&lt;property id=&quot;20307&quot; value=&quot;298&quot;/&gt;&lt;property id=&quot;20309&quot; value=&quot;-1&quot;/&gt;&lt;/object&gt;&lt;object type=&quot;3&quot; unique_id=&quot;10047&quot;&gt;&lt;property id=&quot;20148&quot; value=&quot;5&quot;/&gt;&lt;property id=&quot;20300&quot; value=&quot;Slide 43 - &amp;quot;Communication Tools&amp;#x0D;&amp;#x0A;Whiteboards&amp;quot;&quot;/&gt;&lt;property id=&quot;20307&quot; value=&quot;299&quot;/&gt;&lt;property id=&quot;20309&quot; value=&quot;-1&quot;/&gt;&lt;/object&gt;&lt;object type=&quot;3&quot; unique_id=&quot;10048&quot;&gt;&lt;property id=&quot;20148&quot; value=&quot;5&quot;/&gt;&lt;property id=&quot;20300&quot; value=&quot;Slide 44 - &amp;quot;Communication Tools&amp;#x0D;&amp;#x0A;“Clipboard” Tools&amp;quot;&quot;/&gt;&lt;property id=&quot;20307&quot; value=&quot;300&quot;/&gt;&lt;property id=&quot;20309&quot; value=&quot;-1&quot;/&gt;&lt;/object&gt;&lt;object type=&quot;3&quot; unique_id=&quot;10049&quot;&gt;&lt;property id=&quot;20148&quot; value=&quot;5&quot;/&gt;&lt;property id=&quot;20300&quot; value=&quot;Slide 45 - &amp;quot;Communication Tools&amp;#x0D;&amp;#x0A;Clinical Summary Tools&amp;quot;&quot;/&gt;&lt;property id=&quot;20307&quot; value=&quot;301&quot;/&gt;&lt;property id=&quot;20309&quot; value=&quot;-1&quot;/&gt;&lt;/object&gt;&lt;object type=&quot;3&quot; unique_id=&quot;10050&quot;&gt;&lt;property id=&quot;20148&quot; value=&quot;5&quot;/&gt;&lt;property id=&quot;20300&quot; value=&quot;Slide 46 - &amp;quot;Communication Tools&amp;#x0D;&amp;#x0A;Automated notifications&amp;quot;&quot;/&gt;&lt;property id=&quot;20307&quot; value=&quot;302&quot;/&gt;&lt;property id=&quot;20309&quot; value=&quot;-1&quot;/&gt;&lt;/object&gt;&lt;object type=&quot;3&quot; unique_id=&quot;10051&quot;&gt;&lt;property id=&quot;20148&quot; value=&quot;5&quot;/&gt;&lt;property id=&quot;20300&quot; value=&quot;Slide 47 - &amp;quot;SEIPS Model of Work Systems and Patient Safety&amp;quot;&quot;/&gt;&lt;property id=&quot;20307&quot; value=&quot;303&quot;/&gt;&lt;property id=&quot;20309&quot; value=&quot;-1&quot;/&gt;&lt;/object&gt;&lt;object type=&quot;3&quot; unique_id=&quot;10052&quot;&gt;&lt;property id=&quot;20148&quot; value=&quot;5&quot;/&gt;&lt;property id=&quot;20300&quot; value=&quot;Slide 48 - &amp;quot;Communication Tools&amp;#x0D;&amp;#x0A;Automatic Notification&amp;quot;&quot;/&gt;&lt;property id=&quot;20307&quot; value=&quot;304&quot;/&gt;&lt;property id=&quot;20309&quot; value=&quot;-1&quot;/&gt;&lt;/object&gt;&lt;object type=&quot;3&quot; unique_id=&quot;10053&quot;&gt;&lt;property id=&quot;20148&quot; value=&quot;5&quot;/&gt;&lt;property id=&quot;20300&quot; value=&quot;Slide 49 - &amp;quot;Communication Tools&amp;#x0D;&amp;#x0A;Hand-Off Notes&amp;quot;&quot;/&gt;&lt;property id=&quot;20307&quot; value=&quot;305&quot;/&gt;&lt;property id=&quot;20309&quot; value=&quot;-1&quot;/&gt;&lt;/object&gt;&lt;object type=&quot;3&quot; unique_id=&quot;10054&quot;&gt;&lt;property id=&quot;20148&quot; value=&quot;5&quot;/&gt;&lt;property id=&quot;20300&quot; value=&quot;Slide 50 - &amp;quot;Communication Tools&amp;#x0D;&amp;#x0A;Discharge Summaries&amp;quot;&quot;/&gt;&lt;property id=&quot;20307&quot; value=&quot;306&quot;/&gt;&lt;property id=&quot;20309&quot; value=&quot;-1&quot;/&gt;&lt;/object&gt;&lt;object type=&quot;3&quot; unique_id=&quot;10055&quot;&gt;&lt;property id=&quot;20148&quot; value=&quot;5&quot;/&gt;&lt;property id=&quot;20300&quot; value=&quot;Slide 51 - &amp;quot;Multi-disciplinary Rounds&amp;#x0D;&amp;#x0A;Patient-centric Information Tools&amp;quot;&quot;/&gt;&lt;property id=&quot;20307&quot; value=&quot;307&quot;/&gt;&lt;property id=&quot;20309&quot; value=&quot;-1&quot;/&gt;&lt;/object&gt;&lt;object type=&quot;3&quot; unique_id=&quot;10056&quot;&gt;&lt;property id=&quot;20148&quot; value=&quot;5&quot;/&gt;&lt;property id=&quot;20300&quot; value=&quot;Slide 52 - &amp;quot;Multi-disciplinary Rounds&amp;#x0D;&amp;#x0A;Process-oriented Tools&amp;quot;&quot;/&gt;&lt;property id=&quot;20307&quot; value=&quot;308&quot;/&gt;&lt;property id=&quot;20309&quot; value=&quot;-1&quot;/&gt;&lt;/object&gt;&lt;object type=&quot;3&quot; unique_id=&quot;10057&quot;&gt;&lt;property id=&quot;20148&quot; value=&quot;5&quot;/&gt;&lt;property id=&quot;20300&quot; value=&quot;Slide 53 - &amp;quot;Multi-disciplinary Rounds&amp;#x0D;&amp;#x0A;Decision-Support Tools&amp;quot;&quot;/&gt;&lt;property id=&quot;20307&quot; value=&quot;309&quot;/&gt;&lt;property id=&quot;20309&quot; value=&quot;-1&quot;/&gt;&lt;/object&gt;&lt;object type=&quot;3&quot; unique_id=&quot;10058&quot;&gt;&lt;property id=&quot;20148&quot; value=&quot;5&quot;/&gt;&lt;property id=&quot;20300&quot; value=&quot;Slide 54 - &amp;quot;Multi-Disciplinary Rounds&amp;#x0D;&amp;#x0A;Evaluating Usefulness of HIT Tools&amp;quot;&quot;/&gt;&lt;property id=&quot;20307&quot; value=&quot;310&quot;/&gt;&lt;property id=&quot;20309&quot; value=&quot;-1&quot;/&gt;&lt;/object&gt;&lt;object type=&quot;3&quot; unique_id=&quot;10059&quot;&gt;&lt;property id=&quot;20148&quot; value=&quot;5&quot;/&gt;&lt;property id=&quot;20300&quot; value=&quot;Slide 55 - &amp;quot;Summary&amp;quot;&quot;/&gt;&lt;property id=&quot;20307&quot; value=&quot;311&quot;/&gt;&lt;property id=&quot;20309&quot; value=&quot;-1&quot;/&gt;&lt;/object&gt;&lt;/object&gt;&lt;object type=&quot;10&quot; unique_id=&quot;10060&quot;&gt;&lt;object type=&quot;11&quot; unique_id=&quot;10061&quot;&gt;&lt;/object&gt;&lt;/object&gt;&lt;object type=&quot;4&quot; unique_id=&quot;10062&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INFO" val="&lt;ThreeDShapeInfo&gt;&lt;uuid val=&quot;{9E17B9E7-1D4B-459B-ACFF-BC257CF4155B}&quot;/&gt;&lt;filename val=&quot;K:\QIT_Unit5_July7_swf\data\asimages\{9E17B9E7-1D4B-459B-ACFF-BC257CF4155B}.png&quot;/&gt;&lt;hasEffects val=&quot;1&quot;/&gt;&lt;left val=&quot;26.28&quot;/&gt;&lt;top val=&quot;114.72&quot;/&gt;&lt;width val=&quot;668.64&quot;/&gt;&lt;height val=&quot;369.36&quot;/&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INFO" val="&lt;ThreeDShapeInfo&gt;&lt;uuid val=&quot;{F4DFD889-4860-42DD-814D-3B61CF958200}&quot;/&gt;&lt;filename val=&quot;K:\QIT_Unit5_July7_swf\data\asimages\{F4DFD889-4860-42DD-814D-3B61CF958200}.png&quot;/&gt;&lt;hasEffects val=&quot;1&quot;/&gt;&lt;left val=&quot;71.28&quot;/&gt;&lt;top val=&quot;111&quot;/&gt;&lt;width val=&quot;614.64&quot;/&gt;&lt;height val=&quot;375.36&quot;/&gt;&lt;/ThreeDShapeInfo&gt;"/>
</p:tagLst>
</file>

<file path=ppt/tags/tag12.xml><?xml version="1.0" encoding="utf-8"?>
<p:tagLst xmlns:a="http://schemas.openxmlformats.org/drawingml/2006/main" xmlns:r="http://schemas.openxmlformats.org/officeDocument/2006/relationships" xmlns:p="http://schemas.openxmlformats.org/presentationml/2006/main">
  <p:tag name="PRESENTER_SHAPEINFO" val="&lt;ThreeDShapeInfo&gt;&lt;uuid val=&quot;{FDA81538-EBDC-408D-AD24-1B02E725AF6E}&quot;/&gt;&lt;filename val=&quot;K:\QIT_Unit5_July7_swf\data\asimages\{FDA81538-EBDC-408D-AD24-1B02E725AF6E}.png&quot;/&gt;&lt;hasEffects val=&quot;1&quot;/&gt;&lt;left val=&quot;37.56&quot;/&gt;&lt;top val=&quot;111&quot;/&gt;&lt;width val=&quot;665.52&quot;/&gt;&lt;height val=&quot;412.08&quot;/&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INFO" val="&lt;ThreeDShapeInfo&gt;&lt;uuid val=&quot;{7C754C05-33BF-4B67-88B0-E895AD3DE521}&quot;/&gt;&lt;filename val=&quot;K:\QIT_Unit5_July7_swf\data\asimages\{7C754C05-33BF-4B67-88B0-E895AD3DE521}.png&quot;/&gt;&lt;hasEffects val=&quot;1&quot;/&gt;&lt;left val=&quot;43.56&quot;/&gt;&lt;top val=&quot;201&quot;/&gt;&lt;width val=&quot;236.52&quot;/&gt;&lt;height val=&quot;184.92&quot;/&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INFO" val="&lt;ThreeDShapeInfo&gt;&lt;uuid val=&quot;{F5A929B1-47AD-4F54-A70D-7C244796A63E}&quot;/&gt;&lt;filename val=&quot;K:\QIT_Unit5_July7_swf\data\asimages\{F5A929B1-47AD-4F54-A70D-7C244796A63E}.png&quot;/&gt;&lt;hasEffects val=&quot;1&quot;/&gt;&lt;left val=&quot;397.56&quot;/&gt;&lt;top val=&quot;201&quot;/&gt;&lt;width val=&quot;266.52&quot;/&gt;&lt;height val=&quot;184.92&quot;/&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INFO" val="&lt;ThreeDShapeInfo&gt;&lt;uuid val=&quot;{2F1E8358-8CBA-4D64-BFBA-63996EC15666}&quot;/&gt;&lt;filename val=&quot;K:\QIT_Unit5_July7_swf\data\asimages\{2F1E8358-8CBA-4D64-BFBA-63996EC15666}.png&quot;/&gt;&lt;hasEffects val=&quot;1&quot;/&gt;&lt;left val=&quot;65.28&quot;/&gt;&lt;top val=&quot;109.56&quot;/&gt;&lt;width val=&quot;625.08&quot;/&gt;&lt;height val=&quot;373.08&quot;/&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INFO" val="&lt;ThreeDShapeInfo&gt;&lt;uuid val=&quot;{DA7E88D9-26E3-47CA-903A-366E33255C47}&quot;/&gt;&lt;filename val=&quot;K:\QIT_Unit5_July7_swf\data\asimages\{DA7E88D9-26E3-47CA-903A-366E33255C47}.png&quot;/&gt;&lt;hasEffects val=&quot;1&quot;/&gt;&lt;left val=&quot;67.56&quot;/&gt;&lt;top val=&quot;159&quot;/&gt;&lt;width val=&quot;611.52&quot;/&gt;&lt;height val=&quot;317.64&quot;/&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INFO" val="&lt;ThreeDShapeInfo&gt;&lt;uuid val=&quot;{CDEEFD22-E9EE-41E9-92B9-29B40841ADA4}&quot;/&gt;&lt;filename val=&quot;K:\QIT_Unit5_July7_swf\data\asimages\{CDEEFD22-E9EE-41E9-92B9-29B40841ADA4}.png&quot;/&gt;&lt;hasEffects val=&quot;1&quot;/&gt;&lt;left val=&quot;77.28&quot;/&gt;&lt;top val=&quot;195&quot;/&gt;&lt;width val=&quot;566.64&quot;/&gt;&lt;height val=&quot;281.64&quot;/&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INFO" val="&lt;ThreeDShapeInfo&gt;&lt;uuid val=&quot;{774480A5-C319-457F-8E6A-9DB77F2B2D7C}&quot;/&gt;&lt;filename val=&quot;K:\QIT_Unit5_July7_swf\data\asimages\{774480A5-C319-457F-8E6A-9DB77F2B2D7C}.png&quot;/&gt;&lt;hasEffects val=&quot;1&quot;/&gt;&lt;left val=&quot;66&quot;/&gt;&lt;top val=&quot;109.56&quot;/&gt;&lt;width val=&quot;624.36&quot;/&gt;&lt;height val=&quot;403.08&quot;/&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INFO" val="&lt;ThreeDShapeInfo&gt;&lt;uuid val=&quot;{03F25842-DB52-4B63-90FC-6AD6B5455157}&quot;/&gt;&lt;filename val=&quot;K:\QIT_Unit5_July7_swf\data\asimages\{03F25842-DB52-4B63-90FC-6AD6B5455157}.png&quot;/&gt;&lt;hasEffects val=&quot;1&quot;/&gt;&lt;left val=&quot;16.56&quot;/&gt;&lt;top val=&quot;191.28&quot;/&gt;&lt;width val=&quot;704.52&quot;/&gt;&lt;height val=&quot;353.64&quot;/&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2D9FDD9B-1AE1-423C-9A03-D82706F38AA2}&quot;/&gt;&lt;filename val=&quot;K:\QIT_Unit5_July7_swf\data\asimages\{2D9FDD9B-1AE1-423C-9A03-D82706F38AA2}.png&quot;/&gt;&lt;hasEffects val=&quot;1&quot;/&gt;&lt;left val=&quot;65.28&quot;/&gt;&lt;top val=&quot;132&quot;/&gt;&lt;width val=&quot;560.64&quot;/&gt;&lt;height val=&quot;379.92&quot;/&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INFO" val="&lt;ThreeDShapeInfo&gt;&lt;uuid val=&quot;{21CF7AD6-33A1-4B29-8DE0-EB61F5758588}&quot;/&gt;&lt;filename val=&quot;K:\QIT_Unit5_July7_swf\data\asimages\{21CF7AD6-33A1-4B29-8DE0-EB61F5758588}.png&quot;/&gt;&lt;hasEffects val=&quot;1&quot;/&gt;&lt;left val=&quot;27.72&quot;/&gt;&lt;top val=&quot;120&quot;/&gt;&lt;width val=&quot;328.2&quot;/&gt;&lt;height val=&quot;52.92&quot;/&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INFO" val="&lt;ThreeDShapeInfo&gt;&lt;uuid val=&quot;{7A849D4F-FACE-458A-B1A4-F6BA71D19DBA}&quot;/&gt;&lt;filename val=&quot;K:\QIT_Unit5_July7_swf\data\asimages\{7A849D4F-FACE-458A-B1A4-F6BA71D19DBA}.png&quot;/&gt;&lt;hasEffects val=&quot;1&quot;/&gt;&lt;left val=&quot;357.72&quot;/&gt;&lt;top val=&quot;120&quot;/&gt;&lt;width val=&quot;334.2&quot;/&gt;&lt;height val=&quot;52.92&quot;/&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INFO" val="&lt;ThreeDShapeInfo&gt;&lt;uuid val=&quot;{BCCB614D-13D2-4D5D-B687-1F92D1D7EB3F}&quot;/&gt;&lt;filename val=&quot;K:\QIT_Unit5_July7_swf\data\asimages\{BCCB614D-13D2-4D5D-B687-1F92D1D7EB3F}.png&quot;/&gt;&lt;hasEffects val=&quot;1&quot;/&gt;&lt;left val=&quot;58.56&quot;/&gt;&lt;top val=&quot;113.28&quot;/&gt;&lt;width val=&quot;631.8&quot;/&gt;&lt;height val=&quot;362.64&quot;/&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INFO" val="&lt;ThreeDShapeInfo&gt;&lt;uuid val=&quot;{7E364BB4-8E48-4998-A5DD-E73249C64649}&quot;/&gt;&lt;filename val=&quot;K:\QIT_Unit5_July7_swf\data\asimages\{7E364BB4-8E48-4998-A5DD-E73249C64649}.png&quot;/&gt;&lt;hasEffects val=&quot;1&quot;/&gt;&lt;left val=&quot;71.28&quot;/&gt;&lt;top val=&quot;111&quot;/&gt;&lt;width val=&quot;614.64&quot;/&gt;&lt;height val=&quot;367.92&quot;/&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INFO" val="&lt;ThreeDShapeInfo&gt;&lt;uuid val=&quot;{E01483E8-321A-4E62-8E02-DBC04E4D4183}&quot;/&gt;&lt;filename val=&quot;K:\QIT_Unit5_July7_swf\data\asimages\{E01483E8-321A-4E62-8E02-DBC04E4D4183}.png&quot;/&gt;&lt;hasEffects val=&quot;1&quot;/&gt;&lt;left val=&quot;118.56&quot;/&gt;&lt;top val=&quot;141&quot;/&gt;&lt;width val=&quot;484.8&quot;/&gt;&lt;height val=&quot;325.08&quot;/&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INFO" val="&lt;ThreeDShapeInfo&gt;&lt;uuid val=&quot;{8A4B1C10-3ABE-4B6F-BFBD-8118F735A4AE}&quot;/&gt;&lt;filename val=&quot;K:\QIT_Unit5_July7_swf\data\asimages\{8A4B1C10-3ABE-4B6F-BFBD-8118F735A4AE}.png&quot;/&gt;&lt;hasEffects val=&quot;1&quot;/&gt;&lt;left val=&quot;118.56&quot;/&gt;&lt;top val=&quot;143.28&quot;/&gt;&lt;width val=&quot;484.8&quot;/&gt;&lt;height val=&quot;323.64&quot;/&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INFO" val="&lt;ThreeDShapeInfo&gt;&lt;uuid val=&quot;{353FE7FA-4296-4D36-93C2-89952220510F}&quot;/&gt;&lt;filename val=&quot;K:\QIT_Unit5_July7_swf\data\asimages\{353FE7FA-4296-4D36-93C2-89952220510F}.png&quot;/&gt;&lt;hasEffects val=&quot;1&quot;/&gt;&lt;left val=&quot;118.56&quot;/&gt;&lt;top val=&quot;143.28&quot;/&gt;&lt;width val=&quot;484.8&quot;/&gt;&lt;height val=&quot;323.64&quot;/&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INFO" val="&lt;ThreeDShapeInfo&gt;&lt;uuid val=&quot;{AB00EABF-D2A2-4114-928F-0604F41A0944}&quot;/&gt;&lt;filename val=&quot;K:\QIT_Unit5_July7_swf\data\asimages\{AB00EABF-D2A2-4114-928F-0604F41A0944}.png&quot;/&gt;&lt;hasEffects val=&quot;1&quot;/&gt;&lt;left val=&quot;79.56&quot;/&gt;&lt;top val=&quot;122.28&quot;/&gt;&lt;width val=&quot;568.8&quot;/&gt;&lt;height val=&quot;238.08&quot;/&gt;&lt;/ThreeDShapeInfo&gt;"/>
</p:tagLst>
</file>

<file path=ppt/tags/tag4.xml><?xml version="1.0" encoding="utf-8"?>
<p:tagLst xmlns:a="http://schemas.openxmlformats.org/drawingml/2006/main" xmlns:r="http://schemas.openxmlformats.org/officeDocument/2006/relationships" xmlns:p="http://schemas.openxmlformats.org/presentationml/2006/main">
  <p:tag name="TIMING" val="|0"/>
</p:tagLst>
</file>

<file path=ppt/tags/tag5.xml><?xml version="1.0" encoding="utf-8"?>
<p:tagLst xmlns:a="http://schemas.openxmlformats.org/drawingml/2006/main" xmlns:r="http://schemas.openxmlformats.org/officeDocument/2006/relationships" xmlns:p="http://schemas.openxmlformats.org/presentationml/2006/main">
  <p:tag name="TIMING" val="|0"/>
</p:tagLst>
</file>

<file path=ppt/tags/tag6.xml><?xml version="1.0" encoding="utf-8"?>
<p:tagLst xmlns:a="http://schemas.openxmlformats.org/drawingml/2006/main" xmlns:r="http://schemas.openxmlformats.org/officeDocument/2006/relationships" xmlns:p="http://schemas.openxmlformats.org/presentationml/2006/main">
  <p:tag name="PRESENTER_SHAPEINFO" val="&lt;ThreeDShapeInfo&gt;&lt;uuid val=&quot;{F31BF2E2-8189-4D99-91FC-A534200C8F8D}&quot;/&gt;&lt;filename val=&quot;K:\QIT_Unit5_July7_swf\data\asimages\{F31BF2E2-8189-4D99-91FC-A534200C8F8D}.png&quot;/&gt;&lt;hasEffects val=&quot;1&quot;/&gt;&lt;left val=&quot;357.72&quot;/&gt;&lt;top val=&quot;166.56&quot;/&gt;&lt;width val=&quot;328.2&quot;/&gt;&lt;height val=&quot;317.52&quot;/&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INFO" val="&lt;ThreeDShapeInfo&gt;&lt;uuid val=&quot;{A066321A-318B-4723-A572-40C07A1F5B09}&quot;/&gt;&lt;filename val=&quot;K:\QIT_Unit5_July7_swf\data\asimages\{A066321A-318B-4723-A572-40C07A1F5B09}.png&quot;/&gt;&lt;hasEffects val=&quot;1&quot;/&gt;&lt;left val=&quot;34.56&quot;/&gt;&lt;top val=&quot;273&quot;/&gt;&lt;width val=&quot;649.8&quot;/&gt;&lt;height val=&quot;240.36&quot;/&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INFO" val="&lt;ThreeDShapeInfo&gt;&lt;uuid val=&quot;{D34FBE07-5F42-4BB6-8C38-AC937F1C0019}&quot;/&gt;&lt;filename val=&quot;K:\QIT_Unit5_July7_swf\data\asimages\{D34FBE07-5F42-4BB6-8C38-AC937F1C0019}.png&quot;/&gt;&lt;hasEffects val=&quot;1&quot;/&gt;&lt;left val=&quot;72.72&quot;/&gt;&lt;top val=&quot;287.28&quot;/&gt;&lt;width val=&quot;601.92&quot;/&gt;&lt;height val=&quot;220.8&quot;/&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INFO" val="&lt;ThreeDShapeInfo&gt;&lt;uuid val=&quot;{FAC4062C-19B1-4488-BDE6-0271A7F2DA21}&quot;/&gt;&lt;filename val=&quot;K:\QIT_Unit5_July7_swf\data\asimages\{FAC4062C-19B1-4488-BDE6-0271A7F2DA21}.png&quot;/&gt;&lt;hasEffects val=&quot;1&quot;/&gt;&lt;left val=&quot;71.28&quot;/&gt;&lt;top val=&quot;108&quot;/&gt;&lt;width val=&quot;614.64&quot;/&gt;&lt;height val=&quot;373.92&quot;/&gt;&lt;/ThreeDShapeInfo&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11292</Words>
  <Application>Microsoft Office PowerPoint</Application>
  <PresentationFormat>On-screen Show (4:3)</PresentationFormat>
  <Paragraphs>719</Paragraphs>
  <Slides>55</Slides>
  <Notes>55</Notes>
  <HiddenSlides>0</HiddenSlides>
  <MMClips>0</MMClips>
  <ScaleCrop>false</ScaleCrop>
  <HeadingPairs>
    <vt:vector size="4" baseType="variant">
      <vt:variant>
        <vt:lpstr>Theme</vt:lpstr>
      </vt:variant>
      <vt:variant>
        <vt:i4>2</vt:i4>
      </vt:variant>
      <vt:variant>
        <vt:lpstr>Slide Titles</vt:lpstr>
      </vt:variant>
      <vt:variant>
        <vt:i4>55</vt:i4>
      </vt:variant>
    </vt:vector>
  </HeadingPairs>
  <TitlesOfParts>
    <vt:vector size="57" baseType="lpstr">
      <vt:lpstr>Office Theme</vt:lpstr>
      <vt:lpstr>Custom Design</vt:lpstr>
      <vt:lpstr>HIT Design for Teamwork and Communication</vt:lpstr>
      <vt:lpstr>Objective</vt:lpstr>
      <vt:lpstr>Goals of Meaningful Use</vt:lpstr>
      <vt:lpstr>Care Coordination</vt:lpstr>
      <vt:lpstr>Care Coordination Failure</vt:lpstr>
      <vt:lpstr>Care Coordination Transitions of Care</vt:lpstr>
      <vt:lpstr>Provider Hand-Offs</vt:lpstr>
      <vt:lpstr>Provider Hand-Offs</vt:lpstr>
      <vt:lpstr>Provider Hand-Offs</vt:lpstr>
      <vt:lpstr>Transfers Within Organizations</vt:lpstr>
      <vt:lpstr>Transfers Within Organizations</vt:lpstr>
      <vt:lpstr>Hospital Discharges</vt:lpstr>
      <vt:lpstr>Hospital Discharges</vt:lpstr>
      <vt:lpstr>Hospital Discharges</vt:lpstr>
      <vt:lpstr>Primary Care Coordination Tasks</vt:lpstr>
      <vt:lpstr>Primary Care Coordination Tasks</vt:lpstr>
      <vt:lpstr>Primary Care Coordination Effectiveness of EHR</vt:lpstr>
      <vt:lpstr>Coordination of Care</vt:lpstr>
      <vt:lpstr>HIT Design for Teamwork and Communication</vt:lpstr>
      <vt:lpstr>Objective</vt:lpstr>
      <vt:lpstr>Information Sharing</vt:lpstr>
      <vt:lpstr>HIT and Communication</vt:lpstr>
      <vt:lpstr>HIT and Communication Barriers to Communication</vt:lpstr>
      <vt:lpstr>HIT and Communication</vt:lpstr>
      <vt:lpstr>HIT and Communication</vt:lpstr>
      <vt:lpstr>HIT and Communication</vt:lpstr>
      <vt:lpstr>HIT and Communication Social Network Analysis</vt:lpstr>
      <vt:lpstr>HIT and Communication Social Network Analysis</vt:lpstr>
      <vt:lpstr>Semi-Structured Observation A Tool for Communication Analyses</vt:lpstr>
      <vt:lpstr>Semi-Structured Observation A Tool for Communication Analyses</vt:lpstr>
      <vt:lpstr>Semi-Structured Observation A Tool for Communication Analyses</vt:lpstr>
      <vt:lpstr>Semi-Structured Observation A Tool for Communication Analyses</vt:lpstr>
      <vt:lpstr>HIT and Communication Workflow Support &amp; System Design</vt:lpstr>
      <vt:lpstr>HIT and Communication Workflow Support &amp; System Design</vt:lpstr>
      <vt:lpstr>HIT Design for Teamwork and Communication</vt:lpstr>
      <vt:lpstr>Objective</vt:lpstr>
      <vt:lpstr>Communication</vt:lpstr>
      <vt:lpstr>Communication Failure</vt:lpstr>
      <vt:lpstr>Hand-off Communication</vt:lpstr>
      <vt:lpstr>Communication Tools</vt:lpstr>
      <vt:lpstr>Communication Tools Whiteboards</vt:lpstr>
      <vt:lpstr>Communication Tools Whiteboards</vt:lpstr>
      <vt:lpstr>Communication Tools Whiteboards</vt:lpstr>
      <vt:lpstr>Communication Tools “Clipboard” Tools</vt:lpstr>
      <vt:lpstr>Communication Tools Clinical Summary Tools</vt:lpstr>
      <vt:lpstr>Communication Tools Automated notifications</vt:lpstr>
      <vt:lpstr>SEIPS Model of Work Systems and Patient Safety</vt:lpstr>
      <vt:lpstr>Communication Tools Automatic Notification</vt:lpstr>
      <vt:lpstr>Communication Tools Hand-Off Notes</vt:lpstr>
      <vt:lpstr>Communication Tools Discharge Summaries</vt:lpstr>
      <vt:lpstr>Multi-disciplinary Rounds Patient-centric Information Tools</vt:lpstr>
      <vt:lpstr>Multi-disciplinary Rounds Process-oriented Tools</vt:lpstr>
      <vt:lpstr>Multi-disciplinary Rounds Decision-Support Tools</vt:lpstr>
      <vt:lpstr>Multi-Disciplinary Rounds Evaluating Usefulness of HIT Tools</vt:lpstr>
      <vt:lpstr>Summary</vt:lpstr>
    </vt:vector>
  </TitlesOfParts>
  <Company>The Johns Hopkins University School of Nursing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jhornya1</dc:creator>
  <cp:lastModifiedBy>jhornya1</cp:lastModifiedBy>
  <cp:revision>20</cp:revision>
  <dcterms:created xsi:type="dcterms:W3CDTF">2010-07-07T12:07:17Z</dcterms:created>
  <dcterms:modified xsi:type="dcterms:W3CDTF">2010-07-08T17:33:59Z</dcterms:modified>
</cp:coreProperties>
</file>