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68" r:id="rId5"/>
    <p:sldId id="269" r:id="rId6"/>
    <p:sldId id="257" r:id="rId7"/>
    <p:sldId id="259" r:id="rId8"/>
    <p:sldId id="270" r:id="rId9"/>
    <p:sldId id="260" r:id="rId10"/>
    <p:sldId id="261" r:id="rId11"/>
    <p:sldId id="262" r:id="rId12"/>
    <p:sldId id="263" r:id="rId13"/>
    <p:sldId id="265" r:id="rId14"/>
    <p:sldId id="26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E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9" autoAdjust="0"/>
  </p:normalViewPr>
  <p:slideViewPr>
    <p:cSldViewPr>
      <p:cViewPr varScale="1">
        <p:scale>
          <a:sx n="61" d="100"/>
          <a:sy n="61" d="100"/>
        </p:scale>
        <p:origin x="-33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0F75FD-D112-4313-AE40-B6FABE7A0AC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2958B2-47CF-48C4-A2F6-3C778644E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004\AppData\Local\Microsoft\Windows\Temporary Internet Files\Content.IE5\Z3IOWZAS\MP9004486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096000"/>
            <a:ext cx="13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Appendix 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Plagiarism?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85" t="15000" r="3365"/>
          <a:stretch>
            <a:fillRect/>
          </a:stretch>
        </p:blipFill>
        <p:spPr bwMode="auto">
          <a:xfrm>
            <a:off x="3352800" y="16002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1" y="23622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standard formats for citing sources used in reports and paper.</a:t>
            </a:r>
          </a:p>
          <a:p>
            <a:endParaRPr lang="en-US" dirty="0"/>
          </a:p>
          <a:p>
            <a:r>
              <a:rPr lang="en-US" dirty="0" smtClean="0"/>
              <a:t>Example of MLA Standard Formatting: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791200"/>
            <a:ext cx="341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FCC Library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Plagiarism? (Cont.)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25" t="23333" r="5885" b="3333"/>
          <a:stretch>
            <a:fillRect/>
          </a:stretch>
        </p:blipFill>
        <p:spPr bwMode="auto">
          <a:xfrm>
            <a:off x="2819400" y="1752600"/>
            <a:ext cx="68857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2860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standard formats for citing sources used in reports and paper.</a:t>
            </a:r>
          </a:p>
          <a:p>
            <a:endParaRPr lang="en-US" dirty="0"/>
          </a:p>
          <a:p>
            <a:r>
              <a:rPr lang="en-US" dirty="0" smtClean="0"/>
              <a:t>Example of APA Standard Formatting: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324600"/>
            <a:ext cx="341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FCC Library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Plagiarism? (Cont.)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62" t="13333" r="5469" b="1667"/>
          <a:stretch>
            <a:fillRect/>
          </a:stretch>
        </p:blipFill>
        <p:spPr bwMode="auto">
          <a:xfrm>
            <a:off x="3657600" y="16764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6324600"/>
            <a:ext cx="341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FCC Library Website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proper citations within the body of reports!</a:t>
            </a:r>
          </a:p>
          <a:p>
            <a:endParaRPr lang="en-US" dirty="0"/>
          </a:p>
          <a:p>
            <a:r>
              <a:rPr lang="en-US" dirty="0" smtClean="0"/>
              <a:t>Remember to use quotations !</a:t>
            </a:r>
          </a:p>
          <a:p>
            <a:endParaRPr lang="en-US" dirty="0"/>
          </a:p>
          <a:p>
            <a:r>
              <a:rPr lang="en-US" dirty="0" smtClean="0"/>
              <a:t>Indenting quotes will  draw the attention to the reader and focus their attention on the quote.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E-Mail: Requesting Permission to use copyrighted material: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4" t="35000" r="2104" b="1667"/>
          <a:stretch>
            <a:fillRect/>
          </a:stretch>
        </p:blipFill>
        <p:spPr bwMode="auto">
          <a:xfrm>
            <a:off x="914400" y="1752600"/>
            <a:ext cx="741145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Permission: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9" t="6667" r="7563" b="5000"/>
          <a:stretch>
            <a:fillRect/>
          </a:stretch>
        </p:blipFill>
        <p:spPr bwMode="auto">
          <a:xfrm>
            <a:off x="3505200" y="17526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971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Requesting Permission from the author, writer, owner of the copyright has become easier to accomplish via e-mail.</a:t>
            </a:r>
          </a:p>
          <a:p>
            <a:endParaRPr lang="en-US" dirty="0"/>
          </a:p>
          <a:p>
            <a:r>
              <a:rPr lang="en-US" dirty="0" smtClean="0"/>
              <a:t>Usually a request form can be e-mailed to you and a brief description of the use of the material will be required along with a  nominal fee, depending upon the extent of the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Quotations Marks (As stated earlier)</a:t>
            </a:r>
          </a:p>
          <a:p>
            <a:r>
              <a:rPr lang="en-US" dirty="0" smtClean="0"/>
              <a:t>When paraphrasing the work, read over the material, then put it aside before you begin writing.</a:t>
            </a:r>
          </a:p>
          <a:p>
            <a:r>
              <a:rPr lang="en-US" dirty="0" smtClean="0"/>
              <a:t>Cite the sources of illustrations and figures that you reproduce making sure that you’ve given credit where credit is due!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Avoid Plagiarism: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 only regret that I have one life to live and therefore, we the people of America must form a perfect union.  For I judge a man not by the color of his skin, but the content of his character, and therefore, I say, live and let live, for no man is an island!”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Anonymous (sort of..)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pla·gia·rism</a:t>
            </a:r>
            <a:endParaRPr lang="en-US" b="1" dirty="0" smtClean="0"/>
          </a:p>
          <a:p>
            <a:r>
              <a:rPr lang="en-US" dirty="0" smtClean="0"/>
              <a:t>   /ˈ</a:t>
            </a:r>
            <a:r>
              <a:rPr lang="en-US" dirty="0" err="1" smtClean="0"/>
              <a:t>pleɪdʒəˌrɪzəm</a:t>
            </a:r>
            <a:r>
              <a:rPr lang="en-US" dirty="0" smtClean="0"/>
              <a:t>, -</a:t>
            </a:r>
            <a:r>
              <a:rPr lang="en-US" dirty="0" err="1" smtClean="0"/>
              <a:t>dʒiəˌrɪz</a:t>
            </a:r>
            <a:r>
              <a:rPr lang="en-US" dirty="0" smtClean="0"/>
              <a:t>-/ Show Spelled[</a:t>
            </a:r>
            <a:r>
              <a:rPr lang="en-US" dirty="0" err="1" smtClean="0"/>
              <a:t>pley-juh-riz-uhm</a:t>
            </a:r>
            <a:r>
              <a:rPr lang="en-US" dirty="0" smtClean="0"/>
              <a:t>, -</a:t>
            </a:r>
            <a:r>
              <a:rPr lang="en-US" dirty="0" err="1" smtClean="0"/>
              <a:t>jee</a:t>
            </a:r>
            <a:r>
              <a:rPr lang="en-US" dirty="0" smtClean="0"/>
              <a:t>-uh-</a:t>
            </a:r>
            <a:r>
              <a:rPr lang="en-US" dirty="0" err="1" smtClean="0"/>
              <a:t>riz</a:t>
            </a:r>
            <a:r>
              <a:rPr lang="en-US" dirty="0" smtClean="0"/>
              <a:t>-] Show IPA </a:t>
            </a:r>
          </a:p>
          <a:p>
            <a:r>
              <a:rPr lang="en-US" dirty="0" smtClean="0"/>
              <a:t>–noun 1. the unauthorized use or close imitation of the language and thoughts of another author and the representation of them as one's own original work. </a:t>
            </a:r>
          </a:p>
          <a:p>
            <a:r>
              <a:rPr lang="en-US" dirty="0" smtClean="0"/>
              <a:t>2. something used and represented in this manner.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385668"/>
          </a:xfrm>
        </p:spPr>
        <p:txBody>
          <a:bodyPr/>
          <a:lstStyle/>
          <a:p>
            <a:r>
              <a:rPr lang="en-US" dirty="0" smtClean="0"/>
              <a:t>Plagiarism: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http://dictionary.reference.com/browse/Plagiarism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Plagiarism Statistics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000" r="2104" b="6667"/>
          <a:stretch>
            <a:fillRect/>
          </a:stretch>
        </p:blipFill>
        <p:spPr bwMode="auto">
          <a:xfrm>
            <a:off x="457201" y="9906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http://iml.jou.ufl.edu/projects/Spring2000/Overbeck/stats.html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 Statistics: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333" r="1772" b="6667"/>
          <a:stretch>
            <a:fillRect/>
          </a:stretch>
        </p:blipFill>
        <p:spPr bwMode="auto">
          <a:xfrm>
            <a:off x="228600" y="1371600"/>
            <a:ext cx="8448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http://iml.jou.ufl.edu/projects/Spring2000/Overbeck/bibliography.html#8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Plagiarism occurs when a writer </a:t>
            </a:r>
            <a:r>
              <a:rPr lang="en-US" dirty="0" smtClean="0">
                <a:solidFill>
                  <a:srgbClr val="73E709"/>
                </a:solidFill>
              </a:rPr>
              <a:t>deliberately</a:t>
            </a:r>
            <a:r>
              <a:rPr lang="en-US" dirty="0" smtClean="0"/>
              <a:t> uses someone else's language, ideas, or other original material without acknowledging its source.</a:t>
            </a:r>
          </a:p>
          <a:p>
            <a:endParaRPr lang="en-US" dirty="0" smtClean="0"/>
          </a:p>
          <a:p>
            <a:r>
              <a:rPr lang="en-US" dirty="0" smtClean="0"/>
              <a:t>The Consequences of Plagiarism:</a:t>
            </a:r>
          </a:p>
          <a:p>
            <a:pPr lvl="1"/>
            <a:r>
              <a:rPr lang="en-US" dirty="0" smtClean="0"/>
              <a:t>Loss of job (and income)</a:t>
            </a:r>
          </a:p>
          <a:p>
            <a:pPr lvl="1"/>
            <a:r>
              <a:rPr lang="en-US" dirty="0" smtClean="0"/>
              <a:t>Loss of creditability</a:t>
            </a:r>
          </a:p>
          <a:p>
            <a:pPr lvl="1"/>
            <a:r>
              <a:rPr lang="en-US" dirty="0" smtClean="0"/>
              <a:t>Loss of integrity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Council of Writing Program Administrators:</a:t>
            </a:r>
            <a:endParaRPr lang="en-US" dirty="0"/>
          </a:p>
        </p:txBody>
      </p:sp>
      <p:pic>
        <p:nvPicPr>
          <p:cNvPr id="2050" name="Picture 2" descr="C:\Users\nh004\AppData\Local\Microsoft\Windows\Temporary Internet Files\Content.IE5\K350OC0Q\MP9003210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657600" cy="260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has become easy to gain and reproduce</a:t>
            </a:r>
          </a:p>
          <a:p>
            <a:r>
              <a:rPr lang="en-US" dirty="0" smtClean="0"/>
              <a:t>Easy to commit plagiarism</a:t>
            </a:r>
          </a:p>
          <a:p>
            <a:r>
              <a:rPr lang="en-US" dirty="0" smtClean="0"/>
              <a:t>Easier for teachers to find material that has been plagiarized by students.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of the Internet:</a:t>
            </a:r>
            <a:endParaRPr lang="en-US" dirty="0"/>
          </a:p>
        </p:txBody>
      </p:sp>
      <p:pic>
        <p:nvPicPr>
          <p:cNvPr id="3076" name="Picture 4" descr="C:\Users\nh004\AppData\Local\Microsoft\Windows\Temporary Internet Files\Content.IE5\Z3IOWZAS\MP9002851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3657600" cy="240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Websites allow Instructors to Check Sources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333" r="2104" b="11667"/>
          <a:stretch>
            <a:fillRect/>
          </a:stretch>
        </p:blipFill>
        <p:spPr bwMode="auto">
          <a:xfrm>
            <a:off x="562788" y="2114968"/>
            <a:ext cx="7362012" cy="39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91000" y="6324600"/>
            <a:ext cx="4489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http://www.turnitin.com/static/index.html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Copy the words of another without both</a:t>
            </a:r>
          </a:p>
          <a:p>
            <a:pPr lvl="1"/>
            <a:r>
              <a:rPr lang="en-US" dirty="0" smtClean="0"/>
              <a:t>1.  Putting the copied text in quotations</a:t>
            </a:r>
          </a:p>
          <a:p>
            <a:pPr lvl="1"/>
            <a:r>
              <a:rPr lang="en-US" dirty="0" smtClean="0"/>
              <a:t>2.  Citing the Source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chemeClr val="tx1"/>
                </a:solidFill>
              </a:rPr>
              <a:t>Paraphrase the words of another without citing the source.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chemeClr val="tx1"/>
                </a:solidFill>
              </a:rPr>
              <a:t>Incorporate the figures or drawings of another person without citing the source.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chemeClr val="tx1"/>
                </a:solidFill>
              </a:rPr>
              <a:t>Include facts that are not common knowledge without citing the source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chemeClr val="tx1"/>
                </a:solidFill>
              </a:rPr>
              <a:t>Use another person’s ideas or theories without giving that person credit.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Plagiarism: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405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Plagiarism</vt:lpstr>
      <vt:lpstr>Plagiarism:</vt:lpstr>
      <vt:lpstr>Plagiarism:</vt:lpstr>
      <vt:lpstr>Plagiarism Statistics </vt:lpstr>
      <vt:lpstr>Plagiarism Statistics:</vt:lpstr>
      <vt:lpstr>The Council of Writing Program Administrators:</vt:lpstr>
      <vt:lpstr>Because of the Internet:</vt:lpstr>
      <vt:lpstr>Websites allow Instructors to Check Sources! </vt:lpstr>
      <vt:lpstr>Types of Plagiarism:</vt:lpstr>
      <vt:lpstr>How to Avoid Plagiarism?</vt:lpstr>
      <vt:lpstr>How to Avoid Plagiarism? (Cont.)</vt:lpstr>
      <vt:lpstr>How to Avoid Plagiarism? (Cont.)</vt:lpstr>
      <vt:lpstr>Example E-Mail: Requesting Permission to use copyrighted material:</vt:lpstr>
      <vt:lpstr>Requesting Permission:</vt:lpstr>
      <vt:lpstr>Other ways to Avoid Plagiarism:</vt:lpstr>
    </vt:vector>
  </TitlesOfParts>
  <Company>Fresno City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</dc:title>
  <dc:creator>nh004</dc:creator>
  <cp:lastModifiedBy>nh004</cp:lastModifiedBy>
  <cp:revision>11</cp:revision>
  <dcterms:created xsi:type="dcterms:W3CDTF">2010-10-11T19:45:51Z</dcterms:created>
  <dcterms:modified xsi:type="dcterms:W3CDTF">2010-10-11T23:04:01Z</dcterms:modified>
</cp:coreProperties>
</file>