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6.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316" r:id="rId2"/>
    <p:sldId id="320" r:id="rId3"/>
    <p:sldId id="319" r:id="rId4"/>
    <p:sldId id="305" r:id="rId5"/>
    <p:sldId id="322" r:id="rId6"/>
    <p:sldId id="315" r:id="rId7"/>
    <p:sldId id="324" r:id="rId8"/>
    <p:sldId id="321" r:id="rId9"/>
    <p:sldId id="308" r:id="rId10"/>
    <p:sldId id="313" r:id="rId11"/>
    <p:sldId id="317" r:id="rId12"/>
    <p:sldId id="318" r:id="rId13"/>
    <p:sldId id="310" r:id="rId14"/>
    <p:sldId id="311" r:id="rId15"/>
    <p:sldId id="323" r:id="rId16"/>
  </p:sldIdLst>
  <p:sldSz cx="9144000" cy="6858000" type="screen4x3"/>
  <p:notesSz cx="6858000" cy="9180513"/>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59" autoAdjust="0"/>
    <p:restoredTop sz="52817" autoAdjust="0"/>
  </p:normalViewPr>
  <p:slideViewPr>
    <p:cSldViewPr>
      <p:cViewPr>
        <p:scale>
          <a:sx n="100" d="100"/>
          <a:sy n="100" d="100"/>
        </p:scale>
        <p:origin x="-2676" y="-840"/>
      </p:cViewPr>
      <p:guideLst>
        <p:guide orient="horz" pos="2160"/>
        <p:guide pos="2880"/>
      </p:guideLst>
    </p:cSldViewPr>
  </p:slideViewPr>
  <p:outlineViewPr>
    <p:cViewPr>
      <p:scale>
        <a:sx n="33" d="100"/>
        <a:sy n="33" d="100"/>
      </p:scale>
      <p:origin x="0" y="759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6" d="100"/>
          <a:sy n="86" d="100"/>
        </p:scale>
        <p:origin x="-2184" y="930"/>
      </p:cViewPr>
      <p:guideLst>
        <p:guide orient="horz" pos="2892"/>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3749B7E8-326C-4DFB-9AA3-1B9FCF31D605}" type="datetimeFigureOut">
              <a:rPr lang="en-US"/>
              <a:pPr>
                <a:defRPr/>
              </a:pPr>
              <a:t>8/3/2010</a:t>
            </a:fld>
            <a:endParaRPr lang="en-US"/>
          </a:p>
        </p:txBody>
      </p:sp>
      <p:sp>
        <p:nvSpPr>
          <p:cNvPr id="4" name="Footer Placeholder 3"/>
          <p:cNvSpPr>
            <a:spLocks noGrp="1"/>
          </p:cNvSpPr>
          <p:nvPr>
            <p:ph type="ftr" sz="quarter" idx="2"/>
          </p:nvPr>
        </p:nvSpPr>
        <p:spPr>
          <a:xfrm>
            <a:off x="0" y="8720138"/>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720138"/>
            <a:ext cx="2971800" cy="458787"/>
          </a:xfrm>
          <a:prstGeom prst="rect">
            <a:avLst/>
          </a:prstGeom>
        </p:spPr>
        <p:txBody>
          <a:bodyPr vert="horz" lIns="91440" tIns="45720" rIns="91440" bIns="45720" rtlCol="0" anchor="b"/>
          <a:lstStyle>
            <a:lvl1pPr algn="r">
              <a:defRPr sz="1200" smtClean="0"/>
            </a:lvl1pPr>
          </a:lstStyle>
          <a:p>
            <a:pPr>
              <a:defRPr/>
            </a:pPr>
            <a:fld id="{E0A457D3-ADEA-41DA-B3D7-8AAEB8682C0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8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35063" y="688975"/>
            <a:ext cx="4587875" cy="34417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60863"/>
            <a:ext cx="5486400" cy="413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078" name="Rectangle 6"/>
          <p:cNvSpPr>
            <a:spLocks noGrp="1" noChangeArrowheads="1"/>
          </p:cNvSpPr>
          <p:nvPr>
            <p:ph type="ftr" sz="quarter" idx="4"/>
          </p:nvPr>
        </p:nvSpPr>
        <p:spPr bwMode="auto">
          <a:xfrm>
            <a:off x="0"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720138"/>
            <a:ext cx="2971800" cy="4587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cs typeface="+mn-cs"/>
              </a:defRPr>
            </a:lvl1pPr>
          </a:lstStyle>
          <a:p>
            <a:pPr>
              <a:defRPr/>
            </a:pPr>
            <a:fld id="{4C425559-4AA4-48B0-B557-489DB60F348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r>
              <a:rPr lang="en-US" dirty="0" smtClean="0">
                <a:ea typeface="ＭＳ Ｐゴシック" pitchFamily="34" charset="-128"/>
              </a:rPr>
              <a:t>Professionalism/Customer Service in the Health Environment</a:t>
            </a:r>
          </a:p>
          <a:p>
            <a:r>
              <a:rPr lang="en-US" dirty="0" smtClean="0">
                <a:ea typeface="ＭＳ Ｐゴシック" pitchFamily="34" charset="-128"/>
              </a:rPr>
              <a:t>Unit four lecture 3</a:t>
            </a:r>
          </a:p>
          <a:p>
            <a:r>
              <a:rPr lang="en-US" dirty="0" smtClean="0">
                <a:ea typeface="ＭＳ Ｐゴシック" pitchFamily="34" charset="-128"/>
              </a:rPr>
              <a:t>This is the last lecture for unit 4</a:t>
            </a:r>
          </a:p>
        </p:txBody>
      </p:sp>
      <p:sp>
        <p:nvSpPr>
          <p:cNvPr id="19460" name="Slide Number Placeholder 3"/>
          <p:cNvSpPr>
            <a:spLocks noGrp="1"/>
          </p:cNvSpPr>
          <p:nvPr>
            <p:ph type="sldNum" sz="quarter" idx="5"/>
          </p:nvPr>
        </p:nvSpPr>
        <p:spPr>
          <a:noFill/>
        </p:spPr>
        <p:txBody>
          <a:bodyPr/>
          <a:lstStyle/>
          <a:p>
            <a:fld id="{208B6E96-D31C-4CA7-8D25-53C0E0927E42}" type="slidenum">
              <a:rPr lang="en-US" smtClean="0">
                <a:ea typeface="ＭＳ Ｐゴシック" pitchFamily="34" charset="-128"/>
              </a:rPr>
              <a:pPr/>
              <a:t>1</a:t>
            </a:fld>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dirty="0" smtClean="0">
                <a:ea typeface="ＭＳ Ｐゴシック" pitchFamily="34" charset="-128"/>
              </a:rPr>
              <a:t>Listening Skills</a:t>
            </a:r>
          </a:p>
          <a:p>
            <a:r>
              <a:rPr lang="en-US" dirty="0" smtClean="0">
                <a:ea typeface="ＭＳ Ｐゴシック" pitchFamily="34" charset="-128"/>
              </a:rPr>
              <a:t>One of the critical success factors in communication is silence</a:t>
            </a:r>
          </a:p>
          <a:p>
            <a:r>
              <a:rPr lang="en-US" dirty="0" smtClean="0">
                <a:ea typeface="ＭＳ Ｐゴシック" pitchFamily="34" charset="-128"/>
              </a:rPr>
              <a:t>Silence in the form of listening will improve your effectiveness as a communicator  </a:t>
            </a:r>
          </a:p>
          <a:p>
            <a:r>
              <a:rPr lang="en-US" dirty="0" smtClean="0">
                <a:ea typeface="ＭＳ Ｐゴシック" pitchFamily="34" charset="-128"/>
              </a:rPr>
              <a:t>You will begin to notice small details</a:t>
            </a:r>
          </a:p>
          <a:p>
            <a:r>
              <a:rPr lang="en-US" dirty="0" smtClean="0">
                <a:ea typeface="ＭＳ Ｐゴシック" pitchFamily="34" charset="-128"/>
              </a:rPr>
              <a:t>2) Your actions will show people that you care about them and you will connect with them. </a:t>
            </a:r>
          </a:p>
          <a:p>
            <a:r>
              <a:rPr lang="en-US" dirty="0" smtClean="0">
                <a:ea typeface="ＭＳ Ｐゴシック" pitchFamily="34" charset="-128"/>
              </a:rPr>
              <a:t>3) Moreover, you will add validation to the sender and his or her message</a:t>
            </a:r>
          </a:p>
          <a:p>
            <a:r>
              <a:rPr lang="en-US" dirty="0" smtClean="0">
                <a:ea typeface="ＭＳ Ｐゴシック" pitchFamily="34" charset="-128"/>
              </a:rPr>
              <a:t>4) As such, You will gain many allies in the long term.</a:t>
            </a:r>
          </a:p>
          <a:p>
            <a:r>
              <a:rPr lang="en-US" dirty="0" smtClean="0">
                <a:ea typeface="ＭＳ Ｐゴシック" pitchFamily="34" charset="-128"/>
              </a:rPr>
              <a:t>There are a number of components associated with being an effective listener.</a:t>
            </a:r>
          </a:p>
        </p:txBody>
      </p:sp>
      <p:sp>
        <p:nvSpPr>
          <p:cNvPr id="28676" name="Slide Number Placeholder 3"/>
          <p:cNvSpPr>
            <a:spLocks noGrp="1"/>
          </p:cNvSpPr>
          <p:nvPr>
            <p:ph type="sldNum" sz="quarter" idx="5"/>
          </p:nvPr>
        </p:nvSpPr>
        <p:spPr>
          <a:noFill/>
        </p:spPr>
        <p:txBody>
          <a:bodyPr/>
          <a:lstStyle/>
          <a:p>
            <a:fld id="{BB943D3B-8C8E-472A-A0FC-9CF8E7448ACD}" type="slidenum">
              <a:rPr lang="en-US" smtClean="0">
                <a:ea typeface="ＭＳ Ｐゴシック" pitchFamily="34" charset="-128"/>
              </a:rPr>
              <a:pPr/>
              <a:t>10</a:t>
            </a:fld>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dirty="0" smtClean="0">
                <a:ea typeface="ＭＳ Ｐゴシック" pitchFamily="34" charset="-128"/>
              </a:rPr>
              <a:t>Listening Components</a:t>
            </a:r>
          </a:p>
          <a:p>
            <a:r>
              <a:rPr lang="en-US" dirty="0" smtClean="0">
                <a:ea typeface="ＭＳ Ｐゴシック" pitchFamily="34" charset="-128"/>
              </a:rPr>
              <a:t>Focus- Give the user 100% attention – remind yourself what you are there to do, to focus on the user.</a:t>
            </a:r>
          </a:p>
          <a:p>
            <a:r>
              <a:rPr lang="en-US" dirty="0" smtClean="0">
                <a:ea typeface="ＭＳ Ｐゴシック" pitchFamily="34" charset="-128"/>
              </a:rPr>
              <a:t>Remove Distraction - Remove all distractions, this includes phones, emails,  background noise, make the user the focus of your attention. Put a do not disturb sign on the door, and ensure your cell phone/other communication devices are on silent mode.</a:t>
            </a:r>
          </a:p>
          <a:p>
            <a:r>
              <a:rPr lang="en-US" dirty="0" smtClean="0">
                <a:ea typeface="ＭＳ Ｐゴシック" pitchFamily="34" charset="-128"/>
              </a:rPr>
              <a:t>Take Notes - You will be doing this anyway, or should be.   Taking notes is a great reminder, it gets you to automatically focus on the person, and distill what they are saying into key thematic elements.  Note taking is also great for sequential information collection and reinforcement as it forces you into a routine</a:t>
            </a:r>
          </a:p>
          <a:p>
            <a:r>
              <a:rPr lang="en-US" dirty="0" smtClean="0">
                <a:ea typeface="ＭＳ Ｐゴシック" pitchFamily="34" charset="-128"/>
              </a:rPr>
              <a:t>Keep your speech at a minimum - No interruptions, the user is telling the story not you.  Your only conversation should be with questions to clarify or investigate. </a:t>
            </a:r>
          </a:p>
          <a:p>
            <a:r>
              <a:rPr lang="en-US" dirty="0" smtClean="0">
                <a:ea typeface="ＭＳ Ｐゴシック" pitchFamily="34" charset="-128"/>
              </a:rPr>
              <a:t>Questioning effectively - You need to ask investigative (open ended questions)  or confirmation questions that paraphrase what the user has just said.</a:t>
            </a:r>
          </a:p>
        </p:txBody>
      </p:sp>
      <p:sp>
        <p:nvSpPr>
          <p:cNvPr id="29700" name="Slide Number Placeholder 3"/>
          <p:cNvSpPr>
            <a:spLocks noGrp="1"/>
          </p:cNvSpPr>
          <p:nvPr>
            <p:ph type="sldNum" sz="quarter" idx="5"/>
          </p:nvPr>
        </p:nvSpPr>
        <p:spPr>
          <a:noFill/>
        </p:spPr>
        <p:txBody>
          <a:bodyPr/>
          <a:lstStyle/>
          <a:p>
            <a:fld id="{DA6CB574-B599-45A7-B49C-3778C8E2D659}" type="slidenum">
              <a:rPr lang="en-US" smtClean="0">
                <a:ea typeface="ＭＳ Ｐゴシック" pitchFamily="34" charset="-128"/>
              </a:rPr>
              <a:pPr/>
              <a:t>11</a:t>
            </a:fld>
            <a:endParaRPr lang="en-US"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dirty="0" smtClean="0">
              <a:ea typeface="ＭＳ Ｐゴシック" pitchFamily="34" charset="-128"/>
            </a:endParaRPr>
          </a:p>
          <a:p>
            <a:r>
              <a:rPr lang="en-US" dirty="0" smtClean="0">
                <a:ea typeface="ＭＳ Ｐゴシック" pitchFamily="34" charset="-128"/>
              </a:rPr>
              <a:t>Listening Components</a:t>
            </a:r>
          </a:p>
          <a:p>
            <a:r>
              <a:rPr lang="en-US" dirty="0" smtClean="0">
                <a:ea typeface="ＭＳ Ｐゴシック" pitchFamily="34" charset="-128"/>
              </a:rPr>
              <a:t>Nonverbal Elements – Observe the sender’s body language. It could be a change in facial expression, voice tone, or gestures.  These can indicate an emotion shift. Moreover, monitor your own body language to assure you are not giving off the wrong non verbal cues</a:t>
            </a:r>
          </a:p>
          <a:p>
            <a:r>
              <a:rPr lang="en-US" dirty="0" smtClean="0">
                <a:ea typeface="ＭＳ Ｐゴシック" pitchFamily="34" charset="-128"/>
              </a:rPr>
              <a:t>Silence is appropriate – remember to focus on sender  </a:t>
            </a:r>
          </a:p>
          <a:p>
            <a:r>
              <a:rPr lang="en-US" dirty="0" smtClean="0">
                <a:ea typeface="ＭＳ Ｐゴシック" pitchFamily="34" charset="-128"/>
              </a:rPr>
              <a:t>Remove Bias - Ensure you start without a preconceived opinion from maybe age, gender, race, ethnic group, culture or previous contact. </a:t>
            </a:r>
          </a:p>
          <a:p>
            <a:r>
              <a:rPr lang="en-US" dirty="0" smtClean="0">
                <a:ea typeface="ＭＳ Ｐゴシック" pitchFamily="34" charset="-128"/>
              </a:rPr>
              <a:t>Assistive technology – if you have the sender’s permission to record the conversation consider the use of digital pens that  can record the conversation and play it back entirely or a just part of the conversation when you touch the pen to your specific notes made on grid paper. This is a real time saver.</a:t>
            </a:r>
          </a:p>
        </p:txBody>
      </p:sp>
      <p:sp>
        <p:nvSpPr>
          <p:cNvPr id="30724" name="Slide Number Placeholder 3"/>
          <p:cNvSpPr>
            <a:spLocks noGrp="1"/>
          </p:cNvSpPr>
          <p:nvPr>
            <p:ph type="sldNum" sz="quarter" idx="5"/>
          </p:nvPr>
        </p:nvSpPr>
        <p:spPr>
          <a:noFill/>
        </p:spPr>
        <p:txBody>
          <a:bodyPr/>
          <a:lstStyle/>
          <a:p>
            <a:fld id="{C5857FBF-AA40-4D1E-BE78-DEE6E43172B2}" type="slidenum">
              <a:rPr lang="en-US" smtClean="0">
                <a:ea typeface="ＭＳ Ｐゴシック" pitchFamily="34" charset="-128"/>
              </a:rPr>
              <a:pPr/>
              <a:t>12</a:t>
            </a:fld>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dirty="0" smtClean="0">
                <a:ea typeface="ＭＳ Ｐゴシック" pitchFamily="34" charset="-128"/>
              </a:rPr>
              <a:t>Diversity Issues</a:t>
            </a:r>
          </a:p>
          <a:p>
            <a:r>
              <a:rPr lang="en-US" dirty="0" smtClean="0">
                <a:ea typeface="ＭＳ Ｐゴシック" pitchFamily="34" charset="-128"/>
              </a:rPr>
              <a:t>Workplace diversity can enhance business communication, but issues surrounding it can also obscure the communication process. You might work with individuals who have cultural, ethnic and social backgrounds different from your own. These differences can impact everything from one-on-one interviews to interdepartmental meetings, from internal memos to external news releases. Understanding the issues of diversity can help you better to navigate its impact on workplace communication. To do this, one must not assume that all individuals are the same. Second, what you think of as normal behavior may only be normal in your cultural background.  Third, don’t assume that what you meant is what was understood.  Ensure that the receiver of your message fully understands what you’re saying.  Lastly, remember that you don’t have to like all behaviors elicited from others but try to understand where they</a:t>
            </a:r>
          </a:p>
          <a:p>
            <a:endParaRPr lang="en-US" dirty="0" smtClean="0">
              <a:ea typeface="ＭＳ Ｐゴシック" pitchFamily="34" charset="-128"/>
            </a:endParaRPr>
          </a:p>
        </p:txBody>
      </p:sp>
      <p:sp>
        <p:nvSpPr>
          <p:cNvPr id="31748" name="Slide Number Placeholder 3"/>
          <p:cNvSpPr>
            <a:spLocks noGrp="1"/>
          </p:cNvSpPr>
          <p:nvPr>
            <p:ph type="sldNum" sz="quarter" idx="5"/>
          </p:nvPr>
        </p:nvSpPr>
        <p:spPr>
          <a:noFill/>
        </p:spPr>
        <p:txBody>
          <a:bodyPr/>
          <a:lstStyle/>
          <a:p>
            <a:fld id="{61F27F0B-55CA-4230-BB05-3D0E1B4FD5F9}" type="slidenum">
              <a:rPr lang="en-US" smtClean="0">
                <a:ea typeface="ＭＳ Ｐゴシック" pitchFamily="34" charset="-128"/>
              </a:rPr>
              <a:pPr/>
              <a:t>13</a:t>
            </a:fld>
            <a:endParaRPr 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1143000" y="779463"/>
            <a:ext cx="4587875" cy="3441700"/>
          </a:xfrm>
          <a:ln/>
        </p:spPr>
      </p:sp>
      <p:sp>
        <p:nvSpPr>
          <p:cNvPr id="32771" name="Notes Placeholder 2"/>
          <p:cNvSpPr>
            <a:spLocks noGrp="1"/>
          </p:cNvSpPr>
          <p:nvPr>
            <p:ph type="body" idx="1"/>
          </p:nvPr>
        </p:nvSpPr>
        <p:spPr>
          <a:noFill/>
          <a:ln/>
        </p:spPr>
        <p:txBody>
          <a:bodyPr/>
          <a:lstStyle/>
          <a:p>
            <a:r>
              <a:rPr lang="en-US" dirty="0" smtClean="0">
                <a:ea typeface="ＭＳ Ｐゴシック" pitchFamily="34" charset="-128"/>
              </a:rPr>
              <a:t/>
            </a:r>
            <a:br>
              <a:rPr lang="en-US" dirty="0" smtClean="0">
                <a:ea typeface="ＭＳ Ｐゴシック" pitchFamily="34" charset="-128"/>
              </a:rPr>
            </a:br>
            <a:r>
              <a:rPr lang="en-US" dirty="0" smtClean="0">
                <a:ea typeface="ＭＳ Ｐゴシック" pitchFamily="34" charset="-128"/>
              </a:rPr>
              <a:t>Humor</a:t>
            </a:r>
          </a:p>
          <a:p>
            <a:r>
              <a:rPr lang="en-US" dirty="0" smtClean="0">
                <a:ea typeface="ＭＳ Ｐゴシック" pitchFamily="34" charset="-128"/>
              </a:rPr>
              <a:t>When using humor at work, be cautious.  You do not want offend anyone.  If you use humor use humor about situations, not about people or groups of people.  Again, things can be taken out of context so be careful.  If in doubt, do not use humor.</a:t>
            </a:r>
            <a:br>
              <a:rPr lang="en-US" dirty="0" smtClean="0">
                <a:ea typeface="ＭＳ Ｐゴシック" pitchFamily="34" charset="-128"/>
              </a:rPr>
            </a:br>
            <a:r>
              <a:rPr lang="en-US" dirty="0" smtClean="0">
                <a:ea typeface="ＭＳ Ｐゴシック" pitchFamily="34" charset="-128"/>
              </a:rPr>
              <a:t>.</a:t>
            </a:r>
            <a:br>
              <a:rPr lang="en-US" dirty="0" smtClean="0">
                <a:ea typeface="ＭＳ Ｐゴシック" pitchFamily="34" charset="-128"/>
              </a:rPr>
            </a:br>
            <a:endParaRPr lang="en-US" dirty="0" smtClean="0">
              <a:ea typeface="ＭＳ Ｐゴシック" pitchFamily="34" charset="-128"/>
            </a:endParaRPr>
          </a:p>
        </p:txBody>
      </p:sp>
      <p:sp>
        <p:nvSpPr>
          <p:cNvPr id="32772" name="Slide Number Placeholder 3"/>
          <p:cNvSpPr>
            <a:spLocks noGrp="1"/>
          </p:cNvSpPr>
          <p:nvPr>
            <p:ph type="sldNum" sz="quarter" idx="5"/>
          </p:nvPr>
        </p:nvSpPr>
        <p:spPr>
          <a:noFill/>
        </p:spPr>
        <p:txBody>
          <a:bodyPr/>
          <a:lstStyle/>
          <a:p>
            <a:fld id="{73A1998B-25D8-418A-A22C-1D7DC56A0EA5}" type="slidenum">
              <a:rPr lang="en-US" smtClean="0">
                <a:ea typeface="ＭＳ Ｐゴシック" pitchFamily="34" charset="-128"/>
              </a:rPr>
              <a:pPr/>
              <a:t>14</a:t>
            </a:fld>
            <a:endParaRPr 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43000" y="703263"/>
            <a:ext cx="4587875" cy="3441700"/>
          </a:xfrm>
          <a:ln/>
        </p:spPr>
      </p:sp>
      <p:sp>
        <p:nvSpPr>
          <p:cNvPr id="33795" name="Notes Placeholder 2"/>
          <p:cNvSpPr>
            <a:spLocks noGrp="1"/>
          </p:cNvSpPr>
          <p:nvPr>
            <p:ph type="body" idx="1"/>
          </p:nvPr>
        </p:nvSpPr>
        <p:spPr>
          <a:noFill/>
          <a:ln/>
        </p:spPr>
        <p:txBody>
          <a:bodyPr/>
          <a:lstStyle/>
          <a:p>
            <a:r>
              <a:rPr lang="en-US" smtClean="0">
                <a:latin typeface="Tahoma" pitchFamily="34" charset="0"/>
                <a:ea typeface="ＭＳ Ｐゴシック" pitchFamily="34" charset="-128"/>
                <a:cs typeface="Tahoma" pitchFamily="34" charset="0"/>
              </a:rPr>
              <a:t>Summary</a:t>
            </a:r>
            <a:endParaRPr lang="en-US" dirty="0" smtClean="0">
              <a:latin typeface="Tahoma" pitchFamily="34" charset="0"/>
              <a:ea typeface="ＭＳ Ｐゴシック" pitchFamily="34" charset="-128"/>
              <a:cs typeface="Tahoma" pitchFamily="34" charset="0"/>
            </a:endParaRPr>
          </a:p>
          <a:p>
            <a:pPr>
              <a:lnSpc>
                <a:spcPct val="110000"/>
              </a:lnSpc>
            </a:pPr>
            <a:r>
              <a:rPr lang="en-US" dirty="0" smtClean="0">
                <a:latin typeface="Tahoma" pitchFamily="34" charset="0"/>
                <a:ea typeface="ＭＳ Ｐゴシック" pitchFamily="34" charset="-128"/>
                <a:cs typeface="Tahoma" pitchFamily="34" charset="0"/>
              </a:rPr>
              <a:t>In summary we </a:t>
            </a:r>
            <a:r>
              <a:rPr lang="en-US" dirty="0" smtClean="0">
                <a:ea typeface="ＭＳ Ｐゴシック" pitchFamily="34" charset="-128"/>
              </a:rPr>
              <a:t>discussed: </a:t>
            </a:r>
          </a:p>
          <a:p>
            <a:pPr marL="971550" lvl="1" indent="-514350">
              <a:lnSpc>
                <a:spcPct val="110000"/>
              </a:lnSpc>
              <a:buFontTx/>
              <a:buAutoNum type="alphaLcPeriod"/>
            </a:pPr>
            <a:r>
              <a:rPr lang="en-US" dirty="0" smtClean="0">
                <a:ea typeface="ＭＳ Ｐゴシック" pitchFamily="34" charset="-128"/>
              </a:rPr>
              <a:t>Communication in paper-based and electronic formats</a:t>
            </a:r>
          </a:p>
          <a:p>
            <a:pPr marL="971550" lvl="1" indent="-514350">
              <a:lnSpc>
                <a:spcPct val="110000"/>
              </a:lnSpc>
              <a:buFontTx/>
              <a:buAutoNum type="alphaLcPeriod"/>
            </a:pPr>
            <a:r>
              <a:rPr lang="en-US" dirty="0" smtClean="0">
                <a:ea typeface="ＭＳ Ｐゴシック" pitchFamily="34" charset="-128"/>
              </a:rPr>
              <a:t>The use of personal communication devices in the work setting</a:t>
            </a:r>
          </a:p>
          <a:p>
            <a:pPr marL="971550" lvl="1" indent="-514350">
              <a:lnSpc>
                <a:spcPct val="110000"/>
              </a:lnSpc>
              <a:buFontTx/>
              <a:buAutoNum type="alphaLcPeriod"/>
            </a:pPr>
            <a:r>
              <a:rPr lang="en-US" dirty="0" smtClean="0">
                <a:ea typeface="ＭＳ Ｐゴシック" pitchFamily="34" charset="-128"/>
              </a:rPr>
              <a:t>Listening skills</a:t>
            </a:r>
          </a:p>
          <a:p>
            <a:pPr marL="971550" lvl="1" indent="-514350">
              <a:lnSpc>
                <a:spcPct val="110000"/>
              </a:lnSpc>
              <a:buFontTx/>
              <a:buAutoNum type="alphaLcPeriod"/>
            </a:pPr>
            <a:r>
              <a:rPr lang="en-US" dirty="0" smtClean="0">
                <a:ea typeface="ＭＳ Ｐゴシック" pitchFamily="34" charset="-128"/>
              </a:rPr>
              <a:t>Diversity </a:t>
            </a:r>
          </a:p>
          <a:p>
            <a:endParaRPr lang="en-US" dirty="0" smtClean="0">
              <a:latin typeface="Tahoma" pitchFamily="34" charset="0"/>
              <a:ea typeface="ＭＳ Ｐゴシック" pitchFamily="34" charset="-128"/>
              <a:cs typeface="Tahoma" pitchFamily="34" charset="0"/>
            </a:endParaRPr>
          </a:p>
        </p:txBody>
      </p:sp>
      <p:sp>
        <p:nvSpPr>
          <p:cNvPr id="33796" name="Slide Number Placeholder 3"/>
          <p:cNvSpPr>
            <a:spLocks noGrp="1"/>
          </p:cNvSpPr>
          <p:nvPr>
            <p:ph type="sldNum" sz="quarter" idx="5"/>
          </p:nvPr>
        </p:nvSpPr>
        <p:spPr>
          <a:noFill/>
        </p:spPr>
        <p:txBody>
          <a:bodyPr/>
          <a:lstStyle/>
          <a:p>
            <a:fld id="{DBADC997-9C26-4313-922A-9315C572457F}" type="slidenum">
              <a:rPr lang="en-US" smtClean="0">
                <a:ea typeface="ＭＳ Ｐゴシック" pitchFamily="34" charset="-128"/>
              </a:rPr>
              <a:pPr/>
              <a:t>15</a:t>
            </a:fld>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43000" y="703263"/>
            <a:ext cx="4587875" cy="3441700"/>
          </a:xfrm>
          <a:ln/>
        </p:spPr>
      </p:sp>
      <p:sp>
        <p:nvSpPr>
          <p:cNvPr id="20483" name="Notes Placeholder 2"/>
          <p:cNvSpPr>
            <a:spLocks noGrp="1"/>
          </p:cNvSpPr>
          <p:nvPr>
            <p:ph type="body" idx="1"/>
          </p:nvPr>
        </p:nvSpPr>
        <p:spPr>
          <a:noFill/>
          <a:ln/>
        </p:spPr>
        <p:txBody>
          <a:bodyPr/>
          <a:lstStyle/>
          <a:p>
            <a:r>
              <a:rPr lang="en-US" dirty="0" smtClean="0">
                <a:latin typeface="Tahoma" pitchFamily="34" charset="0"/>
                <a:ea typeface="ＭＳ Ｐゴシック" pitchFamily="34" charset="-128"/>
                <a:cs typeface="Tahoma" pitchFamily="34" charset="0"/>
              </a:rPr>
              <a:t>Medium Based Communication</a:t>
            </a:r>
          </a:p>
          <a:p>
            <a:r>
              <a:rPr lang="en-US" dirty="0" smtClean="0">
                <a:latin typeface="Tahoma" pitchFamily="34" charset="0"/>
                <a:ea typeface="ＭＳ Ｐゴシック" pitchFamily="34" charset="-128"/>
                <a:cs typeface="Tahoma" pitchFamily="34" charset="0"/>
              </a:rPr>
              <a:t>By the end of the lecture the student will be able to discuss communication in paper-based and various electronic formats, personal communication in the work setting. how to develop listening skills and understanding the role of diversity in the healthcare setting.</a:t>
            </a:r>
            <a:endParaRPr lang="en-US" dirty="0" smtClean="0">
              <a:ea typeface="ＭＳ Ｐゴシック" pitchFamily="34" charset="-128"/>
              <a:cs typeface="Arial" charset="0"/>
            </a:endParaRPr>
          </a:p>
          <a:p>
            <a:endParaRPr lang="en-US" dirty="0" smtClean="0">
              <a:ea typeface="ＭＳ Ｐゴシック" pitchFamily="34" charset="-128"/>
            </a:endParaRPr>
          </a:p>
        </p:txBody>
      </p:sp>
      <p:sp>
        <p:nvSpPr>
          <p:cNvPr id="20484" name="Slide Number Placeholder 3"/>
          <p:cNvSpPr>
            <a:spLocks noGrp="1"/>
          </p:cNvSpPr>
          <p:nvPr>
            <p:ph type="sldNum" sz="quarter" idx="5"/>
          </p:nvPr>
        </p:nvSpPr>
        <p:spPr>
          <a:noFill/>
        </p:spPr>
        <p:txBody>
          <a:bodyPr/>
          <a:lstStyle/>
          <a:p>
            <a:fld id="{84CC3134-7BC9-48FA-B871-402F2F8C8C31}" type="slidenum">
              <a:rPr lang="en-US" smtClean="0">
                <a:ea typeface="ＭＳ Ｐゴシック" pitchFamily="34" charset="-128"/>
              </a:rPr>
              <a:pPr/>
              <a:t>2</a:t>
            </a:fld>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r>
              <a:rPr lang="en-US" dirty="0" smtClean="0">
                <a:ea typeface="ＭＳ Ｐゴシック" pitchFamily="34" charset="-128"/>
              </a:rPr>
              <a:t>Paper-based Medium </a:t>
            </a:r>
          </a:p>
          <a:p>
            <a:r>
              <a:rPr lang="en-US" dirty="0" smtClean="0">
                <a:ea typeface="ＭＳ Ｐゴシック" pitchFamily="34" charset="-128"/>
              </a:rPr>
              <a:t>When writing a business letter, first you need to identify your audience. This will help you throughout the letter.  DO NOT write a letter or email as if you are texting.</a:t>
            </a:r>
          </a:p>
          <a:p>
            <a:r>
              <a:rPr lang="en-US" dirty="0" smtClean="0">
                <a:ea typeface="ＭＳ Ｐゴシック" pitchFamily="34" charset="-128"/>
              </a:rPr>
              <a:t>Paragraphs should only discuss one topic.  Moreover, the use of bullet points is very helpful in addressing important points.  Be concise.  </a:t>
            </a:r>
          </a:p>
          <a:p>
            <a:r>
              <a:rPr lang="en-US" dirty="0" smtClean="0">
                <a:ea typeface="ＭＳ Ｐゴシック" pitchFamily="34" charset="-128"/>
              </a:rPr>
              <a:t>Ensure that you have spelled and punctuated correctly and remember that your letter can become documental evidence so do not write anything inappropriate. </a:t>
            </a:r>
          </a:p>
        </p:txBody>
      </p:sp>
      <p:sp>
        <p:nvSpPr>
          <p:cNvPr id="21508" name="Slide Number Placeholder 3"/>
          <p:cNvSpPr>
            <a:spLocks noGrp="1"/>
          </p:cNvSpPr>
          <p:nvPr>
            <p:ph type="sldNum" sz="quarter" idx="5"/>
          </p:nvPr>
        </p:nvSpPr>
        <p:spPr>
          <a:noFill/>
        </p:spPr>
        <p:txBody>
          <a:bodyPr/>
          <a:lstStyle/>
          <a:p>
            <a:fld id="{2E6C39D3-A953-45BD-A05A-9EB98B723AC9}" type="slidenum">
              <a:rPr lang="en-US" smtClean="0">
                <a:ea typeface="ＭＳ Ｐゴシック" pitchFamily="34" charset="-128"/>
              </a:rPr>
              <a:pPr/>
              <a:t>3</a:t>
            </a:fld>
            <a:endParaRPr 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r>
              <a:rPr lang="en-US" dirty="0" smtClean="0">
                <a:ea typeface="ＭＳ Ｐゴシック" pitchFamily="34" charset="-128"/>
              </a:rPr>
              <a:t>Email Communication</a:t>
            </a:r>
          </a:p>
          <a:p>
            <a:r>
              <a:rPr lang="en-US" dirty="0" smtClean="0">
                <a:ea typeface="ＭＳ Ｐゴシック" pitchFamily="34" charset="-128"/>
              </a:rPr>
              <a:t>We will present do’s and don’ts . This slide is about the do items . </a:t>
            </a:r>
          </a:p>
          <a:p>
            <a:r>
              <a:rPr lang="en-US" dirty="0" smtClean="0">
                <a:ea typeface="ＭＳ Ｐゴシック" pitchFamily="34" charset="-128"/>
              </a:rPr>
              <a:t>Use correct grammar and punctuation. </a:t>
            </a:r>
          </a:p>
          <a:p>
            <a:r>
              <a:rPr lang="en-US" dirty="0" smtClean="0">
                <a:ea typeface="ＭＳ Ｐゴシック" pitchFamily="34" charset="-128"/>
              </a:rPr>
              <a:t>Provide context to frame your message </a:t>
            </a:r>
          </a:p>
          <a:p>
            <a:r>
              <a:rPr lang="en-US" dirty="0" smtClean="0">
                <a:ea typeface="ＭＳ Ｐゴシック" pitchFamily="34" charset="-128"/>
              </a:rPr>
              <a:t>Be clear in the e-mail when you need a response </a:t>
            </a:r>
          </a:p>
          <a:p>
            <a:r>
              <a:rPr lang="en-US" dirty="0" smtClean="0">
                <a:ea typeface="ＭＳ Ｐゴシック" pitchFamily="34" charset="-128"/>
              </a:rPr>
              <a:t> Write a meaningful subject line to increase the chance of the receiver opening the email </a:t>
            </a:r>
          </a:p>
          <a:p>
            <a:r>
              <a:rPr lang="en-US" dirty="0" smtClean="0">
                <a:ea typeface="ＭＳ Ｐゴシック" pitchFamily="34" charset="-128"/>
              </a:rPr>
              <a:t>Finally, when you receive an email, always try to provide a prompt response</a:t>
            </a:r>
          </a:p>
        </p:txBody>
      </p:sp>
      <p:sp>
        <p:nvSpPr>
          <p:cNvPr id="22532" name="Slide Number Placeholder 3"/>
          <p:cNvSpPr>
            <a:spLocks noGrp="1"/>
          </p:cNvSpPr>
          <p:nvPr>
            <p:ph type="sldNum" sz="quarter" idx="5"/>
          </p:nvPr>
        </p:nvSpPr>
        <p:spPr>
          <a:noFill/>
        </p:spPr>
        <p:txBody>
          <a:bodyPr/>
          <a:lstStyle/>
          <a:p>
            <a:fld id="{91791709-F3A8-4BBB-B2C4-6AC7D5BC52B2}" type="slidenum">
              <a:rPr lang="en-US" smtClean="0">
                <a:ea typeface="ＭＳ Ｐゴシック" pitchFamily="34" charset="-128"/>
              </a:rPr>
              <a:pPr/>
              <a:t>4</a:t>
            </a:fld>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dirty="0" smtClean="0">
                <a:ea typeface="ＭＳ Ｐゴシック" pitchFamily="34" charset="-128"/>
              </a:rPr>
              <a:t>Email Communication</a:t>
            </a:r>
          </a:p>
          <a:p>
            <a:r>
              <a:rPr lang="en-US" dirty="0" smtClean="0">
                <a:ea typeface="ＭＳ Ｐゴシック" pitchFamily="34" charset="-128"/>
              </a:rPr>
              <a:t>This slide is a list of don’ts </a:t>
            </a:r>
          </a:p>
          <a:p>
            <a:r>
              <a:rPr lang="en-US" dirty="0" smtClean="0">
                <a:ea typeface="ＭＳ Ｐゴシック" pitchFamily="34" charset="-128"/>
              </a:rPr>
              <a:t>1)Don’t use company emails for personal use</a:t>
            </a:r>
          </a:p>
          <a:p>
            <a:r>
              <a:rPr lang="en-US" dirty="0" smtClean="0">
                <a:ea typeface="ＭＳ Ｐゴシック" pitchFamily="34" charset="-128"/>
              </a:rPr>
              <a:t>2) Do not include graphics in an email message </a:t>
            </a:r>
          </a:p>
          <a:p>
            <a:r>
              <a:rPr lang="en-US" dirty="0" smtClean="0">
                <a:ea typeface="ＭＳ Ｐゴシック" pitchFamily="34" charset="-128"/>
              </a:rPr>
              <a:t>3) Do not send off emotionally charged response email s </a:t>
            </a:r>
          </a:p>
          <a:p>
            <a:r>
              <a:rPr lang="en-US" dirty="0" smtClean="0">
                <a:ea typeface="ＭＳ Ｐゴシック" pitchFamily="34" charset="-128"/>
              </a:rPr>
              <a:t>4)  If possible try to hold off for 24 hrs before you respond to an emotionally charged email.  Also, consider just phoning or visiting the person who sent the emotional email.</a:t>
            </a:r>
          </a:p>
          <a:p>
            <a:r>
              <a:rPr lang="en-US" dirty="0" smtClean="0">
                <a:ea typeface="ＭＳ Ｐゴシック" pitchFamily="34" charset="-128"/>
              </a:rPr>
              <a:t>5) Do not use background colors or borders </a:t>
            </a:r>
          </a:p>
          <a:p>
            <a:r>
              <a:rPr lang="en-US" dirty="0" smtClean="0">
                <a:ea typeface="ＭＳ Ｐゴシック" pitchFamily="34" charset="-128"/>
              </a:rPr>
              <a:t>7) Do not use cyber-space abbreviations. </a:t>
            </a:r>
          </a:p>
          <a:p>
            <a:endParaRPr lang="en-US" dirty="0" smtClean="0">
              <a:ea typeface="ＭＳ Ｐゴシック" pitchFamily="34" charset="-128"/>
            </a:endParaRPr>
          </a:p>
        </p:txBody>
      </p:sp>
      <p:sp>
        <p:nvSpPr>
          <p:cNvPr id="23556" name="Slide Number Placeholder 3"/>
          <p:cNvSpPr>
            <a:spLocks noGrp="1"/>
          </p:cNvSpPr>
          <p:nvPr>
            <p:ph type="sldNum" sz="quarter" idx="5"/>
          </p:nvPr>
        </p:nvSpPr>
        <p:spPr>
          <a:noFill/>
        </p:spPr>
        <p:txBody>
          <a:bodyPr/>
          <a:lstStyle/>
          <a:p>
            <a:fld id="{C0681B4A-1EF1-473E-A374-8FA1A0E27CA0}" type="slidenum">
              <a:rPr lang="en-US" smtClean="0">
                <a:ea typeface="ＭＳ Ｐゴシック" pitchFamily="34" charset="-128"/>
              </a:rPr>
              <a:pPr/>
              <a:t>5</a:t>
            </a:fld>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dirty="0" smtClean="0">
                <a:ea typeface="ＭＳ Ｐゴシック" pitchFamily="34" charset="-128"/>
              </a:rPr>
              <a:t>Maintaining Records of Electronic Communications</a:t>
            </a:r>
          </a:p>
          <a:p>
            <a:r>
              <a:rPr lang="en-US" dirty="0" smtClean="0">
                <a:ea typeface="ＭＳ Ｐゴシック" pitchFamily="34" charset="-128"/>
              </a:rPr>
              <a:t> </a:t>
            </a:r>
          </a:p>
          <a:p>
            <a:r>
              <a:rPr lang="en-US" dirty="0" smtClean="0">
                <a:ea typeface="ＭＳ Ｐゴシック" pitchFamily="34" charset="-128"/>
              </a:rPr>
              <a:t>One approach to this is to separate your inbox into distinct folders for example they could be sorted by project, by functional area by dates etc.  The advantage is that you can quickly go back to existing e-mails </a:t>
            </a:r>
          </a:p>
          <a:p>
            <a:r>
              <a:rPr lang="en-US" dirty="0" smtClean="0">
                <a:ea typeface="ＭＳ Ｐゴシック" pitchFamily="34" charset="-128"/>
              </a:rPr>
              <a:t>Do not delete e-mails until absolutely necessary.  Also, you should archive your e-mails periodically to improve performance of your e-mail product for example Microsoft Outlook</a:t>
            </a:r>
          </a:p>
        </p:txBody>
      </p:sp>
      <p:sp>
        <p:nvSpPr>
          <p:cNvPr id="24580" name="Slide Number Placeholder 3"/>
          <p:cNvSpPr>
            <a:spLocks noGrp="1"/>
          </p:cNvSpPr>
          <p:nvPr>
            <p:ph type="sldNum" sz="quarter" idx="5"/>
          </p:nvPr>
        </p:nvSpPr>
        <p:spPr>
          <a:noFill/>
        </p:spPr>
        <p:txBody>
          <a:bodyPr/>
          <a:lstStyle/>
          <a:p>
            <a:fld id="{21B50167-71FF-4280-A753-5FC319687165}" type="slidenum">
              <a:rPr lang="en-US" smtClean="0">
                <a:ea typeface="ＭＳ Ｐゴシック" pitchFamily="34" charset="-128"/>
              </a:rPr>
              <a:pPr/>
              <a:t>6</a:t>
            </a:fld>
            <a:endParaRPr 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219200" y="779463"/>
            <a:ext cx="4587875" cy="3441700"/>
          </a:xfrm>
          <a:ln/>
        </p:spPr>
      </p:sp>
      <p:sp>
        <p:nvSpPr>
          <p:cNvPr id="26627" name="Notes Placeholder 2"/>
          <p:cNvSpPr>
            <a:spLocks noGrp="1"/>
          </p:cNvSpPr>
          <p:nvPr>
            <p:ph type="body" idx="1"/>
          </p:nvPr>
        </p:nvSpPr>
        <p:spPr>
          <a:xfrm>
            <a:off x="762000" y="4361656"/>
            <a:ext cx="5486400" cy="4130675"/>
          </a:xfrm>
          <a:noFill/>
          <a:ln/>
        </p:spPr>
        <p:txBody>
          <a:bodyPr/>
          <a:lstStyle/>
          <a:p>
            <a:r>
              <a:rPr lang="en-US" dirty="0" smtClean="0">
                <a:ea typeface="ＭＳ Ｐゴシック" pitchFamily="34" charset="-128"/>
              </a:rPr>
              <a:t>Phone and other Real-time Communications</a:t>
            </a:r>
          </a:p>
          <a:p>
            <a:r>
              <a:rPr lang="en-US" dirty="0" smtClean="0">
                <a:ea typeface="ＭＳ Ｐゴシック" pitchFamily="34" charset="-128"/>
              </a:rPr>
              <a:t>For phone and other real-time communications make sure you use the caller’s name in the conversation.</a:t>
            </a:r>
          </a:p>
          <a:p>
            <a:r>
              <a:rPr lang="en-US" dirty="0" smtClean="0">
                <a:ea typeface="ＭＳ Ｐゴシック" pitchFamily="34" charset="-128"/>
              </a:rPr>
              <a:t>Make sure you repeat or echo important points made by the caller.</a:t>
            </a:r>
          </a:p>
          <a:p>
            <a:r>
              <a:rPr lang="en-US" dirty="0" smtClean="0">
                <a:ea typeface="ＭＳ Ｐゴシック" pitchFamily="34" charset="-128"/>
              </a:rPr>
              <a:t>Do not hold the phone too far from your face nor so close to your mouth that you end up sounding like you are mumbling.</a:t>
            </a:r>
          </a:p>
          <a:p>
            <a:r>
              <a:rPr lang="en-US" dirty="0" smtClean="0">
                <a:ea typeface="ＭＳ Ｐゴシック" pitchFamily="34" charset="-128"/>
              </a:rPr>
              <a:t>Do not use negative language in the conversation.  You can be assertive without being negative.</a:t>
            </a:r>
          </a:p>
          <a:p>
            <a:r>
              <a:rPr lang="en-US" dirty="0" smtClean="0">
                <a:ea typeface="ＭＳ Ｐゴシック" pitchFamily="34" charset="-128"/>
              </a:rPr>
              <a:t>Do not argue with the caller.</a:t>
            </a:r>
          </a:p>
          <a:p>
            <a:r>
              <a:rPr lang="en-US" dirty="0" smtClean="0">
                <a:ea typeface="ＭＳ Ｐゴシック" pitchFamily="34" charset="-128"/>
              </a:rPr>
              <a:t>Finally, listen intently to what the caller is saying.  Unless the call uses a live video of the caller you are unable to ascertain body language.  At least with a live video of the caller you are able to evaluate a nonverbal message typically from face of the caller.</a:t>
            </a:r>
          </a:p>
        </p:txBody>
      </p:sp>
      <p:sp>
        <p:nvSpPr>
          <p:cNvPr id="26628" name="Slide Number Placeholder 3"/>
          <p:cNvSpPr>
            <a:spLocks noGrp="1"/>
          </p:cNvSpPr>
          <p:nvPr>
            <p:ph type="sldNum" sz="quarter" idx="5"/>
          </p:nvPr>
        </p:nvSpPr>
        <p:spPr>
          <a:noFill/>
        </p:spPr>
        <p:txBody>
          <a:bodyPr/>
          <a:lstStyle/>
          <a:p>
            <a:fld id="{72904423-1057-4A91-BA00-C6377CB295CE}" type="slidenum">
              <a:rPr lang="en-US" smtClean="0">
                <a:ea typeface="ＭＳ Ｐゴシック" pitchFamily="34" charset="-128"/>
              </a:rPr>
              <a:pPr/>
              <a:t>7</a:t>
            </a:fld>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219200" y="627063"/>
            <a:ext cx="4587875" cy="3441700"/>
          </a:xfrm>
          <a:ln/>
        </p:spPr>
      </p:sp>
      <p:sp>
        <p:nvSpPr>
          <p:cNvPr id="26627" name="Notes Placeholder 2"/>
          <p:cNvSpPr>
            <a:spLocks noGrp="1"/>
          </p:cNvSpPr>
          <p:nvPr>
            <p:ph type="body" idx="1"/>
          </p:nvPr>
        </p:nvSpPr>
        <p:spPr>
          <a:xfrm>
            <a:off x="762000" y="4361656"/>
            <a:ext cx="5486400" cy="4130675"/>
          </a:xfrm>
          <a:noFill/>
          <a:ln/>
        </p:spPr>
        <p:txBody>
          <a:bodyPr/>
          <a:lstStyle/>
          <a:p>
            <a:pPr marL="971550" lvl="1" indent="-514350" eaLnBrk="1" hangingPunct="1">
              <a:buFont typeface="Tahoma" pitchFamily="34" charset="0"/>
              <a:buAutoNum type="alphaLcPeriod"/>
            </a:pPr>
            <a:r>
              <a:rPr lang="en-US" dirty="0" smtClean="0">
                <a:ea typeface="ＭＳ Ｐゴシック" pitchFamily="34" charset="-128"/>
              </a:rPr>
              <a:t>When in the work setting minimize or eliminate personal cell phone calls and responding to text messages</a:t>
            </a:r>
          </a:p>
          <a:p>
            <a:pPr marL="971550" lvl="1" indent="-514350" eaLnBrk="1" hangingPunct="1">
              <a:buFont typeface="Tahoma" pitchFamily="34" charset="0"/>
              <a:buAutoNum type="alphaLcPeriod"/>
            </a:pPr>
            <a:r>
              <a:rPr lang="en-US" dirty="0" smtClean="0">
                <a:ea typeface="ＭＳ Ｐゴシック" pitchFamily="34" charset="-128"/>
              </a:rPr>
              <a:t>Turn off the ring function and use vibrate or a silent option for your personal devices</a:t>
            </a:r>
          </a:p>
          <a:p>
            <a:pPr marL="971550" lvl="1" indent="-514350" eaLnBrk="1" hangingPunct="1">
              <a:buFont typeface="Tahoma" pitchFamily="34" charset="0"/>
              <a:buAutoNum type="alphaLcPeriod"/>
            </a:pPr>
            <a:r>
              <a:rPr lang="en-US" dirty="0" smtClean="0">
                <a:ea typeface="ＭＳ Ｐゴシック" pitchFamily="34" charset="-128"/>
              </a:rPr>
              <a:t>Do not have an offending ring selection</a:t>
            </a:r>
          </a:p>
          <a:p>
            <a:pPr marL="971550" lvl="1" indent="-514350" eaLnBrk="1" hangingPunct="1">
              <a:buFont typeface="Tahoma" pitchFamily="34" charset="0"/>
              <a:buAutoNum type="alphaLcPeriod"/>
            </a:pPr>
            <a:r>
              <a:rPr lang="en-US" dirty="0" smtClean="0">
                <a:ea typeface="ＭＳ Ｐゴシック" pitchFamily="34" charset="-128"/>
              </a:rPr>
              <a:t>When permitted save interactions with personal friends, loved ones, etc during a defined break period or lunch </a:t>
            </a:r>
          </a:p>
          <a:p>
            <a:endParaRPr lang="en-US" dirty="0" smtClean="0">
              <a:ea typeface="ＭＳ Ｐゴシック" pitchFamily="34" charset="-128"/>
            </a:endParaRPr>
          </a:p>
        </p:txBody>
      </p:sp>
      <p:sp>
        <p:nvSpPr>
          <p:cNvPr id="26628" name="Slide Number Placeholder 3"/>
          <p:cNvSpPr>
            <a:spLocks noGrp="1"/>
          </p:cNvSpPr>
          <p:nvPr>
            <p:ph type="sldNum" sz="quarter" idx="5"/>
          </p:nvPr>
        </p:nvSpPr>
        <p:spPr>
          <a:noFill/>
        </p:spPr>
        <p:txBody>
          <a:bodyPr/>
          <a:lstStyle/>
          <a:p>
            <a:fld id="{72904423-1057-4A91-BA00-C6377CB295CE}" type="slidenum">
              <a:rPr lang="en-US" smtClean="0">
                <a:ea typeface="ＭＳ Ｐゴシック" pitchFamily="34" charset="-128"/>
              </a:rPr>
              <a:pPr/>
              <a:t>8</a:t>
            </a:fld>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dirty="0" smtClean="0">
                <a:ea typeface="ＭＳ Ｐゴシック" pitchFamily="34" charset="-128"/>
              </a:rPr>
              <a:t>Tone of Voice and Language</a:t>
            </a:r>
          </a:p>
          <a:p>
            <a:r>
              <a:rPr lang="en-US" dirty="0" smtClean="0">
                <a:ea typeface="ＭＳ Ｐゴシック" pitchFamily="34" charset="-128"/>
              </a:rPr>
              <a:t>When customers hear your voice on the other end of the call, they imagine the person behind the voice. If your voice is pleasing, chances are they will perceive you as knowledgeable and confident. </a:t>
            </a:r>
          </a:p>
          <a:p>
            <a:r>
              <a:rPr lang="en-US" dirty="0" smtClean="0">
                <a:ea typeface="ＭＳ Ｐゴシック" pitchFamily="34" charset="-128"/>
              </a:rPr>
              <a:t>If they don’t like your voice, it may lead them to want to speak to someone else or your superior.  </a:t>
            </a:r>
          </a:p>
          <a:p>
            <a:r>
              <a:rPr lang="en-US" dirty="0" smtClean="0">
                <a:ea typeface="ＭＳ Ｐゴシック" pitchFamily="34" charset="-128"/>
              </a:rPr>
              <a:t>Your voice is your best vehicle for making the customers trust you.  Did you know that 86% of the message conveyed in a phone conversation comes from our tone of voice?  When you use different voice tone’s to say the same word, a completely different message will be understood for each word.  </a:t>
            </a:r>
          </a:p>
          <a:p>
            <a:r>
              <a:rPr lang="en-US" dirty="0" smtClean="0">
                <a:ea typeface="ＭＳ Ｐゴシック" pitchFamily="34" charset="-128"/>
              </a:rPr>
              <a:t>To improve the tone of your voice, here are some helpful hints: drink lots of water and avoid caffeine, avoid dairy products, breathe from your diaphragm, sit up straight, and smile.</a:t>
            </a:r>
          </a:p>
          <a:p>
            <a:r>
              <a:rPr lang="en-US" dirty="0" smtClean="0">
                <a:ea typeface="ＭＳ Ｐゴシック" pitchFamily="34" charset="-128"/>
              </a:rPr>
              <a:t>Finally only 14% of the meaning understood in phone conversations comes from our word choice. Specific words you chose create images and grab the reader’s attention. </a:t>
            </a:r>
          </a:p>
          <a:p>
            <a:endParaRPr lang="en-US" dirty="0" smtClean="0">
              <a:ea typeface="ＭＳ Ｐゴシック" pitchFamily="34" charset="-128"/>
            </a:endParaRPr>
          </a:p>
        </p:txBody>
      </p:sp>
      <p:sp>
        <p:nvSpPr>
          <p:cNvPr id="27652" name="Slide Number Placeholder 3"/>
          <p:cNvSpPr>
            <a:spLocks noGrp="1"/>
          </p:cNvSpPr>
          <p:nvPr>
            <p:ph type="sldNum" sz="quarter" idx="5"/>
          </p:nvPr>
        </p:nvSpPr>
        <p:spPr>
          <a:noFill/>
        </p:spPr>
        <p:txBody>
          <a:bodyPr/>
          <a:lstStyle/>
          <a:p>
            <a:fld id="{6405FC6D-FE47-4E4B-8231-99EF6CDA7029}" type="slidenum">
              <a:rPr lang="en-US" smtClean="0">
                <a:ea typeface="ＭＳ Ｐゴシック" pitchFamily="34" charset="-128"/>
              </a:rPr>
              <a:pPr/>
              <a:t>9</a:t>
            </a:fld>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4"/>
          <p:cNvSpPr>
            <a:spLocks noGrp="1" noChangeArrowheads="1"/>
          </p:cNvSpPr>
          <p:nvPr>
            <p:ph type="dt" sz="half" idx="10"/>
          </p:nvPr>
        </p:nvSpPr>
        <p:spPr/>
        <p:txBody>
          <a:bodyPr/>
          <a:lstStyle>
            <a:lvl1pPr>
              <a:defRPr sz="1000" smtClean="0"/>
            </a:lvl1pPr>
          </a:lstStyle>
          <a:p>
            <a:pPr>
              <a:defRPr/>
            </a:pPr>
            <a:r>
              <a:rPr lang="en-US" smtClean="0"/>
              <a:t>Component 16/ Unit 4c</a:t>
            </a:r>
            <a:endParaRPr lang="en-US" dirty="0"/>
          </a:p>
        </p:txBody>
      </p:sp>
      <p:sp>
        <p:nvSpPr>
          <p:cNvPr id="5" name="Rectangle 5"/>
          <p:cNvSpPr>
            <a:spLocks noGrp="1" noChangeArrowheads="1"/>
          </p:cNvSpPr>
          <p:nvPr>
            <p:ph type="ftr" sz="quarter" idx="11"/>
          </p:nvPr>
        </p:nvSpPr>
        <p:spPr/>
        <p:txBody>
          <a:bodyPr/>
          <a:lstStyle>
            <a:lvl1pPr>
              <a:defRPr sz="1000" smtClean="0"/>
            </a:lvl1pPr>
          </a:lstStyle>
          <a:p>
            <a:pPr>
              <a:defRPr/>
            </a:pPr>
            <a:r>
              <a:rPr lang="en-US" smtClean="0"/>
              <a:t>Health IT Workforce Curriculum             Version 1.0/Fall 2010</a:t>
            </a:r>
            <a:endParaRPr lang="en-US" dirty="0"/>
          </a:p>
        </p:txBody>
      </p:sp>
      <p:sp>
        <p:nvSpPr>
          <p:cNvPr id="6" name="Rectangle 6"/>
          <p:cNvSpPr>
            <a:spLocks noGrp="1" noChangeArrowheads="1"/>
          </p:cNvSpPr>
          <p:nvPr>
            <p:ph type="sldNum" sz="quarter" idx="12"/>
          </p:nvPr>
        </p:nvSpPr>
        <p:spPr/>
        <p:txBody>
          <a:bodyPr/>
          <a:lstStyle>
            <a:lvl1pPr>
              <a:defRPr sz="1000" smtClean="0"/>
            </a:lvl1pPr>
          </a:lstStyle>
          <a:p>
            <a:pPr>
              <a:defRPr/>
            </a:pPr>
            <a:fld id="{E0EBA72A-897D-4DB6-AF10-A33A16876F5D}"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08465E-0FEA-4693-BB14-AFDAD6ABE9C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E226CA-98D9-4454-A1FF-7B72959AA8F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F028A-66CF-4E78-9498-850C88AA65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D33817-4287-42D1-9751-CED019A868E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6F4DA6-ACB1-4570-90A1-61A72C4D2F5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BDBA982-07E0-4E69-A9D6-E68B4636B84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0D2105-082B-41FE-9045-DD4A13C953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FA5A5B4-3BB9-4CA5-B5E3-A0433D902A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5C5D88-95A0-4980-88E7-C6FD78A64F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Component 16/ Unit 4c</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Health IT Workforce Curriculum             Version 1.0/Fall 2010</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611A4F-C0C0-484D-BE46-28737BB5B0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a typeface="+mn-ea"/>
                <a:cs typeface="+mn-cs"/>
              </a:defRPr>
            </a:lvl1pPr>
          </a:lstStyle>
          <a:p>
            <a:pPr>
              <a:defRPr/>
            </a:pPr>
            <a:r>
              <a:rPr lang="en-US" smtClean="0"/>
              <a:t>Component 16/ Unit 4c</a:t>
            </a: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a typeface="+mn-ea"/>
                <a:cs typeface="+mn-cs"/>
              </a:defRPr>
            </a:lvl1pPr>
          </a:lstStyle>
          <a:p>
            <a:pPr>
              <a:defRPr/>
            </a:pPr>
            <a:r>
              <a:rPr lang="en-US" dirty="0" smtClean="0"/>
              <a:t>Health IT Workforce Curriculum            </a:t>
            </a:r>
          </a:p>
          <a:p>
            <a:pPr>
              <a:defRPr/>
            </a:pPr>
            <a:r>
              <a:rPr lang="en-US" dirty="0" smtClean="0"/>
              <a:t>Version 1.0/Fall 2010</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ＭＳ Ｐゴシック" charset="-128"/>
                <a:cs typeface="+mn-cs"/>
              </a:defRPr>
            </a:lvl1pPr>
          </a:lstStyle>
          <a:p>
            <a:pPr>
              <a:defRPr/>
            </a:pPr>
            <a:fld id="{AD6C5C21-3573-4DE2-8212-ECCE91F0F20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2"/>
          </a:solidFill>
          <a:latin typeface="Tahoma" charset="0"/>
        </a:defRPr>
      </a:lvl6pPr>
      <a:lvl7pPr marL="914400" algn="ctr" rtl="0" eaLnBrk="1" fontAlgn="base" hangingPunct="1">
        <a:spcBef>
          <a:spcPct val="0"/>
        </a:spcBef>
        <a:spcAft>
          <a:spcPct val="0"/>
        </a:spcAft>
        <a:defRPr sz="4400">
          <a:solidFill>
            <a:schemeClr val="tx2"/>
          </a:solidFill>
          <a:latin typeface="Tahoma" charset="0"/>
        </a:defRPr>
      </a:lvl7pPr>
      <a:lvl8pPr marL="1371600" algn="ctr" rtl="0" eaLnBrk="1" fontAlgn="base" hangingPunct="1">
        <a:spcBef>
          <a:spcPct val="0"/>
        </a:spcBef>
        <a:spcAft>
          <a:spcPct val="0"/>
        </a:spcAft>
        <a:defRPr sz="4400">
          <a:solidFill>
            <a:schemeClr val="tx2"/>
          </a:solidFill>
          <a:latin typeface="Tahoma" charset="0"/>
        </a:defRPr>
      </a:lvl8pPr>
      <a:lvl9pPr marL="1828800" algn="ctr" rtl="0" eaLnBrk="1" fontAlgn="base" hangingPunct="1">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1905000"/>
            <a:ext cx="7772400" cy="1470025"/>
          </a:xfrm>
        </p:spPr>
        <p:txBody>
          <a:bodyPr/>
          <a:lstStyle/>
          <a:p>
            <a:pPr eaLnBrk="1" hangingPunct="1"/>
            <a:r>
              <a:rPr lang="en-US" sz="4000" smtClean="0">
                <a:ea typeface="ＭＳ Ｐゴシック" pitchFamily="34" charset="-128"/>
              </a:rPr>
              <a:t>Professionalism/Customer Service in the Health Environment</a:t>
            </a:r>
          </a:p>
        </p:txBody>
      </p:sp>
      <p:sp>
        <p:nvSpPr>
          <p:cNvPr id="2051" name="Subtitle 2"/>
          <p:cNvSpPr>
            <a:spLocks noGrp="1"/>
          </p:cNvSpPr>
          <p:nvPr>
            <p:ph type="subTitle" idx="1"/>
          </p:nvPr>
        </p:nvSpPr>
        <p:spPr/>
        <p:txBody>
          <a:bodyPr/>
          <a:lstStyle/>
          <a:p>
            <a:pPr eaLnBrk="1" hangingPunct="1">
              <a:defRPr/>
            </a:pPr>
            <a:r>
              <a:rPr lang="en-US" dirty="0" smtClean="0">
                <a:ea typeface="ＭＳ Ｐゴシック" pitchFamily="34" charset="-128"/>
              </a:rPr>
              <a:t>Unit 4 </a:t>
            </a:r>
            <a:r>
              <a:rPr lang="en-US" dirty="0" smtClean="0">
                <a:ea typeface="ＭＳ Ｐゴシック" pitchFamily="34" charset="-128"/>
              </a:rPr>
              <a:t>Lecture 3</a:t>
            </a:r>
            <a:endParaRPr lang="en-US" dirty="0" smtClean="0"/>
          </a:p>
          <a:p>
            <a:pPr>
              <a:defRPr/>
            </a:pPr>
            <a:r>
              <a:rPr lang="en-US" dirty="0" smtClean="0"/>
              <a:t>Key elements of effective communication 	</a:t>
            </a:r>
          </a:p>
          <a:p>
            <a:pPr eaLnBrk="1" hangingPunct="1">
              <a:defRPr/>
            </a:pPr>
            <a:endParaRPr lang="en-US" dirty="0" smtClean="0">
              <a:ea typeface="ＭＳ Ｐゴシック" pitchFamily="34" charset="-128"/>
            </a:endParaRPr>
          </a:p>
        </p:txBody>
      </p:sp>
      <p:sp>
        <p:nvSpPr>
          <p:cNvPr id="4" name="Date Placeholder 3"/>
          <p:cNvSpPr>
            <a:spLocks noGrp="1"/>
          </p:cNvSpPr>
          <p:nvPr>
            <p:ph type="dt" sz="quarter" idx="10"/>
          </p:nvPr>
        </p:nvSpPr>
        <p:spPr/>
        <p:txBody>
          <a:bodyPr/>
          <a:lstStyle/>
          <a:p>
            <a:pPr>
              <a:defRPr/>
            </a:pPr>
            <a:r>
              <a:rPr lang="en-US" b="1" dirty="0" smtClean="0"/>
              <a:t>Component 16/ Unit </a:t>
            </a:r>
            <a:r>
              <a:rPr lang="en-US" b="1" dirty="0" err="1" smtClean="0"/>
              <a:t>4c</a:t>
            </a:r>
            <a:endParaRPr lang="en-US" b="1" dirty="0"/>
          </a:p>
        </p:txBody>
      </p:sp>
      <p:sp>
        <p:nvSpPr>
          <p:cNvPr id="5" name="Footer Placeholder 4"/>
          <p:cNvSpPr>
            <a:spLocks noGrp="1"/>
          </p:cNvSpPr>
          <p:nvPr>
            <p:ph type="ftr" sz="quarter" idx="11"/>
          </p:nvPr>
        </p:nvSpPr>
        <p:spPr/>
        <p:txBody>
          <a:bodyPr/>
          <a:lstStyle/>
          <a:p>
            <a:pPr>
              <a:defRPr/>
            </a:pPr>
            <a:r>
              <a:rPr lang="en-US" b="1" dirty="0" smtClean="0"/>
              <a:t>Health IT Workforce Curriculum             Version 1.0/Fall 2010</a:t>
            </a:r>
            <a:endParaRPr lang="en-US" b="1" dirty="0"/>
          </a:p>
        </p:txBody>
      </p:sp>
      <p:sp>
        <p:nvSpPr>
          <p:cNvPr id="3078" name="Slide Number Placeholder 5"/>
          <p:cNvSpPr>
            <a:spLocks noGrp="1"/>
          </p:cNvSpPr>
          <p:nvPr>
            <p:ph type="sldNum" sz="quarter" idx="12"/>
          </p:nvPr>
        </p:nvSpPr>
        <p:spPr>
          <a:noFill/>
        </p:spPr>
        <p:txBody>
          <a:bodyPr/>
          <a:lstStyle/>
          <a:p>
            <a:fld id="{3164E0AD-1904-4F17-9211-7854DC30E8FB}" type="slidenum">
              <a:rPr lang="en-US" b="1">
                <a:ea typeface="ＭＳ Ｐゴシック" pitchFamily="34" charset="-128"/>
              </a:rPr>
              <a:pPr/>
              <a:t>1</a:t>
            </a:fld>
            <a:endParaRPr lang="en-US" b="1" dirty="0">
              <a:ea typeface="ＭＳ Ｐゴシック" pitchFamily="34" charset="-128"/>
            </a:endParaRPr>
          </a:p>
        </p:txBody>
      </p:sp>
    </p:spTree>
    <p:custDataLst>
      <p:tags r:id="rId1"/>
    </p:custDataLst>
  </p:cSld>
  <p:clrMapOvr>
    <a:masterClrMapping/>
  </p:clrMapOvr>
  <p:transition advTm="1079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ea typeface="ＭＳ Ｐゴシック" pitchFamily="34" charset="-128"/>
              </a:rPr>
              <a:t>Listening Skills</a:t>
            </a:r>
          </a:p>
        </p:txBody>
      </p:sp>
      <p:sp>
        <p:nvSpPr>
          <p:cNvPr id="12291" name="Content Placeholder 5"/>
          <p:cNvSpPr>
            <a:spLocks noGrp="1"/>
          </p:cNvSpPr>
          <p:nvPr>
            <p:ph idx="1"/>
          </p:nvPr>
        </p:nvSpPr>
        <p:spPr/>
        <p:txBody>
          <a:bodyPr/>
          <a:lstStyle/>
          <a:p>
            <a:pPr eaLnBrk="1" hangingPunct="1"/>
            <a:r>
              <a:rPr lang="en-US" dirty="0" smtClean="0">
                <a:ea typeface="ＭＳ Ｐゴシック" pitchFamily="34" charset="-128"/>
              </a:rPr>
              <a:t>One of the critical success factors in communication is silence</a:t>
            </a:r>
          </a:p>
          <a:p>
            <a:pPr eaLnBrk="1" hangingPunct="1"/>
            <a:r>
              <a:rPr lang="en-US" dirty="0" smtClean="0">
                <a:ea typeface="ＭＳ Ｐゴシック" pitchFamily="34" charset="-128"/>
              </a:rPr>
              <a:t>Silence in the form of listening will improve your effectiveness as a communicator</a:t>
            </a:r>
          </a:p>
          <a:p>
            <a:pPr eaLnBrk="1" hangingPunct="1"/>
            <a:r>
              <a:rPr lang="en-US" dirty="0" smtClean="0">
                <a:ea typeface="ＭＳ Ｐゴシック" pitchFamily="34" charset="-128"/>
              </a:rPr>
              <a:t>There are a number of components associated with being an effective listener</a:t>
            </a:r>
          </a:p>
          <a:p>
            <a:pPr eaLnBrk="1" hangingPunct="1"/>
            <a:endParaRPr lang="en-US" dirty="0"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2294" name="Slide Number Placeholder 4"/>
          <p:cNvSpPr>
            <a:spLocks noGrp="1"/>
          </p:cNvSpPr>
          <p:nvPr>
            <p:ph type="sldNum" sz="quarter" idx="12"/>
          </p:nvPr>
        </p:nvSpPr>
        <p:spPr>
          <a:xfrm>
            <a:off x="6553200" y="6381750"/>
            <a:ext cx="2133600" cy="476250"/>
          </a:xfrm>
          <a:noFill/>
        </p:spPr>
        <p:txBody>
          <a:bodyPr/>
          <a:lstStyle/>
          <a:p>
            <a:fld id="{0DF1521D-37B9-4407-B241-8AAD9CBD7F69}" type="slidenum">
              <a:rPr lang="en-US" smtClean="0">
                <a:ea typeface="ＭＳ Ｐゴシック" pitchFamily="34" charset="-128"/>
              </a:rPr>
              <a:pPr/>
              <a:t>10</a:t>
            </a:fld>
            <a:endParaRPr lang="en-US" smtClean="0">
              <a:ea typeface="ＭＳ Ｐゴシック" pitchFamily="34" charset="-128"/>
            </a:endParaRPr>
          </a:p>
        </p:txBody>
      </p:sp>
    </p:spTree>
    <p:custDataLst>
      <p:tags r:id="rId1"/>
    </p:custDataLst>
  </p:cSld>
  <p:clrMapOvr>
    <a:masterClrMapping/>
  </p:clrMapOvr>
  <p:transition advTm="3575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ea typeface="ＭＳ Ｐゴシック" pitchFamily="34" charset="-128"/>
              </a:rPr>
              <a:t>Listening Components</a:t>
            </a:r>
          </a:p>
        </p:txBody>
      </p:sp>
      <p:sp>
        <p:nvSpPr>
          <p:cNvPr id="13315" name="Content Placeholder 5"/>
          <p:cNvSpPr>
            <a:spLocks noGrp="1"/>
          </p:cNvSpPr>
          <p:nvPr>
            <p:ph idx="1"/>
          </p:nvPr>
        </p:nvSpPr>
        <p:spPr/>
        <p:txBody>
          <a:bodyPr/>
          <a:lstStyle/>
          <a:p>
            <a:pPr eaLnBrk="1" hangingPunct="1"/>
            <a:r>
              <a:rPr lang="en-US" smtClean="0">
                <a:ea typeface="ＭＳ Ｐゴシック" pitchFamily="34" charset="-128"/>
              </a:rPr>
              <a:t>Focus</a:t>
            </a:r>
          </a:p>
          <a:p>
            <a:pPr eaLnBrk="1" hangingPunct="1"/>
            <a:r>
              <a:rPr lang="en-US" smtClean="0">
                <a:ea typeface="ＭＳ Ｐゴシック" pitchFamily="34" charset="-128"/>
              </a:rPr>
              <a:t>Remove distraction</a:t>
            </a:r>
          </a:p>
          <a:p>
            <a:pPr eaLnBrk="1" hangingPunct="1"/>
            <a:r>
              <a:rPr lang="en-US" smtClean="0">
                <a:ea typeface="ＭＳ Ｐゴシック" pitchFamily="34" charset="-128"/>
              </a:rPr>
              <a:t>Take notes</a:t>
            </a:r>
          </a:p>
          <a:p>
            <a:pPr eaLnBrk="1" hangingPunct="1"/>
            <a:r>
              <a:rPr lang="en-US" smtClean="0">
                <a:ea typeface="ＭＳ Ｐゴシック" pitchFamily="34" charset="-128"/>
              </a:rPr>
              <a:t>Keep your speech at a minimum</a:t>
            </a:r>
          </a:p>
          <a:p>
            <a:pPr eaLnBrk="1" hangingPunct="1"/>
            <a:r>
              <a:rPr lang="en-US" smtClean="0">
                <a:ea typeface="ＭＳ Ｐゴシック" pitchFamily="34" charset="-128"/>
              </a:rPr>
              <a:t>Questioning effectively</a:t>
            </a: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3318" name="Slide Number Placeholder 4"/>
          <p:cNvSpPr>
            <a:spLocks noGrp="1"/>
          </p:cNvSpPr>
          <p:nvPr>
            <p:ph type="sldNum" sz="quarter" idx="12"/>
          </p:nvPr>
        </p:nvSpPr>
        <p:spPr>
          <a:noFill/>
        </p:spPr>
        <p:txBody>
          <a:bodyPr/>
          <a:lstStyle/>
          <a:p>
            <a:fld id="{DD2F0BD2-EDE0-47F0-8B67-B23572E377CB}" type="slidenum">
              <a:rPr lang="en-US" smtClean="0">
                <a:ea typeface="ＭＳ Ｐゴシック" pitchFamily="34" charset="-128"/>
              </a:rPr>
              <a:pPr/>
              <a:t>11</a:t>
            </a:fld>
            <a:endParaRPr lang="en-US" smtClean="0">
              <a:ea typeface="ＭＳ Ｐゴシック" pitchFamily="34" charset="-128"/>
            </a:endParaRPr>
          </a:p>
        </p:txBody>
      </p:sp>
    </p:spTree>
    <p:custDataLst>
      <p:tags r:id="rId1"/>
    </p:custDataLst>
  </p:cSld>
  <p:clrMapOvr>
    <a:masterClrMapping/>
  </p:clrMapOvr>
  <p:transition advTm="7806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ea typeface="ＭＳ Ｐゴシック" pitchFamily="34" charset="-128"/>
              </a:rPr>
              <a:t>Listening Components</a:t>
            </a:r>
          </a:p>
        </p:txBody>
      </p:sp>
      <p:sp>
        <p:nvSpPr>
          <p:cNvPr id="14339" name="Content Placeholder 5"/>
          <p:cNvSpPr>
            <a:spLocks noGrp="1"/>
          </p:cNvSpPr>
          <p:nvPr>
            <p:ph idx="1"/>
          </p:nvPr>
        </p:nvSpPr>
        <p:spPr/>
        <p:txBody>
          <a:bodyPr/>
          <a:lstStyle/>
          <a:p>
            <a:pPr eaLnBrk="1" hangingPunct="1"/>
            <a:r>
              <a:rPr lang="en-US" smtClean="0">
                <a:ea typeface="ＭＳ Ｐゴシック" pitchFamily="34" charset="-128"/>
              </a:rPr>
              <a:t>Nonverbal elements </a:t>
            </a:r>
          </a:p>
          <a:p>
            <a:pPr eaLnBrk="1" hangingPunct="1"/>
            <a:r>
              <a:rPr lang="en-US" smtClean="0">
                <a:ea typeface="ＭＳ Ｐゴシック" pitchFamily="34" charset="-128"/>
              </a:rPr>
              <a:t>Silence is appropriate </a:t>
            </a:r>
          </a:p>
          <a:p>
            <a:pPr eaLnBrk="1" hangingPunct="1"/>
            <a:r>
              <a:rPr lang="en-US" smtClean="0">
                <a:ea typeface="ＭＳ Ｐゴシック" pitchFamily="34" charset="-128"/>
              </a:rPr>
              <a:t>Remove bias</a:t>
            </a:r>
          </a:p>
          <a:p>
            <a:pPr eaLnBrk="1" hangingPunct="1"/>
            <a:r>
              <a:rPr lang="en-US" smtClean="0">
                <a:ea typeface="ＭＳ Ｐゴシック" pitchFamily="34" charset="-128"/>
              </a:rPr>
              <a:t>Assistive technology</a:t>
            </a:r>
          </a:p>
          <a:p>
            <a:pPr eaLnBrk="1" hangingPunct="1"/>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4342" name="Slide Number Placeholder 4"/>
          <p:cNvSpPr>
            <a:spLocks noGrp="1"/>
          </p:cNvSpPr>
          <p:nvPr>
            <p:ph type="sldNum" sz="quarter" idx="12"/>
          </p:nvPr>
        </p:nvSpPr>
        <p:spPr>
          <a:noFill/>
        </p:spPr>
        <p:txBody>
          <a:bodyPr/>
          <a:lstStyle/>
          <a:p>
            <a:fld id="{1685A296-3B94-4625-A1B0-54CEE77BCDDD}" type="slidenum">
              <a:rPr lang="en-US" smtClean="0">
                <a:ea typeface="ＭＳ Ｐゴシック" pitchFamily="34" charset="-128"/>
              </a:rPr>
              <a:pPr/>
              <a:t>12</a:t>
            </a:fld>
            <a:endParaRPr lang="en-US" smtClean="0">
              <a:ea typeface="ＭＳ Ｐゴシック" pitchFamily="34" charset="-128"/>
            </a:endParaRPr>
          </a:p>
        </p:txBody>
      </p:sp>
    </p:spTree>
    <p:custDataLst>
      <p:tags r:id="rId1"/>
    </p:custDataLst>
  </p:cSld>
  <p:clrMapOvr>
    <a:masterClrMapping/>
  </p:clrMapOvr>
  <p:transition advTm="5726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28600"/>
            <a:ext cx="8229600" cy="914400"/>
          </a:xfrm>
        </p:spPr>
        <p:txBody>
          <a:bodyPr/>
          <a:lstStyle/>
          <a:p>
            <a:pPr eaLnBrk="1" hangingPunct="1"/>
            <a:r>
              <a:rPr lang="en-US" smtClean="0">
                <a:ea typeface="ＭＳ Ｐゴシック" pitchFamily="34" charset="-128"/>
              </a:rPr>
              <a:t>Diversity Issues</a:t>
            </a:r>
          </a:p>
        </p:txBody>
      </p:sp>
      <p:sp>
        <p:nvSpPr>
          <p:cNvPr id="15363" name="Content Placeholder 5"/>
          <p:cNvSpPr>
            <a:spLocks noGrp="1"/>
          </p:cNvSpPr>
          <p:nvPr>
            <p:ph idx="1"/>
          </p:nvPr>
        </p:nvSpPr>
        <p:spPr>
          <a:xfrm>
            <a:off x="457200" y="1143000"/>
            <a:ext cx="8229600" cy="4983163"/>
          </a:xfrm>
        </p:spPr>
        <p:txBody>
          <a:bodyPr/>
          <a:lstStyle/>
          <a:p>
            <a:pPr eaLnBrk="1" hangingPunct="1"/>
            <a:r>
              <a:rPr lang="en-US" smtClean="0">
                <a:ea typeface="ＭＳ Ｐゴシック" pitchFamily="34" charset="-128"/>
              </a:rPr>
              <a:t>Don’t assume sameness</a:t>
            </a:r>
          </a:p>
          <a:p>
            <a:pPr eaLnBrk="1" hangingPunct="1"/>
            <a:r>
              <a:rPr lang="en-US" smtClean="0">
                <a:ea typeface="ＭＳ Ｐゴシック" pitchFamily="34" charset="-128"/>
              </a:rPr>
              <a:t>What you think of as ‘normal’ behavior may only be cultural</a:t>
            </a:r>
          </a:p>
          <a:p>
            <a:pPr eaLnBrk="1" hangingPunct="1"/>
            <a:r>
              <a:rPr lang="en-US" smtClean="0">
                <a:ea typeface="ＭＳ Ｐゴシック" pitchFamily="34" charset="-128"/>
              </a:rPr>
              <a:t>Familiar behaviors may have different meanings</a:t>
            </a:r>
          </a:p>
          <a:p>
            <a:pPr eaLnBrk="1" hangingPunct="1"/>
            <a:r>
              <a:rPr lang="en-US" smtClean="0">
                <a:ea typeface="ＭＳ Ｐゴシック" pitchFamily="34" charset="-128"/>
              </a:rPr>
              <a:t>Don’t assume that what you meant is what was understood</a:t>
            </a:r>
          </a:p>
          <a:p>
            <a:pPr eaLnBrk="1" hangingPunct="1"/>
            <a:r>
              <a:rPr lang="en-US" smtClean="0">
                <a:ea typeface="ＭＳ Ｐゴシック" pitchFamily="34" charset="-128"/>
              </a:rPr>
              <a:t>You don’t have to like “different” behavior but try to understand where it comes from</a:t>
            </a:r>
          </a:p>
          <a:p>
            <a:pPr eaLnBrk="1" hangingPunct="1"/>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5366" name="Slide Number Placeholder 4"/>
          <p:cNvSpPr>
            <a:spLocks noGrp="1"/>
          </p:cNvSpPr>
          <p:nvPr>
            <p:ph type="sldNum" sz="quarter" idx="12"/>
          </p:nvPr>
        </p:nvSpPr>
        <p:spPr>
          <a:noFill/>
        </p:spPr>
        <p:txBody>
          <a:bodyPr/>
          <a:lstStyle/>
          <a:p>
            <a:fld id="{91F3B11C-9759-4FC8-AE84-7577959471AE}" type="slidenum">
              <a:rPr lang="en-US" smtClean="0">
                <a:ea typeface="ＭＳ Ｐゴシック" pitchFamily="34" charset="-128"/>
              </a:rPr>
              <a:pPr/>
              <a:t>13</a:t>
            </a:fld>
            <a:endParaRPr lang="en-US" smtClean="0">
              <a:ea typeface="ＭＳ Ｐゴシック" pitchFamily="34" charset="-128"/>
            </a:endParaRPr>
          </a:p>
        </p:txBody>
      </p:sp>
    </p:spTree>
    <p:custDataLst>
      <p:tags r:id="rId1"/>
    </p:custDataLst>
  </p:cSld>
  <p:clrMapOvr>
    <a:masterClrMapping/>
  </p:clrMapOvr>
  <p:transition advTm="7471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ea typeface="ＭＳ Ｐゴシック" pitchFamily="34" charset="-128"/>
              </a:rPr>
              <a:t>Humor</a:t>
            </a:r>
          </a:p>
        </p:txBody>
      </p:sp>
      <p:sp>
        <p:nvSpPr>
          <p:cNvPr id="16387" name="Content Placeholder 5"/>
          <p:cNvSpPr>
            <a:spLocks noGrp="1"/>
          </p:cNvSpPr>
          <p:nvPr>
            <p:ph idx="1"/>
          </p:nvPr>
        </p:nvSpPr>
        <p:spPr/>
        <p:txBody>
          <a:bodyPr/>
          <a:lstStyle/>
          <a:p>
            <a:pPr eaLnBrk="1" hangingPunct="1"/>
            <a:r>
              <a:rPr lang="en-US" smtClean="0">
                <a:ea typeface="ＭＳ Ｐゴシック" pitchFamily="34" charset="-128"/>
              </a:rPr>
              <a:t>Use humor with caution</a:t>
            </a:r>
          </a:p>
          <a:p>
            <a:pPr eaLnBrk="1" hangingPunct="1">
              <a:buFontTx/>
              <a:buNone/>
            </a:pPr>
            <a:endParaRPr lang="en-US" smtClean="0">
              <a:ea typeface="ＭＳ Ｐゴシック" pitchFamily="34" charset="-128"/>
            </a:endParaRPr>
          </a:p>
          <a:p>
            <a:pPr eaLnBrk="1" hangingPunct="1"/>
            <a:r>
              <a:rPr lang="en-US" smtClean="0">
                <a:ea typeface="ＭＳ Ｐゴシック" pitchFamily="34" charset="-128"/>
              </a:rPr>
              <a:t>Use humor about situations, not people</a:t>
            </a:r>
          </a:p>
          <a:p>
            <a:pPr eaLnBrk="1" hangingPunct="1"/>
            <a:endParaRPr lang="en-US" smtClean="0">
              <a:ea typeface="ＭＳ Ｐゴシック" pitchFamily="34" charset="-128"/>
            </a:endParaRPr>
          </a:p>
          <a:p>
            <a:pPr eaLnBrk="1" hangingPunct="1"/>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6390" name="Slide Number Placeholder 4"/>
          <p:cNvSpPr>
            <a:spLocks noGrp="1"/>
          </p:cNvSpPr>
          <p:nvPr>
            <p:ph type="sldNum" sz="quarter" idx="12"/>
          </p:nvPr>
        </p:nvSpPr>
        <p:spPr>
          <a:noFill/>
        </p:spPr>
        <p:txBody>
          <a:bodyPr/>
          <a:lstStyle/>
          <a:p>
            <a:fld id="{FDD4D7A8-9268-42E9-8886-223F1F2584B2}" type="slidenum">
              <a:rPr lang="en-US" smtClean="0">
                <a:ea typeface="ＭＳ Ｐゴシック" pitchFamily="34" charset="-128"/>
              </a:rPr>
              <a:pPr/>
              <a:t>14</a:t>
            </a:fld>
            <a:endParaRPr lang="en-US" smtClean="0">
              <a:ea typeface="ＭＳ Ｐゴシック" pitchFamily="34" charset="-128"/>
            </a:endParaRPr>
          </a:p>
        </p:txBody>
      </p:sp>
    </p:spTree>
    <p:custDataLst>
      <p:tags r:id="rId1"/>
    </p:custDataLst>
  </p:cSld>
  <p:clrMapOvr>
    <a:masterClrMapping/>
  </p:clrMapOvr>
  <p:transition advTm="223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381000"/>
            <a:ext cx="8229600" cy="1143000"/>
          </a:xfrm>
        </p:spPr>
        <p:txBody>
          <a:bodyPr/>
          <a:lstStyle/>
          <a:p>
            <a:pPr eaLnBrk="1" hangingPunct="1"/>
            <a:r>
              <a:rPr lang="en-US" smtClean="0">
                <a:ea typeface="ＭＳ Ｐゴシック" pitchFamily="34" charset="-128"/>
                <a:cs typeface="Tahoma" pitchFamily="34" charset="0"/>
              </a:rPr>
              <a:t>Summary</a:t>
            </a:r>
          </a:p>
        </p:txBody>
      </p:sp>
      <p:sp>
        <p:nvSpPr>
          <p:cNvPr id="17411" name="Content Placeholder 2"/>
          <p:cNvSpPr>
            <a:spLocks noGrp="1"/>
          </p:cNvSpPr>
          <p:nvPr>
            <p:ph idx="1"/>
          </p:nvPr>
        </p:nvSpPr>
        <p:spPr>
          <a:xfrm>
            <a:off x="457200" y="1600200"/>
            <a:ext cx="8229600" cy="4876800"/>
          </a:xfrm>
        </p:spPr>
        <p:txBody>
          <a:bodyPr/>
          <a:lstStyle/>
          <a:p>
            <a:pPr eaLnBrk="1" hangingPunct="1">
              <a:lnSpc>
                <a:spcPct val="110000"/>
              </a:lnSpc>
              <a:buFontTx/>
              <a:buNone/>
            </a:pPr>
            <a:r>
              <a:rPr lang="en-US" smtClean="0">
                <a:ea typeface="ＭＳ Ｐゴシック" pitchFamily="34" charset="-128"/>
              </a:rPr>
              <a:t>In summary, we discussed: </a:t>
            </a:r>
          </a:p>
          <a:p>
            <a:pPr marL="971550" lvl="1" indent="-514350" eaLnBrk="1" hangingPunct="1">
              <a:lnSpc>
                <a:spcPct val="110000"/>
              </a:lnSpc>
              <a:buFontTx/>
              <a:buAutoNum type="alphaLcPeriod"/>
            </a:pPr>
            <a:r>
              <a:rPr lang="en-US" smtClean="0">
                <a:ea typeface="ＭＳ Ｐゴシック" pitchFamily="34" charset="-128"/>
              </a:rPr>
              <a:t>Communication in paper-based and electronic formats</a:t>
            </a:r>
          </a:p>
          <a:p>
            <a:pPr marL="971550" lvl="1" indent="-514350" eaLnBrk="1" hangingPunct="1">
              <a:lnSpc>
                <a:spcPct val="110000"/>
              </a:lnSpc>
              <a:buFontTx/>
              <a:buAutoNum type="alphaLcPeriod"/>
            </a:pPr>
            <a:r>
              <a:rPr lang="en-US" smtClean="0">
                <a:ea typeface="ＭＳ Ｐゴシック" pitchFamily="34" charset="-128"/>
              </a:rPr>
              <a:t>Personal communication in the work setting</a:t>
            </a:r>
          </a:p>
          <a:p>
            <a:pPr marL="971550" lvl="1" indent="-514350" eaLnBrk="1" hangingPunct="1">
              <a:lnSpc>
                <a:spcPct val="110000"/>
              </a:lnSpc>
              <a:buFontTx/>
              <a:buAutoNum type="alphaLcPeriod"/>
            </a:pPr>
            <a:r>
              <a:rPr lang="en-US" smtClean="0">
                <a:ea typeface="ＭＳ Ｐゴシック" pitchFamily="34" charset="-128"/>
              </a:rPr>
              <a:t>Listening skills</a:t>
            </a:r>
          </a:p>
          <a:p>
            <a:pPr marL="971550" lvl="1" indent="-514350" eaLnBrk="1" hangingPunct="1">
              <a:lnSpc>
                <a:spcPct val="110000"/>
              </a:lnSpc>
              <a:buFontTx/>
              <a:buAutoNum type="alphaLcPeriod"/>
            </a:pPr>
            <a:r>
              <a:rPr lang="en-US" smtClean="0">
                <a:ea typeface="ＭＳ Ｐゴシック" pitchFamily="34" charset="-128"/>
              </a:rPr>
              <a:t>Diversity </a:t>
            </a:r>
          </a:p>
        </p:txBody>
      </p:sp>
      <p:sp>
        <p:nvSpPr>
          <p:cNvPr id="5" name="Date Placeholder 4"/>
          <p:cNvSpPr>
            <a:spLocks noGrp="1"/>
          </p:cNvSpPr>
          <p:nvPr>
            <p:ph type="dt" sz="quarter" idx="10"/>
          </p:nvPr>
        </p:nvSpPr>
        <p:spPr/>
        <p:txBody>
          <a:bodyPr/>
          <a:lstStyle/>
          <a:p>
            <a:pPr>
              <a:defRPr/>
            </a:pPr>
            <a:r>
              <a:rPr lang="en-US" smtClean="0"/>
              <a:t>Component 16/ Unit 4c</a:t>
            </a:r>
            <a:endParaRPr lang="en-US" dirty="0"/>
          </a:p>
        </p:txBody>
      </p:sp>
      <p:sp>
        <p:nvSpPr>
          <p:cNvPr id="17413" name="Slide Number Placeholder 5"/>
          <p:cNvSpPr>
            <a:spLocks noGrp="1"/>
          </p:cNvSpPr>
          <p:nvPr>
            <p:ph type="sldNum" sz="quarter" idx="12"/>
          </p:nvPr>
        </p:nvSpPr>
        <p:spPr>
          <a:noFill/>
        </p:spPr>
        <p:txBody>
          <a:bodyPr/>
          <a:lstStyle/>
          <a:p>
            <a:fld id="{AC6379CD-B6C8-448D-9286-32F6B50682A4}" type="slidenum">
              <a:rPr lang="en-US" smtClean="0">
                <a:ea typeface="ＭＳ Ｐゴシック" pitchFamily="34" charset="-128"/>
              </a:rPr>
              <a:pPr/>
              <a:t>15</a:t>
            </a:fld>
            <a:endParaRPr lang="en-US" smtClean="0">
              <a:ea typeface="ＭＳ Ｐゴシック" pitchFamily="34" charset="-128"/>
            </a:endParaRPr>
          </a:p>
        </p:txBody>
      </p:sp>
      <p:sp>
        <p:nvSpPr>
          <p:cNvPr id="7" name="Footer Placeholder 6"/>
          <p:cNvSpPr>
            <a:spLocks noGrp="1"/>
          </p:cNvSpPr>
          <p:nvPr>
            <p:ph type="ftr" sz="quarter" idx="11"/>
          </p:nvPr>
        </p:nvSpPr>
        <p:spPr/>
        <p:txBody>
          <a:bodyPr/>
          <a:lstStyle/>
          <a:p>
            <a:pPr>
              <a:defRPr/>
            </a:pPr>
            <a:r>
              <a:rPr lang="en-US" smtClean="0"/>
              <a:t>Health IT Workforce Curriculum             Version 1.0/Fall 2010</a:t>
            </a:r>
            <a:endParaRPr lang="en-US"/>
          </a:p>
        </p:txBody>
      </p:sp>
    </p:spTree>
    <p:custDataLst>
      <p:tags r:id="rId1"/>
    </p:custDataLst>
  </p:cSld>
  <p:clrMapOvr>
    <a:masterClrMapping/>
  </p:clrMapOvr>
  <p:transition advTm="174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381000"/>
            <a:ext cx="8229600" cy="1143000"/>
          </a:xfrm>
        </p:spPr>
        <p:txBody>
          <a:bodyPr/>
          <a:lstStyle/>
          <a:p>
            <a:pPr eaLnBrk="1" hangingPunct="1"/>
            <a:r>
              <a:rPr lang="en-US" smtClean="0">
                <a:ea typeface="ＭＳ Ｐゴシック" pitchFamily="34" charset="-128"/>
                <a:cs typeface="Tahoma" pitchFamily="34" charset="0"/>
              </a:rPr>
              <a:t>Medium Based Communication</a:t>
            </a:r>
          </a:p>
        </p:txBody>
      </p:sp>
      <p:sp>
        <p:nvSpPr>
          <p:cNvPr id="4099" name="Content Placeholder 2"/>
          <p:cNvSpPr>
            <a:spLocks noGrp="1"/>
          </p:cNvSpPr>
          <p:nvPr>
            <p:ph idx="1"/>
          </p:nvPr>
        </p:nvSpPr>
        <p:spPr>
          <a:xfrm>
            <a:off x="457200" y="1600200"/>
            <a:ext cx="8229600" cy="4876800"/>
          </a:xfrm>
        </p:spPr>
        <p:txBody>
          <a:bodyPr/>
          <a:lstStyle/>
          <a:p>
            <a:pPr eaLnBrk="1" hangingPunct="1">
              <a:lnSpc>
                <a:spcPct val="110000"/>
              </a:lnSpc>
              <a:buFontTx/>
              <a:buNone/>
            </a:pPr>
            <a:r>
              <a:rPr lang="en-US" smtClean="0">
                <a:ea typeface="ＭＳ Ｐゴシック" pitchFamily="34" charset="-128"/>
              </a:rPr>
              <a:t>By the end of this session the </a:t>
            </a:r>
          </a:p>
          <a:p>
            <a:pPr eaLnBrk="1" hangingPunct="1">
              <a:lnSpc>
                <a:spcPct val="110000"/>
              </a:lnSpc>
              <a:buFontTx/>
              <a:buNone/>
            </a:pPr>
            <a:r>
              <a:rPr lang="en-US" smtClean="0">
                <a:ea typeface="ＭＳ Ｐゴシック" pitchFamily="34" charset="-128"/>
              </a:rPr>
              <a:t>student will be able to discuss: </a:t>
            </a:r>
          </a:p>
          <a:p>
            <a:pPr marL="971550" lvl="1" indent="-514350" eaLnBrk="1" hangingPunct="1">
              <a:lnSpc>
                <a:spcPct val="110000"/>
              </a:lnSpc>
              <a:buFontTx/>
              <a:buAutoNum type="alphaLcPeriod"/>
            </a:pPr>
            <a:r>
              <a:rPr lang="en-US" smtClean="0">
                <a:ea typeface="ＭＳ Ｐゴシック" pitchFamily="34" charset="-128"/>
              </a:rPr>
              <a:t>Communication in paper-based and electronic formats</a:t>
            </a:r>
          </a:p>
          <a:p>
            <a:pPr marL="971550" lvl="1" indent="-514350" eaLnBrk="1" hangingPunct="1">
              <a:lnSpc>
                <a:spcPct val="110000"/>
              </a:lnSpc>
              <a:buFontTx/>
              <a:buAutoNum type="alphaLcPeriod"/>
            </a:pPr>
            <a:r>
              <a:rPr lang="en-US" smtClean="0">
                <a:ea typeface="ＭＳ Ｐゴシック" pitchFamily="34" charset="-128"/>
              </a:rPr>
              <a:t>Personal communication in the work setting</a:t>
            </a:r>
          </a:p>
          <a:p>
            <a:pPr marL="971550" lvl="1" indent="-514350" eaLnBrk="1" hangingPunct="1">
              <a:lnSpc>
                <a:spcPct val="110000"/>
              </a:lnSpc>
              <a:buFontTx/>
              <a:buAutoNum type="alphaLcPeriod"/>
            </a:pPr>
            <a:r>
              <a:rPr lang="en-US" smtClean="0">
                <a:ea typeface="ＭＳ Ｐゴシック" pitchFamily="34" charset="-128"/>
              </a:rPr>
              <a:t>Listening skills</a:t>
            </a:r>
          </a:p>
          <a:p>
            <a:pPr marL="971550" lvl="1" indent="-514350" eaLnBrk="1" hangingPunct="1">
              <a:lnSpc>
                <a:spcPct val="110000"/>
              </a:lnSpc>
              <a:buFontTx/>
              <a:buAutoNum type="alphaLcPeriod"/>
            </a:pPr>
            <a:r>
              <a:rPr lang="en-US" smtClean="0">
                <a:ea typeface="ＭＳ Ｐゴシック" pitchFamily="34" charset="-128"/>
              </a:rPr>
              <a:t>Diversity </a:t>
            </a:r>
          </a:p>
        </p:txBody>
      </p:sp>
      <p:sp>
        <p:nvSpPr>
          <p:cNvPr id="5" name="Date Placeholder 4"/>
          <p:cNvSpPr>
            <a:spLocks noGrp="1"/>
          </p:cNvSpPr>
          <p:nvPr>
            <p:ph type="dt" sz="quarter" idx="10"/>
          </p:nvPr>
        </p:nvSpPr>
        <p:spPr/>
        <p:txBody>
          <a:bodyPr/>
          <a:lstStyle/>
          <a:p>
            <a:pPr>
              <a:defRPr/>
            </a:pPr>
            <a:r>
              <a:rPr lang="en-US" smtClean="0"/>
              <a:t>Component 16/ Unit 4c</a:t>
            </a:r>
            <a:endParaRPr lang="en-US" dirty="0"/>
          </a:p>
        </p:txBody>
      </p:sp>
      <p:sp>
        <p:nvSpPr>
          <p:cNvPr id="4101" name="Slide Number Placeholder 5"/>
          <p:cNvSpPr>
            <a:spLocks noGrp="1"/>
          </p:cNvSpPr>
          <p:nvPr>
            <p:ph type="sldNum" sz="quarter" idx="12"/>
          </p:nvPr>
        </p:nvSpPr>
        <p:spPr>
          <a:noFill/>
        </p:spPr>
        <p:txBody>
          <a:bodyPr/>
          <a:lstStyle/>
          <a:p>
            <a:fld id="{3812508A-E3F1-43E9-BA2B-1FE208902964}" type="slidenum">
              <a:rPr lang="en-US" smtClean="0">
                <a:ea typeface="ＭＳ Ｐゴシック" pitchFamily="34" charset="-128"/>
              </a:rPr>
              <a:pPr/>
              <a:t>2</a:t>
            </a:fld>
            <a:endParaRPr lang="en-US" smtClean="0">
              <a:ea typeface="ＭＳ Ｐゴシック" pitchFamily="34" charset="-128"/>
            </a:endParaRPr>
          </a:p>
        </p:txBody>
      </p:sp>
      <p:sp>
        <p:nvSpPr>
          <p:cNvPr id="7" name="Footer Placeholder 6"/>
          <p:cNvSpPr>
            <a:spLocks noGrp="1"/>
          </p:cNvSpPr>
          <p:nvPr>
            <p:ph type="ftr" sz="quarter" idx="11"/>
          </p:nvPr>
        </p:nvSpPr>
        <p:spPr/>
        <p:txBody>
          <a:bodyPr/>
          <a:lstStyle/>
          <a:p>
            <a:pPr>
              <a:defRPr/>
            </a:pPr>
            <a:r>
              <a:rPr lang="en-US" smtClean="0"/>
              <a:t>Health IT Workforce Curriculum             Version 1.0/Fall 2010</a:t>
            </a:r>
            <a:endParaRPr lang="en-US"/>
          </a:p>
        </p:txBody>
      </p:sp>
    </p:spTree>
    <p:custDataLst>
      <p:tags r:id="rId1"/>
    </p:custDataLst>
  </p:cSld>
  <p:clrMapOvr>
    <a:masterClrMapping/>
  </p:clrMapOvr>
  <p:transition advTm="2115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Paper-based Medium</a:t>
            </a:r>
            <a:br>
              <a:rPr lang="en-US" smtClean="0">
                <a:ea typeface="ＭＳ Ｐゴシック" pitchFamily="34" charset="-128"/>
              </a:rPr>
            </a:br>
            <a:endParaRPr lang="en-US" smtClean="0">
              <a:ea typeface="ＭＳ Ｐゴシック" pitchFamily="34" charset="-128"/>
            </a:endParaRPr>
          </a:p>
        </p:txBody>
      </p:sp>
      <p:sp>
        <p:nvSpPr>
          <p:cNvPr id="5123" name="Content Placeholder 8"/>
          <p:cNvSpPr>
            <a:spLocks noGrp="1"/>
          </p:cNvSpPr>
          <p:nvPr>
            <p:ph idx="1"/>
          </p:nvPr>
        </p:nvSpPr>
        <p:spPr/>
        <p:txBody>
          <a:bodyPr/>
          <a:lstStyle/>
          <a:p>
            <a:pPr eaLnBrk="1" hangingPunct="1"/>
            <a:r>
              <a:rPr lang="en-US" dirty="0" smtClean="0">
                <a:ea typeface="ＭＳ Ｐゴシック" pitchFamily="34" charset="-128"/>
              </a:rPr>
              <a:t>Identify your audience</a:t>
            </a:r>
          </a:p>
          <a:p>
            <a:pPr eaLnBrk="1" hangingPunct="1"/>
            <a:r>
              <a:rPr lang="en-US" dirty="0" smtClean="0">
                <a:ea typeface="ＭＳ Ｐゴシック" pitchFamily="34" charset="-128"/>
              </a:rPr>
              <a:t>Limit each paragraph to one topic</a:t>
            </a:r>
          </a:p>
          <a:p>
            <a:pPr eaLnBrk="1" hangingPunct="1"/>
            <a:r>
              <a:rPr lang="en-US" dirty="0" smtClean="0">
                <a:ea typeface="ＭＳ Ｐゴシック" pitchFamily="34" charset="-128"/>
              </a:rPr>
              <a:t>Make use of bullets to detail important points</a:t>
            </a:r>
          </a:p>
          <a:p>
            <a:pPr eaLnBrk="1" hangingPunct="1"/>
            <a:r>
              <a:rPr lang="en-US" dirty="0" smtClean="0">
                <a:ea typeface="ＭＳ Ｐゴシック" pitchFamily="34" charset="-128"/>
              </a:rPr>
              <a:t>Brevity</a:t>
            </a:r>
          </a:p>
          <a:p>
            <a:pPr eaLnBrk="1" hangingPunct="1"/>
            <a:r>
              <a:rPr lang="en-US" dirty="0" smtClean="0">
                <a:ea typeface="ＭＳ Ｐゴシック" pitchFamily="34" charset="-128"/>
              </a:rPr>
              <a:t>Spell, format, and punctuate correctly</a:t>
            </a:r>
          </a:p>
          <a:p>
            <a:pPr eaLnBrk="1" hangingPunct="1"/>
            <a:r>
              <a:rPr lang="en-US" dirty="0" smtClean="0">
                <a:ea typeface="ＭＳ Ｐゴシック" pitchFamily="34" charset="-128"/>
              </a:rPr>
              <a:t>Remember, letters can become documental evidences</a:t>
            </a:r>
          </a:p>
          <a:p>
            <a:pPr eaLnBrk="1" hangingPunct="1"/>
            <a:endParaRPr lang="en-US" dirty="0"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5126" name="Slide Number Placeholder 4"/>
          <p:cNvSpPr>
            <a:spLocks noGrp="1"/>
          </p:cNvSpPr>
          <p:nvPr>
            <p:ph type="sldNum" sz="quarter" idx="12"/>
          </p:nvPr>
        </p:nvSpPr>
        <p:spPr>
          <a:noFill/>
        </p:spPr>
        <p:txBody>
          <a:bodyPr/>
          <a:lstStyle/>
          <a:p>
            <a:fld id="{B0BA0E5A-BF9B-4B4B-ABDB-8E3678FD0933}" type="slidenum">
              <a:rPr lang="en-US" smtClean="0">
                <a:ea typeface="ＭＳ Ｐゴシック" pitchFamily="34" charset="-128"/>
              </a:rPr>
              <a:pPr/>
              <a:t>3</a:t>
            </a:fld>
            <a:endParaRPr lang="en-US" smtClean="0">
              <a:ea typeface="ＭＳ Ｐゴシック" pitchFamily="34" charset="-128"/>
            </a:endParaRPr>
          </a:p>
        </p:txBody>
      </p:sp>
    </p:spTree>
    <p:custDataLst>
      <p:tags r:id="rId1"/>
    </p:custDataLst>
  </p:cSld>
  <p:clrMapOvr>
    <a:masterClrMapping/>
  </p:clrMapOvr>
  <p:transition advTm="3571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ea typeface="ＭＳ Ｐゴシック" pitchFamily="34" charset="-128"/>
              </a:rPr>
              <a:t>Email Communication</a:t>
            </a:r>
          </a:p>
        </p:txBody>
      </p:sp>
      <p:sp>
        <p:nvSpPr>
          <p:cNvPr id="6147" name="Content Placeholder 6"/>
          <p:cNvSpPr>
            <a:spLocks noGrp="1"/>
          </p:cNvSpPr>
          <p:nvPr>
            <p:ph idx="1"/>
          </p:nvPr>
        </p:nvSpPr>
        <p:spPr/>
        <p:txBody>
          <a:bodyPr/>
          <a:lstStyle/>
          <a:p>
            <a:pPr eaLnBrk="1" hangingPunct="1"/>
            <a:r>
              <a:rPr lang="en-US" smtClean="0">
                <a:ea typeface="ＭＳ Ｐゴシック" pitchFamily="34" charset="-128"/>
              </a:rPr>
              <a:t>DO:</a:t>
            </a:r>
          </a:p>
          <a:p>
            <a:pPr lvl="1" eaLnBrk="1" hangingPunct="1"/>
            <a:r>
              <a:rPr lang="en-US" smtClean="0">
                <a:ea typeface="ＭＳ Ｐゴシック" pitchFamily="34" charset="-128"/>
              </a:rPr>
              <a:t>Use correct grammar and punctuation</a:t>
            </a:r>
          </a:p>
          <a:p>
            <a:pPr lvl="1" eaLnBrk="1" hangingPunct="1"/>
            <a:r>
              <a:rPr lang="en-US" smtClean="0">
                <a:ea typeface="ＭＳ Ｐゴシック" pitchFamily="34" charset="-128"/>
              </a:rPr>
              <a:t>Provide context to frame your message</a:t>
            </a:r>
          </a:p>
          <a:p>
            <a:pPr lvl="1" eaLnBrk="1" hangingPunct="1"/>
            <a:r>
              <a:rPr lang="en-US" smtClean="0">
                <a:ea typeface="ＭＳ Ｐゴシック" pitchFamily="34" charset="-128"/>
              </a:rPr>
              <a:t>Be clear about when you need a response</a:t>
            </a:r>
          </a:p>
          <a:p>
            <a:pPr lvl="1" eaLnBrk="1" hangingPunct="1"/>
            <a:r>
              <a:rPr lang="en-US" smtClean="0">
                <a:ea typeface="ＭＳ Ｐゴシック" pitchFamily="34" charset="-128"/>
              </a:rPr>
              <a:t>Write a meaningful subject line</a:t>
            </a:r>
          </a:p>
          <a:p>
            <a:pPr lvl="1" eaLnBrk="1" hangingPunct="1"/>
            <a:r>
              <a:rPr lang="en-US" smtClean="0">
                <a:ea typeface="ＭＳ Ｐゴシック" pitchFamily="34" charset="-128"/>
              </a:rPr>
              <a:t>Provide a prompt response</a:t>
            </a:r>
          </a:p>
          <a:p>
            <a:pPr lvl="1" eaLnBrk="1" hangingPunct="1">
              <a:buFontTx/>
              <a:buNone/>
            </a:pPr>
            <a:endParaRPr lang="en-US" smtClean="0">
              <a:ea typeface="ＭＳ Ｐゴシック" pitchFamily="34" charset="-128"/>
            </a:endParaRPr>
          </a:p>
          <a:p>
            <a:pPr lvl="1" eaLnBrk="1" hangingPunct="1"/>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6150" name="Slide Number Placeholder 4"/>
          <p:cNvSpPr>
            <a:spLocks noGrp="1"/>
          </p:cNvSpPr>
          <p:nvPr>
            <p:ph type="sldNum" sz="quarter" idx="12"/>
          </p:nvPr>
        </p:nvSpPr>
        <p:spPr>
          <a:noFill/>
        </p:spPr>
        <p:txBody>
          <a:bodyPr/>
          <a:lstStyle/>
          <a:p>
            <a:fld id="{0C599118-B936-4494-848F-65DA922897B6}" type="slidenum">
              <a:rPr lang="en-US" smtClean="0">
                <a:ea typeface="ＭＳ Ｐゴシック" pitchFamily="34" charset="-128"/>
              </a:rPr>
              <a:pPr/>
              <a:t>4</a:t>
            </a:fld>
            <a:endParaRPr lang="en-US" smtClean="0">
              <a:ea typeface="ＭＳ Ｐゴシック" pitchFamily="34" charset="-128"/>
            </a:endParaRPr>
          </a:p>
        </p:txBody>
      </p:sp>
    </p:spTree>
    <p:custDataLst>
      <p:tags r:id="rId1"/>
    </p:custDataLst>
  </p:cSld>
  <p:clrMapOvr>
    <a:masterClrMapping/>
  </p:clrMapOvr>
  <p:transition advTm="312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ea typeface="ＭＳ Ｐゴシック" pitchFamily="34" charset="-128"/>
              </a:rPr>
              <a:t>Email Communication </a:t>
            </a:r>
          </a:p>
        </p:txBody>
      </p:sp>
      <p:sp>
        <p:nvSpPr>
          <p:cNvPr id="7171" name="Content Placeholder 2"/>
          <p:cNvSpPr>
            <a:spLocks noGrp="1"/>
          </p:cNvSpPr>
          <p:nvPr>
            <p:ph idx="1"/>
          </p:nvPr>
        </p:nvSpPr>
        <p:spPr/>
        <p:txBody>
          <a:bodyPr/>
          <a:lstStyle/>
          <a:p>
            <a:pPr eaLnBrk="1" hangingPunct="1"/>
            <a:r>
              <a:rPr lang="en-US" smtClean="0">
                <a:ea typeface="ＭＳ Ｐゴシック" pitchFamily="34" charset="-128"/>
              </a:rPr>
              <a:t>DON’T:</a:t>
            </a:r>
          </a:p>
          <a:p>
            <a:pPr lvl="1" eaLnBrk="1" hangingPunct="1"/>
            <a:r>
              <a:rPr lang="en-US" smtClean="0">
                <a:ea typeface="ＭＳ Ｐゴシック" pitchFamily="34" charset="-128"/>
              </a:rPr>
              <a:t>Use company email for personal use</a:t>
            </a:r>
          </a:p>
          <a:p>
            <a:pPr lvl="1" eaLnBrk="1" hangingPunct="1"/>
            <a:r>
              <a:rPr lang="en-US" smtClean="0">
                <a:ea typeface="ＭＳ Ｐゴシック" pitchFamily="34" charset="-128"/>
              </a:rPr>
              <a:t>Include graphics</a:t>
            </a:r>
          </a:p>
          <a:p>
            <a:pPr lvl="1" eaLnBrk="1" hangingPunct="1"/>
            <a:r>
              <a:rPr lang="en-US" smtClean="0">
                <a:ea typeface="ＭＳ Ｐゴシック" pitchFamily="34" charset="-128"/>
              </a:rPr>
              <a:t>Send off emotionally charged response email</a:t>
            </a:r>
          </a:p>
          <a:p>
            <a:pPr lvl="1" eaLnBrk="1" hangingPunct="1"/>
            <a:r>
              <a:rPr lang="en-US" smtClean="0">
                <a:ea typeface="ＭＳ Ｐゴシック" pitchFamily="34" charset="-128"/>
              </a:rPr>
              <a:t>Use background colors or borders</a:t>
            </a:r>
          </a:p>
          <a:p>
            <a:pPr lvl="1" eaLnBrk="1" hangingPunct="1"/>
            <a:r>
              <a:rPr lang="en-US" smtClean="0">
                <a:ea typeface="ＭＳ Ｐゴシック" pitchFamily="34" charset="-128"/>
              </a:rPr>
              <a:t>Use cyber-space abbreviations </a:t>
            </a:r>
          </a:p>
          <a:p>
            <a:pPr lvl="1" eaLnBrk="1" hangingPunct="1">
              <a:buFontTx/>
              <a:buNone/>
            </a:pPr>
            <a:endParaRPr lang="en-US" smtClean="0">
              <a:ea typeface="ＭＳ Ｐゴシック" pitchFamily="34" charset="-128"/>
            </a:endParaRPr>
          </a:p>
        </p:txBody>
      </p:sp>
      <p:sp>
        <p:nvSpPr>
          <p:cNvPr id="4" name="Date Placeholder 3"/>
          <p:cNvSpPr>
            <a:spLocks noGrp="1"/>
          </p:cNvSpPr>
          <p:nvPr>
            <p:ph type="dt" sz="quarter" idx="10"/>
          </p:nvPr>
        </p:nvSpPr>
        <p:spPr/>
        <p:txBody>
          <a:bodyPr/>
          <a:lstStyle/>
          <a:p>
            <a:pPr>
              <a:defRPr/>
            </a:pPr>
            <a:r>
              <a:rPr lang="en-US" smtClean="0"/>
              <a:t>Component 16/ Unit 4c</a:t>
            </a:r>
            <a:endParaRPr lang="en-US" dirty="0"/>
          </a:p>
        </p:txBody>
      </p:sp>
      <p:sp>
        <p:nvSpPr>
          <p:cNvPr id="5" name="Footer Placeholder 4"/>
          <p:cNvSpPr>
            <a:spLocks noGrp="1"/>
          </p:cNvSpPr>
          <p:nvPr>
            <p:ph type="ftr" sz="quarter" idx="11"/>
          </p:nvPr>
        </p:nvSpPr>
        <p:spPr/>
        <p:txBody>
          <a:bodyPr/>
          <a:lstStyle/>
          <a:p>
            <a:pPr>
              <a:defRPr/>
            </a:pPr>
            <a:r>
              <a:rPr lang="en-US" smtClean="0"/>
              <a:t>Health IT Workforce Curriculum             Version 1.0/Fall 2010</a:t>
            </a:r>
            <a:endParaRPr lang="en-US"/>
          </a:p>
        </p:txBody>
      </p:sp>
      <p:sp>
        <p:nvSpPr>
          <p:cNvPr id="7174" name="Slide Number Placeholder 5"/>
          <p:cNvSpPr>
            <a:spLocks noGrp="1"/>
          </p:cNvSpPr>
          <p:nvPr>
            <p:ph type="sldNum" sz="quarter" idx="12"/>
          </p:nvPr>
        </p:nvSpPr>
        <p:spPr>
          <a:noFill/>
        </p:spPr>
        <p:txBody>
          <a:bodyPr/>
          <a:lstStyle/>
          <a:p>
            <a:fld id="{B670F017-D173-465A-9668-742329E9351D}" type="slidenum">
              <a:rPr lang="en-US" smtClean="0">
                <a:ea typeface="ＭＳ Ｐゴシック" pitchFamily="34" charset="-128"/>
              </a:rPr>
              <a:pPr/>
              <a:t>5</a:t>
            </a:fld>
            <a:endParaRPr lang="en-US" smtClean="0">
              <a:ea typeface="ＭＳ Ｐゴシック" pitchFamily="34" charset="-128"/>
            </a:endParaRPr>
          </a:p>
        </p:txBody>
      </p:sp>
    </p:spTree>
    <p:custDataLst>
      <p:tags r:id="rId1"/>
    </p:custDataLst>
  </p:cSld>
  <p:clrMapOvr>
    <a:masterClrMapping/>
  </p:clrMapOvr>
  <p:transition advTm="3837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ea typeface="ＭＳ Ｐゴシック" pitchFamily="34" charset="-128"/>
              </a:rPr>
              <a:t/>
            </a:r>
            <a:br>
              <a:rPr lang="en-US" smtClean="0">
                <a:ea typeface="ＭＳ Ｐゴシック" pitchFamily="34" charset="-128"/>
              </a:rPr>
            </a:br>
            <a:r>
              <a:rPr lang="en-US" smtClean="0">
                <a:ea typeface="ＭＳ Ｐゴシック" pitchFamily="34" charset="-128"/>
              </a:rPr>
              <a:t>Maintaining Records of Electronic Communications</a:t>
            </a:r>
            <a:br>
              <a:rPr lang="en-US" smtClean="0">
                <a:ea typeface="ＭＳ Ｐゴシック" pitchFamily="34" charset="-128"/>
              </a:rPr>
            </a:br>
            <a:endParaRPr lang="en-US" smtClean="0">
              <a:ea typeface="ＭＳ Ｐゴシック" pitchFamily="34" charset="-128"/>
            </a:endParaRPr>
          </a:p>
        </p:txBody>
      </p:sp>
      <p:sp>
        <p:nvSpPr>
          <p:cNvPr id="8195" name="Content Placeholder 5"/>
          <p:cNvSpPr>
            <a:spLocks noGrp="1"/>
          </p:cNvSpPr>
          <p:nvPr>
            <p:ph idx="1"/>
          </p:nvPr>
        </p:nvSpPr>
        <p:spPr/>
        <p:txBody>
          <a:bodyPr/>
          <a:lstStyle/>
          <a:p>
            <a:pPr eaLnBrk="1" hangingPunct="1">
              <a:buFontTx/>
              <a:buNone/>
            </a:pPr>
            <a:endParaRPr lang="en-US" smtClean="0">
              <a:ea typeface="ＭＳ Ｐゴシック" pitchFamily="34" charset="-128"/>
            </a:endParaRPr>
          </a:p>
          <a:p>
            <a:pPr eaLnBrk="1" hangingPunct="1"/>
            <a:r>
              <a:rPr lang="en-US" smtClean="0">
                <a:ea typeface="ＭＳ Ｐゴシック" pitchFamily="34" charset="-128"/>
              </a:rPr>
              <a:t>Separate your inbox into distinct folders</a:t>
            </a:r>
          </a:p>
          <a:p>
            <a:pPr lvl="1" eaLnBrk="1" hangingPunct="1"/>
            <a:r>
              <a:rPr lang="en-US" smtClean="0">
                <a:ea typeface="ＭＳ Ｐゴシック" pitchFamily="34" charset="-128"/>
              </a:rPr>
              <a:t>By project, by functional area, by dates, by type of work, business name, etc</a:t>
            </a:r>
          </a:p>
          <a:p>
            <a:pPr eaLnBrk="1" hangingPunct="1"/>
            <a:r>
              <a:rPr lang="en-US" smtClean="0">
                <a:ea typeface="ＭＳ Ｐゴシック" pitchFamily="34" charset="-128"/>
              </a:rPr>
              <a:t>Do not delete e-mails until absolutely necessary</a:t>
            </a:r>
          </a:p>
          <a:p>
            <a:pPr lvl="1" eaLnBrk="1" hangingPunct="1"/>
            <a:r>
              <a:rPr lang="en-US" smtClean="0">
                <a:ea typeface="ＭＳ Ｐゴシック" pitchFamily="34" charset="-128"/>
              </a:rPr>
              <a:t>Archive periodically to improve performance of your e-mail product, i.e. Microsoft Outlook </a:t>
            </a:r>
          </a:p>
          <a:p>
            <a:pPr eaLnBrk="1" hangingPunct="1"/>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8198" name="Slide Number Placeholder 4"/>
          <p:cNvSpPr>
            <a:spLocks noGrp="1"/>
          </p:cNvSpPr>
          <p:nvPr>
            <p:ph type="sldNum" sz="quarter" idx="12"/>
          </p:nvPr>
        </p:nvSpPr>
        <p:spPr>
          <a:noFill/>
        </p:spPr>
        <p:txBody>
          <a:bodyPr/>
          <a:lstStyle/>
          <a:p>
            <a:fld id="{06539A12-6DA3-427B-8FC1-5F87BB1405FF}" type="slidenum">
              <a:rPr lang="en-US" smtClean="0">
                <a:ea typeface="ＭＳ Ｐゴシック" pitchFamily="34" charset="-128"/>
              </a:rPr>
              <a:pPr/>
              <a:t>6</a:t>
            </a:fld>
            <a:endParaRPr lang="en-US" dirty="0" smtClean="0">
              <a:ea typeface="ＭＳ Ｐゴシック" pitchFamily="34" charset="-128"/>
            </a:endParaRPr>
          </a:p>
        </p:txBody>
      </p:sp>
    </p:spTree>
    <p:custDataLst>
      <p:tags r:id="rId1"/>
    </p:custDataLst>
  </p:cSld>
  <p:clrMapOvr>
    <a:masterClrMapping/>
  </p:clrMapOvr>
  <p:transition advTm="3405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274638"/>
            <a:ext cx="8534400" cy="1020762"/>
          </a:xfrm>
        </p:spPr>
        <p:txBody>
          <a:bodyPr/>
          <a:lstStyle/>
          <a:p>
            <a:pPr eaLnBrk="1" hangingPunct="1"/>
            <a:r>
              <a:rPr lang="en-US" sz="4000" dirty="0" smtClean="0">
                <a:ea typeface="ＭＳ Ｐゴシック" pitchFamily="34" charset="-128"/>
              </a:rPr>
              <a:t>Business Phone and other Real-Time Communications</a:t>
            </a:r>
          </a:p>
        </p:txBody>
      </p:sp>
      <p:sp>
        <p:nvSpPr>
          <p:cNvPr id="10243" name="Content Placeholder 5"/>
          <p:cNvSpPr>
            <a:spLocks noGrp="1"/>
          </p:cNvSpPr>
          <p:nvPr>
            <p:ph idx="1"/>
          </p:nvPr>
        </p:nvSpPr>
        <p:spPr>
          <a:xfrm>
            <a:off x="228600" y="1447800"/>
            <a:ext cx="8686800" cy="4678363"/>
          </a:xfrm>
        </p:spPr>
        <p:txBody>
          <a:bodyPr/>
          <a:lstStyle/>
          <a:p>
            <a:pPr marL="971550" lvl="1" indent="-514350" eaLnBrk="1" hangingPunct="1">
              <a:buFont typeface="Tahoma" pitchFamily="34" charset="0"/>
              <a:buAutoNum type="alphaLcPeriod"/>
            </a:pPr>
            <a:r>
              <a:rPr lang="en-US" dirty="0" smtClean="0">
                <a:ea typeface="ＭＳ Ｐゴシック" pitchFamily="34" charset="-128"/>
              </a:rPr>
              <a:t>Use the caller’s name</a:t>
            </a:r>
          </a:p>
          <a:p>
            <a:pPr marL="971550" lvl="1" indent="-514350" eaLnBrk="1" hangingPunct="1">
              <a:buFont typeface="Tahoma" pitchFamily="34" charset="0"/>
              <a:buAutoNum type="alphaLcPeriod"/>
            </a:pPr>
            <a:r>
              <a:rPr lang="en-US" dirty="0" smtClean="0">
                <a:ea typeface="ＭＳ Ｐゴシック" pitchFamily="34" charset="-128"/>
              </a:rPr>
              <a:t>Repeat important points</a:t>
            </a:r>
          </a:p>
          <a:p>
            <a:pPr marL="971550" lvl="1" indent="-514350" eaLnBrk="1" hangingPunct="1">
              <a:buFont typeface="Tahoma" pitchFamily="34" charset="0"/>
              <a:buAutoNum type="alphaLcPeriod"/>
            </a:pPr>
            <a:r>
              <a:rPr lang="en-US" dirty="0" smtClean="0">
                <a:ea typeface="ＭＳ Ｐゴシック" pitchFamily="34" charset="-128"/>
              </a:rPr>
              <a:t>Do not mumble, ask if they can hear you</a:t>
            </a:r>
          </a:p>
          <a:p>
            <a:pPr marL="971550" lvl="1" indent="-514350" eaLnBrk="1" hangingPunct="1">
              <a:buFont typeface="Tahoma" pitchFamily="34" charset="0"/>
              <a:buAutoNum type="alphaLcPeriod"/>
            </a:pPr>
            <a:r>
              <a:rPr lang="en-US" dirty="0" smtClean="0">
                <a:ea typeface="ＭＳ Ｐゴシック" pitchFamily="34" charset="-128"/>
              </a:rPr>
              <a:t>Do not use negative language</a:t>
            </a:r>
          </a:p>
          <a:p>
            <a:pPr marL="971550" lvl="1" indent="-514350" eaLnBrk="1" hangingPunct="1">
              <a:buFont typeface="Tahoma" pitchFamily="34" charset="0"/>
              <a:buAutoNum type="alphaLcPeriod"/>
            </a:pPr>
            <a:r>
              <a:rPr lang="en-US" dirty="0" smtClean="0">
                <a:ea typeface="ＭＳ Ｐゴシック" pitchFamily="34" charset="-128"/>
              </a:rPr>
              <a:t>Do not chew gum or eat while on a phone conversation </a:t>
            </a:r>
          </a:p>
          <a:p>
            <a:pPr marL="971550" lvl="1" indent="-514350" eaLnBrk="1" hangingPunct="1">
              <a:buFont typeface="Tahoma" pitchFamily="34" charset="0"/>
              <a:buAutoNum type="alphaLcPeriod"/>
            </a:pPr>
            <a:r>
              <a:rPr lang="en-US" dirty="0" smtClean="0">
                <a:ea typeface="ＭＳ Ｐゴシック" pitchFamily="34" charset="-128"/>
              </a:rPr>
              <a:t>Do not argue</a:t>
            </a:r>
          </a:p>
          <a:p>
            <a:pPr marL="971550" lvl="1" indent="-514350" eaLnBrk="1" hangingPunct="1">
              <a:buFont typeface="Tahoma" pitchFamily="34" charset="0"/>
              <a:buAutoNum type="alphaLcPeriod"/>
            </a:pPr>
            <a:r>
              <a:rPr lang="en-US" dirty="0" smtClean="0">
                <a:ea typeface="ＭＳ Ｐゴシック" pitchFamily="34" charset="-128"/>
              </a:rPr>
              <a:t>Listen</a:t>
            </a: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0246" name="Slide Number Placeholder 4"/>
          <p:cNvSpPr>
            <a:spLocks noGrp="1"/>
          </p:cNvSpPr>
          <p:nvPr>
            <p:ph type="sldNum" sz="quarter" idx="12"/>
          </p:nvPr>
        </p:nvSpPr>
        <p:spPr>
          <a:noFill/>
        </p:spPr>
        <p:txBody>
          <a:bodyPr/>
          <a:lstStyle/>
          <a:p>
            <a:fld id="{91146454-8476-4677-BE4B-BCC729AEF413}" type="slidenum">
              <a:rPr lang="en-US" smtClean="0">
                <a:ea typeface="ＭＳ Ｐゴシック" pitchFamily="34" charset="-128"/>
              </a:rPr>
              <a:pPr/>
              <a:t>7</a:t>
            </a:fld>
            <a:endParaRPr lang="en-US" smtClean="0">
              <a:ea typeface="ＭＳ Ｐゴシック" pitchFamily="34" charset="-128"/>
            </a:endParaRPr>
          </a:p>
        </p:txBody>
      </p:sp>
    </p:spTree>
    <p:custDataLst>
      <p:tags r:id="rId1"/>
    </p:custDataLst>
  </p:cSld>
  <p:clrMapOvr>
    <a:masterClrMapping/>
  </p:clrMapOvr>
  <p:transition advTm="5551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274638"/>
            <a:ext cx="8534400" cy="1020762"/>
          </a:xfrm>
        </p:spPr>
        <p:txBody>
          <a:bodyPr/>
          <a:lstStyle/>
          <a:p>
            <a:pPr eaLnBrk="1" hangingPunct="1"/>
            <a:r>
              <a:rPr lang="en-US" sz="4000" dirty="0" smtClean="0">
                <a:ea typeface="ＭＳ Ｐゴシック" pitchFamily="34" charset="-128"/>
              </a:rPr>
              <a:t>Personal Phone and other </a:t>
            </a:r>
            <a:br>
              <a:rPr lang="en-US" sz="4000" dirty="0" smtClean="0">
                <a:ea typeface="ＭＳ Ｐゴシック" pitchFamily="34" charset="-128"/>
              </a:rPr>
            </a:br>
            <a:r>
              <a:rPr lang="en-US" sz="4000" dirty="0" smtClean="0">
                <a:ea typeface="ＭＳ Ｐゴシック" pitchFamily="34" charset="-128"/>
              </a:rPr>
              <a:t>Real-time Communications</a:t>
            </a:r>
          </a:p>
        </p:txBody>
      </p:sp>
      <p:sp>
        <p:nvSpPr>
          <p:cNvPr id="10243" name="Content Placeholder 5"/>
          <p:cNvSpPr>
            <a:spLocks noGrp="1"/>
          </p:cNvSpPr>
          <p:nvPr>
            <p:ph idx="1"/>
          </p:nvPr>
        </p:nvSpPr>
        <p:spPr>
          <a:xfrm>
            <a:off x="228600" y="1447800"/>
            <a:ext cx="8686800" cy="4678363"/>
          </a:xfrm>
        </p:spPr>
        <p:txBody>
          <a:bodyPr/>
          <a:lstStyle/>
          <a:p>
            <a:pPr eaLnBrk="1" hangingPunct="1">
              <a:buFontTx/>
              <a:buNone/>
            </a:pPr>
            <a:r>
              <a:rPr lang="en-US" dirty="0" smtClean="0">
                <a:ea typeface="ＭＳ Ｐゴシック" pitchFamily="34" charset="-128"/>
              </a:rPr>
              <a:t>Tips:</a:t>
            </a:r>
          </a:p>
          <a:p>
            <a:pPr marL="971550" lvl="1" indent="-514350" eaLnBrk="1" hangingPunct="1">
              <a:buFont typeface="Tahoma" pitchFamily="34" charset="0"/>
              <a:buAutoNum type="alphaLcPeriod"/>
            </a:pPr>
            <a:r>
              <a:rPr lang="en-US" dirty="0" smtClean="0">
                <a:ea typeface="ＭＳ Ｐゴシック" pitchFamily="34" charset="-128"/>
              </a:rPr>
              <a:t>When in the work setting minimize or eliminate personal cell phone calls and responding to text messages</a:t>
            </a:r>
          </a:p>
          <a:p>
            <a:pPr marL="971550" lvl="1" indent="-514350" eaLnBrk="1" hangingPunct="1">
              <a:buFont typeface="Tahoma" pitchFamily="34" charset="0"/>
              <a:buAutoNum type="alphaLcPeriod"/>
            </a:pPr>
            <a:r>
              <a:rPr lang="en-US" dirty="0" smtClean="0">
                <a:ea typeface="ＭＳ Ｐゴシック" pitchFamily="34" charset="-128"/>
              </a:rPr>
              <a:t>Turn off the ring function and use vibrate or a silent option for your personal devices</a:t>
            </a:r>
          </a:p>
          <a:p>
            <a:pPr marL="971550" lvl="1" indent="-514350" eaLnBrk="1" hangingPunct="1">
              <a:buFont typeface="Tahoma" pitchFamily="34" charset="0"/>
              <a:buAutoNum type="alphaLcPeriod"/>
            </a:pPr>
            <a:r>
              <a:rPr lang="en-US" dirty="0" smtClean="0">
                <a:ea typeface="ＭＳ Ｐゴシック" pitchFamily="34" charset="-128"/>
              </a:rPr>
              <a:t>Do not have an offending ring selection</a:t>
            </a:r>
          </a:p>
          <a:p>
            <a:pPr marL="971550" lvl="1" indent="-514350" eaLnBrk="1" hangingPunct="1">
              <a:buFont typeface="Tahoma" pitchFamily="34" charset="0"/>
              <a:buAutoNum type="alphaLcPeriod"/>
            </a:pPr>
            <a:r>
              <a:rPr lang="en-US" dirty="0" smtClean="0">
                <a:ea typeface="ＭＳ Ｐゴシック" pitchFamily="34" charset="-128"/>
              </a:rPr>
              <a:t>When permitted save interactions with personal friends, loved ones, etc during a defined break period or lunch </a:t>
            </a: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a:p>
        </p:txBody>
      </p:sp>
      <p:sp>
        <p:nvSpPr>
          <p:cNvPr id="10246" name="Slide Number Placeholder 4"/>
          <p:cNvSpPr>
            <a:spLocks noGrp="1"/>
          </p:cNvSpPr>
          <p:nvPr>
            <p:ph type="sldNum" sz="quarter" idx="12"/>
          </p:nvPr>
        </p:nvSpPr>
        <p:spPr>
          <a:noFill/>
        </p:spPr>
        <p:txBody>
          <a:bodyPr/>
          <a:lstStyle/>
          <a:p>
            <a:fld id="{91146454-8476-4677-BE4B-BCC729AEF413}" type="slidenum">
              <a:rPr lang="en-US" smtClean="0">
                <a:ea typeface="ＭＳ Ｐゴシック" pitchFamily="34" charset="-128"/>
              </a:rPr>
              <a:pPr/>
              <a:t>8</a:t>
            </a:fld>
            <a:endParaRPr lang="en-US" smtClean="0">
              <a:ea typeface="ＭＳ Ｐゴシック" pitchFamily="34" charset="-128"/>
            </a:endParaRPr>
          </a:p>
        </p:txBody>
      </p:sp>
    </p:spTree>
    <p:custDataLst>
      <p:tags r:id="rId1"/>
    </p:custDataLst>
  </p:cSld>
  <p:clrMapOvr>
    <a:masterClrMapping/>
  </p:clrMapOvr>
  <p:transition advTm="384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ea typeface="ＭＳ Ｐゴシック" pitchFamily="34" charset="-128"/>
              </a:rPr>
              <a:t>Tone of Voice and Language</a:t>
            </a:r>
          </a:p>
        </p:txBody>
      </p:sp>
      <p:sp>
        <p:nvSpPr>
          <p:cNvPr id="11267" name="Content Placeholder 5"/>
          <p:cNvSpPr>
            <a:spLocks noGrp="1"/>
          </p:cNvSpPr>
          <p:nvPr>
            <p:ph idx="1"/>
          </p:nvPr>
        </p:nvSpPr>
        <p:spPr/>
        <p:txBody>
          <a:bodyPr/>
          <a:lstStyle/>
          <a:p>
            <a:pPr eaLnBrk="1" hangingPunct="1"/>
            <a:r>
              <a:rPr lang="en-US" smtClean="0">
                <a:ea typeface="ＭＳ Ｐゴシック" pitchFamily="34" charset="-128"/>
              </a:rPr>
              <a:t>86% of the message conveyed or understood in a phone conversation comes from our voice tone; how we say what we say</a:t>
            </a:r>
          </a:p>
          <a:p>
            <a:pPr eaLnBrk="1" hangingPunct="1"/>
            <a:r>
              <a:rPr lang="en-US" smtClean="0">
                <a:ea typeface="ＭＳ Ｐゴシック" pitchFamily="34" charset="-128"/>
              </a:rPr>
              <a:t>A mere 14% of the meaning understood over the phone comes from our word choice.</a:t>
            </a:r>
            <a:br>
              <a:rPr lang="en-US" smtClean="0">
                <a:ea typeface="ＭＳ Ｐゴシック" pitchFamily="34" charset="-128"/>
              </a:rPr>
            </a:br>
            <a:endParaRPr lang="en-US" smtClean="0">
              <a:ea typeface="ＭＳ Ｐゴシック" pitchFamily="34" charset="-128"/>
            </a:endParaRPr>
          </a:p>
        </p:txBody>
      </p:sp>
      <p:sp>
        <p:nvSpPr>
          <p:cNvPr id="3" name="Date Placeholder 2"/>
          <p:cNvSpPr>
            <a:spLocks noGrp="1"/>
          </p:cNvSpPr>
          <p:nvPr>
            <p:ph type="dt" sz="quarter" idx="10"/>
          </p:nvPr>
        </p:nvSpPr>
        <p:spPr/>
        <p:txBody>
          <a:bodyPr/>
          <a:lstStyle/>
          <a:p>
            <a:pPr>
              <a:defRPr/>
            </a:pPr>
            <a:r>
              <a:rPr lang="en-US" smtClean="0"/>
              <a:t>Component 16/ Unit 4c</a:t>
            </a:r>
            <a:endParaRPr lang="en-US" dirty="0"/>
          </a:p>
        </p:txBody>
      </p:sp>
      <p:sp>
        <p:nvSpPr>
          <p:cNvPr id="4" name="Footer Placeholder 3"/>
          <p:cNvSpPr>
            <a:spLocks noGrp="1"/>
          </p:cNvSpPr>
          <p:nvPr>
            <p:ph type="ftr" sz="quarter" idx="11"/>
          </p:nvPr>
        </p:nvSpPr>
        <p:spPr/>
        <p:txBody>
          <a:bodyPr/>
          <a:lstStyle/>
          <a:p>
            <a:pPr>
              <a:defRPr/>
            </a:pPr>
            <a:r>
              <a:rPr lang="en-US" smtClean="0"/>
              <a:t>Health IT Workforce Curriculum             Version 1.0/Fall 2010</a:t>
            </a:r>
            <a:endParaRPr lang="en-US" dirty="0"/>
          </a:p>
        </p:txBody>
      </p:sp>
      <p:sp>
        <p:nvSpPr>
          <p:cNvPr id="11270" name="Slide Number Placeholder 4"/>
          <p:cNvSpPr>
            <a:spLocks noGrp="1"/>
          </p:cNvSpPr>
          <p:nvPr>
            <p:ph type="sldNum" sz="quarter" idx="12"/>
          </p:nvPr>
        </p:nvSpPr>
        <p:spPr>
          <a:noFill/>
        </p:spPr>
        <p:txBody>
          <a:bodyPr/>
          <a:lstStyle/>
          <a:p>
            <a:fld id="{DC6DDC55-05E1-4592-9676-76155230BC9B}" type="slidenum">
              <a:rPr lang="en-US" smtClean="0">
                <a:ea typeface="ＭＳ Ｐゴシック" pitchFamily="34" charset="-128"/>
              </a:rPr>
              <a:pPr/>
              <a:t>9</a:t>
            </a:fld>
            <a:endParaRPr lang="en-US" smtClean="0">
              <a:ea typeface="ＭＳ Ｐゴシック" pitchFamily="34" charset="-128"/>
            </a:endParaRPr>
          </a:p>
        </p:txBody>
      </p:sp>
    </p:spTree>
    <p:custDataLst>
      <p:tags r:id="rId1"/>
    </p:custDataLst>
  </p:cSld>
  <p:clrMapOvr>
    <a:masterClrMapping/>
  </p:clrMapOvr>
  <p:transition advTm="7516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5PHOTO" val=""/>
  <p:tag name="MMPROD_5LOGO" val=""/>
  <p:tag name="MMPROD_THEME_BG_IMAGE" val=""/>
  <p:tag name="MMPROD_10071PHOTO" val=""/>
  <p:tag name="MMPROD_10071LOGO" val=""/>
  <p:tag name="MMPROD_UIDATA" val="&lt;database version=&quot;7.0&quot;&gt;&lt;object type=&quot;1&quot; unique_id=&quot;10001&quot;&gt;&lt;property id=&quot;20141&quot; value=&quot;Key Elements of Effective Communication - Lesson 3&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Documents and Settings\dmurphy\Desktop\Beth Elias Comp 16 Final\comp16_unit4_lecture3\Completed&quot;/&gt;&lt;property id=&quot;20250&quot; value=&quot;0&quot;/&gt;&lt;property id=&quot;20251&quot; value=&quot;1&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Professionalism/Customer Service in the Health Environment&amp;quot;&quot;/&gt;&lt;property id=&quot;20302&quot; value=&quot;0&quot;/&gt;&lt;property id=&quot;20303&quot; value=&quot;Key Elements of Effective Communication - Lesson 3&quot;/&gt;&lt;property id=&quot;20307&quot; value=&quot;316&quot;/&gt;&lt;property id=&quot;20309&quot; value=&quot;10071&quot;/&gt;&lt;property id=&quot;20312&quot; value=&quot;0&quot;/&gt;&lt;/object&gt;&lt;object type=&quot;3&quot; unique_id=&quot;10005&quot;&gt;&lt;property id=&quot;20148&quot; value=&quot;5&quot;/&gt;&lt;property id=&quot;20300&quot; value=&quot;Slide 2 - &amp;quot;Medium Based Communication&amp;quot;&quot;/&gt;&lt;property id=&quot;20302&quot; value=&quot;0&quot;/&gt;&lt;property id=&quot;20303&quot; value=&quot;Key Elements of Effective Communication - Lesson 3&quot;/&gt;&lt;property id=&quot;20307&quot; value=&quot;320&quot;/&gt;&lt;property id=&quot;20309&quot; value=&quot;10071&quot;/&gt;&lt;property id=&quot;20312&quot; value=&quot;0&quot;/&gt;&lt;/object&gt;&lt;object type=&quot;3&quot; unique_id=&quot;10006&quot;&gt;&lt;property id=&quot;20148&quot; value=&quot;5&quot;/&gt;&lt;property id=&quot;20300&quot; value=&quot;Slide 3 - &amp;quot;&amp;#x0D;&amp;#x0A;Paper-based Medium&amp;#x0D;&amp;#x0A;&amp;quot;&quot;/&gt;&lt;property id=&quot;20302&quot; value=&quot;0&quot;/&gt;&lt;property id=&quot;20303&quot; value=&quot;Key Elements of Effective Communication - Lesson 3&quot;/&gt;&lt;property id=&quot;20307&quot; value=&quot;319&quot;/&gt;&lt;property id=&quot;20309&quot; value=&quot;10071&quot;/&gt;&lt;property id=&quot;20312&quot; value=&quot;0&quot;/&gt;&lt;/object&gt;&lt;object type=&quot;3&quot; unique_id=&quot;10007&quot;&gt;&lt;property id=&quot;20148&quot; value=&quot;5&quot;/&gt;&lt;property id=&quot;20300&quot; value=&quot;Slide 4 - &amp;quot;Email Communication&amp;quot;&quot;/&gt;&lt;property id=&quot;20302&quot; value=&quot;0&quot;/&gt;&lt;property id=&quot;20303&quot; value=&quot;Key Elements of Effective Communication - Lesson 3&quot;/&gt;&lt;property id=&quot;20307&quot; value=&quot;305&quot;/&gt;&lt;property id=&quot;20309&quot; value=&quot;10071&quot;/&gt;&lt;property id=&quot;20312&quot; value=&quot;0&quot;/&gt;&lt;/object&gt;&lt;object type=&quot;3&quot; unique_id=&quot;10008&quot;&gt;&lt;property id=&quot;20148&quot; value=&quot;5&quot;/&gt;&lt;property id=&quot;20300&quot; value=&quot;Slide 5 - &amp;quot;Email Communication &amp;quot;&quot;/&gt;&lt;property id=&quot;20302&quot; value=&quot;0&quot;/&gt;&lt;property id=&quot;20303&quot; value=&quot;Key Elements of Effective Communication - Lesson 3&quot;/&gt;&lt;property id=&quot;20307&quot; value=&quot;322&quot;/&gt;&lt;property id=&quot;20309&quot; value=&quot;10071&quot;/&gt;&lt;property id=&quot;20312&quot; value=&quot;0&quot;/&gt;&lt;/object&gt;&lt;object type=&quot;3&quot; unique_id=&quot;10009&quot;&gt;&lt;property id=&quot;20148&quot; value=&quot;5&quot;/&gt;&lt;property id=&quot;20300&quot; value=&quot;Slide 6 - &amp;quot;&amp;#x0D;&amp;#x0A;Maintaining Records of Electronic Communications&amp;#x0D;&amp;#x0A;&amp;quot;&quot;/&gt;&lt;property id=&quot;20302&quot; value=&quot;0&quot;/&gt;&lt;property id=&quot;20303&quot; value=&quot;Key Elements of Effective Communication - Lesson 3&quot;/&gt;&lt;property id=&quot;20307&quot; value=&quot;315&quot;/&gt;&lt;property id=&quot;20309&quot; value=&quot;10071&quot;/&gt;&lt;property id=&quot;20312&quot; value=&quot;0&quot;/&gt;&lt;/object&gt;&lt;object type=&quot;3&quot; unique_id=&quot;10010&quot;&gt;&lt;property id=&quot;20148&quot; value=&quot;5&quot;/&gt;&lt;property id=&quot;20300&quot; value=&quot;Slide 7 - &amp;quot;Business Phone and other Real-Time Communications&amp;quot;&quot;/&gt;&lt;property id=&quot;20302&quot; value=&quot;0&quot;/&gt;&lt;property id=&quot;20303&quot; value=&quot;Key Elements of Effective Communication - Lesson 3&quot;/&gt;&lt;property id=&quot;20307&quot; value=&quot;324&quot;/&gt;&lt;property id=&quot;20309&quot; value=&quot;10071&quot;/&gt;&lt;property id=&quot;20312&quot; value=&quot;0&quot;/&gt;&lt;/object&gt;&lt;object type=&quot;3&quot; unique_id=&quot;10011&quot;&gt;&lt;property id=&quot;20148&quot; value=&quot;5&quot;/&gt;&lt;property id=&quot;20300&quot; value=&quot;Slide 8 - &amp;quot;Personal Phone and other &amp;#x0D;&amp;#x0A;Real-time Communications&amp;quot;&quot;/&gt;&lt;property id=&quot;20302&quot; value=&quot;0&quot;/&gt;&lt;property id=&quot;20303&quot; value=&quot;Key Elements of Effective Communication - Lesson 3&quot;/&gt;&lt;property id=&quot;20307&quot; value=&quot;321&quot;/&gt;&lt;property id=&quot;20309&quot; value=&quot;10071&quot;/&gt;&lt;property id=&quot;20312&quot; value=&quot;0&quot;/&gt;&lt;/object&gt;&lt;object type=&quot;3&quot; unique_id=&quot;10012&quot;&gt;&lt;property id=&quot;20148&quot; value=&quot;5&quot;/&gt;&lt;property id=&quot;20300&quot; value=&quot;Slide 9 - &amp;quot;Tone of Voice and Language&amp;quot;&quot;/&gt;&lt;property id=&quot;20302&quot; value=&quot;0&quot;/&gt;&lt;property id=&quot;20303&quot; value=&quot;Key Elements of Effective Communication - Lesson 3&quot;/&gt;&lt;property id=&quot;20307&quot; value=&quot;308&quot;/&gt;&lt;property id=&quot;20309&quot; value=&quot;10071&quot;/&gt;&lt;property id=&quot;20312&quot; value=&quot;0&quot;/&gt;&lt;/object&gt;&lt;object type=&quot;3&quot; unique_id=&quot;10013&quot;&gt;&lt;property id=&quot;20148&quot; value=&quot;5&quot;/&gt;&lt;property id=&quot;20300&quot; value=&quot;Slide 10 - &amp;quot;Listening Skills&amp;quot;&quot;/&gt;&lt;property id=&quot;20302&quot; value=&quot;0&quot;/&gt;&lt;property id=&quot;20303&quot; value=&quot;Key Elements of Effective Communication - Lesson 3&quot;/&gt;&lt;property id=&quot;20307&quot; value=&quot;313&quot;/&gt;&lt;property id=&quot;20309&quot; value=&quot;10071&quot;/&gt;&lt;property id=&quot;20312&quot; value=&quot;0&quot;/&gt;&lt;/object&gt;&lt;object type=&quot;3&quot; unique_id=&quot;10014&quot;&gt;&lt;property id=&quot;20148&quot; value=&quot;5&quot;/&gt;&lt;property id=&quot;20300&quot; value=&quot;Slide 11 - &amp;quot;Listening Components&amp;quot;&quot;/&gt;&lt;property id=&quot;20302&quot; value=&quot;0&quot;/&gt;&lt;property id=&quot;20303&quot; value=&quot;Key Elements of Effective Communication - Lesson 3&quot;/&gt;&lt;property id=&quot;20307&quot; value=&quot;317&quot;/&gt;&lt;property id=&quot;20309&quot; value=&quot;10071&quot;/&gt;&lt;property id=&quot;20312&quot; value=&quot;0&quot;/&gt;&lt;/object&gt;&lt;object type=&quot;3&quot; unique_id=&quot;10015&quot;&gt;&lt;property id=&quot;20148&quot; value=&quot;5&quot;/&gt;&lt;property id=&quot;20300&quot; value=&quot;Slide 12 - &amp;quot;Listening Components&amp;quot;&quot;/&gt;&lt;property id=&quot;20302&quot; value=&quot;0&quot;/&gt;&lt;property id=&quot;20303&quot; value=&quot;Key Elements of Effective Communication - Lesson 3&quot;/&gt;&lt;property id=&quot;20307&quot; value=&quot;318&quot;/&gt;&lt;property id=&quot;20309&quot; value=&quot;10071&quot;/&gt;&lt;property id=&quot;20312&quot; value=&quot;0&quot;/&gt;&lt;/object&gt;&lt;object type=&quot;3&quot; unique_id=&quot;10016&quot;&gt;&lt;property id=&quot;20148&quot; value=&quot;5&quot;/&gt;&lt;property id=&quot;20300&quot; value=&quot;Slide 13 - &amp;quot;Diversity Issues&amp;quot;&quot;/&gt;&lt;property id=&quot;20302&quot; value=&quot;0&quot;/&gt;&lt;property id=&quot;20303&quot; value=&quot;Key Elements of Effective Communication - Lesson 3&quot;/&gt;&lt;property id=&quot;20307&quot; value=&quot;310&quot;/&gt;&lt;property id=&quot;20309&quot; value=&quot;10071&quot;/&gt;&lt;property id=&quot;20312&quot; value=&quot;0&quot;/&gt;&lt;/object&gt;&lt;object type=&quot;3&quot; unique_id=&quot;10017&quot;&gt;&lt;property id=&quot;20148&quot; value=&quot;5&quot;/&gt;&lt;property id=&quot;20300&quot; value=&quot;Slide 14 - &amp;quot;Humor&amp;quot;&quot;/&gt;&lt;property id=&quot;20302&quot; value=&quot;0&quot;/&gt;&lt;property id=&quot;20303&quot; value=&quot;Key Elements of Effective Communication - Lesson 3&quot;/&gt;&lt;property id=&quot;20307&quot; value=&quot;311&quot;/&gt;&lt;property id=&quot;20309&quot; value=&quot;10071&quot;/&gt;&lt;property id=&quot;20312&quot; value=&quot;0&quot;/&gt;&lt;/object&gt;&lt;object type=&quot;3&quot; unique_id=&quot;10018&quot;&gt;&lt;property id=&quot;20148&quot; value=&quot;5&quot;/&gt;&lt;property id=&quot;20300&quot; value=&quot;Slide 15 - &amp;quot;Summary&amp;quot;&quot;/&gt;&lt;property id=&quot;20302&quot; value=&quot;0&quot;/&gt;&lt;property id=&quot;20303&quot; value=&quot;Key Elements of Effective Communication - Lesson 3&quot;/&gt;&lt;property id=&quot;20307&quot; value=&quot;323&quot;/&gt;&lt;property id=&quot;20309&quot; value=&quot;10071&quot;/&gt;&lt;property id=&quot;20312&quot; value=&quot;0&quot;/&gt;&lt;/object&gt;&lt;/object&gt;&lt;object type=&quot;4&quot; unique_id=&quot;10070&quot;&gt;&lt;object type=&quot;5&quot; unique_id=&quot;10071&quot;&gt;&lt;property id=&quot;20149&quot; value=&quot;Key Elements of Effective Communication - Lesson 3&quot;/&gt;&lt;/object&gt;&lt;/object&gt;&lt;object type=&quot;10&quot; unique_id=&quot;10167&quot;&gt;&lt;object type=&quot;11&quot; unique_id=&quot;10168&quot;&gt;&lt;property id=&quot;20180&quot; value=&quot;1&quot;/&gt;&lt;property id=&quot;20181&quot; value=&quot;1&quot;/&gt;&lt;property id=&quot;20182&quot; value=&quot;0&quot;/&gt;&lt;property id=&quot;20183&quot; value=&quot;1&quot;/&gt;&lt;/object&gt;&lt;object type=&quot;12&quot; unique_id=&quot;10232&quot;&gt;&lt;/objec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4Njg1NzAiLz4NCgkJPHVpY29sb3IgbmFtZT0ic2hhZG93IiB2YWx1ZT0iMHgwMDAwMDAiLz4NCgkJPHVpY29sb3IgbmFtZT0iYmFja2dyb3VuZCIgdmFsdWU9IjB4QzBDMEMwIi8+DQoJPC9jb2xvcnM+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dHJ1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0ZXh0IG5hbWU9IkFET0JFX1BSRVNFTlRFUiIgdmFsdWU9IkhlYWx0aCBJVCBXb3JrZm9yY2UgQ3VycmljdWx1bSIv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tCh0LvQsNC50LQgJW4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9.wav"/>
  <p:tag name="PPSNARRATION" val="9,1417893371,C:\Users\aviator's wife\Desktop\Aug3UPLOAD FILE\Aug3rd Corrections\component16\comp16_unit4\comp16_unit4_part3\comp16_unit4_lecture3_pptx\Media.ppcx"/>
</p:tagLst>
</file>

<file path=ppt/tags/tag11.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0.wav"/>
  <p:tag name="PPSNARRATION" val="10,1417893371,C:\Users\aviator's wife\Desktop\Aug3UPLOAD FILE\Aug3rd Corrections\component16\comp16_unit4\comp16_unit4_part3\comp16_unit4_lecture3_pptx\Media.ppcx"/>
</p:tagLst>
</file>

<file path=ppt/tags/tag1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1.wav"/>
  <p:tag name="PPSNARRATION" val="11,1417893371,C:\Users\aviator's wife\Desktop\Aug3UPLOAD FILE\Aug3rd Corrections\component16\comp16_unit4\comp16_unit4_part3\comp16_unit4_lecture3_pptx\Media.ppcx"/>
</p:tagLst>
</file>

<file path=ppt/tags/tag1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2.wav"/>
  <p:tag name="PPSNARRATION" val="12,1417893371,C:\Users\aviator's wife\Desktop\Aug3UPLOAD FILE\Aug3rd Corrections\component16\comp16_unit4\comp16_unit4_part3\comp16_unit4_lecture3_pptx\Media.ppcx"/>
</p:tagLst>
</file>

<file path=ppt/tags/tag1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3.wav"/>
  <p:tag name="PPSNARRATION" val="13,1417893371,C:\Users\aviator's wife\Desktop\Aug3UPLOAD FILE\Aug3rd Corrections\component16\comp16_unit4\comp16_unit4_part3\comp16_unit4_lecture3_pptx\Media.ppcx"/>
</p:tagLst>
</file>

<file path=ppt/tags/tag1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4.wav"/>
  <p:tag name="PPSNARRATION" val="14,1417893371,C:\Users\aviator's wife\Desktop\Aug3UPLOAD FILE\Aug3rd Corrections\component16\comp16_unit4\comp16_unit4_part3\comp16_unit4_lecture3_pptx\Media.ppcx"/>
</p:tagLst>
</file>

<file path=ppt/tags/tag1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5.wav"/>
  <p:tag name="PPSNARRATION" val="15,1417893371,C:\Users\aviator's wife\Desktop\Aug3UPLOAD FILE\Aug3rd Corrections\component16\comp16_unit4\comp16_unit4_part3\comp16_unit4_lecture3_pptx\Media.ppcx"/>
</p:tagLst>
</file>

<file path=ppt/tags/tag2.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1.wav"/>
  <p:tag name="PPSNARRATION" val="1,1417893371,C:\Users\aviator's wife\Desktop\Aug3UPLOAD FILE\Aug3rd Corrections\component16\comp16_unit4\comp16_unit4_part3\comp16_unit4_lecture3_pptx\Media.ppcx"/>
</p:tagLst>
</file>

<file path=ppt/tags/tag3.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2.wav"/>
  <p:tag name="PPSNARRATION" val="2,1417893371,C:\Users\aviator's wife\Desktop\Aug3UPLOAD FILE\Aug3rd Corrections\component16\comp16_unit4\comp16_unit4_part3\comp16_unit4_lecture3_pptx\Media.ppcx"/>
</p:tagLst>
</file>

<file path=ppt/tags/tag4.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3.wav"/>
  <p:tag name="PPSNARRATION" val="3,1417893371,C:\Users\aviator's wife\Desktop\Aug3UPLOAD FILE\Aug3rd Corrections\component16\comp16_unit4\comp16_unit4_part3\comp16_unit4_lecture3_pptx\Media.ppcx"/>
</p:tagLst>
</file>

<file path=ppt/tags/tag5.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4.wav"/>
  <p:tag name="PPSNARRATION" val="4,1417893371,C:\Users\aviator's wife\Desktop\Aug3UPLOAD FILE\Aug3rd Corrections\component16\comp16_unit4\comp16_unit4_part3\comp16_unit4_lecture3_pptx\Media.ppcx"/>
</p:tagLst>
</file>

<file path=ppt/tags/tag6.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5.wav"/>
  <p:tag name="PPSNARRATION" val="5,1417893371,C:\Users\aviator's wife\Desktop\Aug3UPLOAD FILE\Aug3rd Corrections\component16\comp16_unit4\comp16_unit4_part3\comp16_unit4_lecture3_pptx\Media.ppcx"/>
</p:tagLst>
</file>

<file path=ppt/tags/tag7.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6.wav"/>
  <p:tag name="PPSNARRATION" val="6,1417893371,C:\Users\aviator's wife\Desktop\Aug3UPLOAD FILE\Aug3rd Corrections\component16\comp16_unit4\comp16_unit4_part3\comp16_unit4_lecture3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7.wav"/>
  <p:tag name="PPSNARRATION" val="7,1417893371,C:\Users\aviator's wife\Desktop\Aug3UPLOAD FILE\Aug3rd Corrections\component16\comp16_unit4\comp16_unit4_part3\comp16_unit4_lecture3_pptx\Media.ppcx"/>
</p:tagLst>
</file>

<file path=ppt/tags/tag9.xml><?xml version="1.0" encoding="utf-8"?>
<p:tagLst xmlns:a="http://schemas.openxmlformats.org/drawingml/2006/main" xmlns:r="http://schemas.openxmlformats.org/officeDocument/2006/relationships" xmlns:p="http://schemas.openxmlformats.org/presentationml/2006/main">
  <p:tag name="PPSNARRATIONPROPS" val="C:\Documents and Settings\dmurphy\Desktop\Beth Elias Comp 16 Final\comp16_unit4_lecture3\pptsld8.wav"/>
  <p:tag name="PPSNARRATION" val="8,1417893371,C:\Users\aviator's wife\Desktop\Aug3UPLOAD FILE\Aug3rd Corrections\component16\comp16_unit4\comp16_unit4_part3\comp16_unit4_lecture3_pptx\Media.ppcx"/>
</p:tagLst>
</file>

<file path=ppt/theme/theme1.xml><?xml version="1.0" encoding="utf-8"?>
<a:theme xmlns:a="http://schemas.openxmlformats.org/drawingml/2006/main" name="Professionalism_Unit_2_Session2[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Professionalism_Unit_2_Session2[1]</Template>
  <TotalTime>4952</TotalTime>
  <Words>2002</Words>
  <Application>Microsoft Office PowerPoint</Application>
  <PresentationFormat>On-screen Show (4:3)</PresentationFormat>
  <Paragraphs>220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Professionalism_Unit_2_Session2[1]</vt:lpstr>
      <vt:lpstr>Professionalism/Customer Service in the Health Environment</vt:lpstr>
      <vt:lpstr>Medium Based Communication</vt:lpstr>
      <vt:lpstr> Paper-based Medium </vt:lpstr>
      <vt:lpstr>Email Communication</vt:lpstr>
      <vt:lpstr>Email Communication </vt:lpstr>
      <vt:lpstr> Maintaining Records of Electronic Communications </vt:lpstr>
      <vt:lpstr>Business Phone and other Real-Time Communications</vt:lpstr>
      <vt:lpstr>Personal Phone and other  Real-time Communications</vt:lpstr>
      <vt:lpstr>Tone of Voice and Language</vt:lpstr>
      <vt:lpstr>Listening Skills</vt:lpstr>
      <vt:lpstr>Listening Components</vt:lpstr>
      <vt:lpstr>Listening Components</vt:lpstr>
      <vt:lpstr>Diversity Issues</vt:lpstr>
      <vt:lpstr>Humor</vt:lpstr>
      <vt:lpstr>Summary</vt:lpstr>
    </vt:vector>
  </TitlesOfParts>
  <Company>UAB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Nonverbal Communication</dc:title>
  <dc:creator>ksheald</dc:creator>
  <cp:lastModifiedBy>Lorrinda Khan</cp:lastModifiedBy>
  <cp:revision>204</cp:revision>
  <dcterms:created xsi:type="dcterms:W3CDTF">2010-07-26T14:19:42Z</dcterms:created>
  <dcterms:modified xsi:type="dcterms:W3CDTF">2010-08-03T04:48:21Z</dcterms:modified>
</cp:coreProperties>
</file>