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notesSlides/notesSlide10.xml" ContentType="application/vnd.openxmlformats-officedocument.presentationml.notesSlide+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00" autoAdjust="0"/>
  </p:normalViewPr>
  <p:slideViewPr>
    <p:cSldViewPr>
      <p:cViewPr varScale="1">
        <p:scale>
          <a:sx n="108" d="100"/>
          <a:sy n="108" d="100"/>
        </p:scale>
        <p:origin x="-170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075869-EE05-4B4E-BC6C-E1F4D42206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2C1BF2-E778-4BE0-972C-13D755A7719F}">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Meaningful Use: Improve Quality, Safety, and Efficiency.</a:t>
          </a:r>
          <a:endParaRPr lang="en-US" dirty="0"/>
        </a:p>
      </dgm:t>
    </dgm:pt>
    <dgm:pt modelId="{4C3F9AA4-5E3D-4434-B218-2CF5BBC6261F}" type="parTrans" cxnId="{89EEBCCD-2773-4528-B872-F16CE71D2C76}">
      <dgm:prSet/>
      <dgm:spPr/>
      <dgm:t>
        <a:bodyPr/>
        <a:lstStyle/>
        <a:p>
          <a:endParaRPr lang="en-US"/>
        </a:p>
      </dgm:t>
    </dgm:pt>
    <dgm:pt modelId="{1B8A45EA-0991-4427-98E2-EAC199066A51}" type="sibTrans" cxnId="{89EEBCCD-2773-4528-B872-F16CE71D2C76}">
      <dgm:prSet/>
      <dgm:spPr/>
      <dgm:t>
        <a:bodyPr/>
        <a:lstStyle/>
        <a:p>
          <a:endParaRPr lang="en-US"/>
        </a:p>
      </dgm:t>
    </dgm:pt>
    <dgm:pt modelId="{4CE96E73-C85D-4AA8-9E63-769806DAFC41}">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IOM: Health Care Should Be Safe</a:t>
          </a:r>
          <a:endParaRPr lang="en-US" dirty="0"/>
        </a:p>
      </dgm:t>
    </dgm:pt>
    <dgm:pt modelId="{D4223EBE-9912-46D4-A292-89E1B6DDFD00}" type="parTrans" cxnId="{66781838-923D-4269-B527-1D8832CC55A5}">
      <dgm:prSet/>
      <dgm:spPr/>
      <dgm:t>
        <a:bodyPr/>
        <a:lstStyle/>
        <a:p>
          <a:endParaRPr lang="en-US"/>
        </a:p>
      </dgm:t>
    </dgm:pt>
    <dgm:pt modelId="{197E1B0C-C503-4BFD-B6A0-9E9E932824ED}" type="sibTrans" cxnId="{66781838-923D-4269-B527-1D8832CC55A5}">
      <dgm:prSet/>
      <dgm:spPr/>
      <dgm:t>
        <a:bodyPr/>
        <a:lstStyle/>
        <a:p>
          <a:endParaRPr lang="en-US"/>
        </a:p>
      </dgm:t>
    </dgm:pt>
    <dgm:pt modelId="{3A069D54-661D-46A2-801D-93598838F429}" type="pres">
      <dgm:prSet presAssocID="{16075869-EE05-4B4E-BC6C-E1F4D422062B}" presName="diagram" presStyleCnt="0">
        <dgm:presLayoutVars>
          <dgm:dir/>
          <dgm:resizeHandles val="exact"/>
        </dgm:presLayoutVars>
      </dgm:prSet>
      <dgm:spPr/>
      <dgm:t>
        <a:bodyPr/>
        <a:lstStyle/>
        <a:p>
          <a:endParaRPr lang="en-US"/>
        </a:p>
      </dgm:t>
    </dgm:pt>
    <dgm:pt modelId="{7DF32E36-8239-41DB-8BCD-8C17A25D2351}" type="pres">
      <dgm:prSet presAssocID="{CB2C1BF2-E778-4BE0-972C-13D755A7719F}" presName="node" presStyleLbl="node1" presStyleIdx="0" presStyleCnt="2">
        <dgm:presLayoutVars>
          <dgm:bulletEnabled val="1"/>
        </dgm:presLayoutVars>
      </dgm:prSet>
      <dgm:spPr/>
      <dgm:t>
        <a:bodyPr/>
        <a:lstStyle/>
        <a:p>
          <a:endParaRPr lang="en-US"/>
        </a:p>
      </dgm:t>
    </dgm:pt>
    <dgm:pt modelId="{5CA78425-3310-4664-A7DE-C70E60630920}" type="pres">
      <dgm:prSet presAssocID="{1B8A45EA-0991-4427-98E2-EAC199066A51}" presName="sibTrans" presStyleCnt="0"/>
      <dgm:spPr/>
    </dgm:pt>
    <dgm:pt modelId="{3CAED0DF-1744-4BDC-AAB9-C6752B8F4753}" type="pres">
      <dgm:prSet presAssocID="{4CE96E73-C85D-4AA8-9E63-769806DAFC41}" presName="node" presStyleLbl="node1" presStyleIdx="1" presStyleCnt="2">
        <dgm:presLayoutVars>
          <dgm:bulletEnabled val="1"/>
        </dgm:presLayoutVars>
      </dgm:prSet>
      <dgm:spPr/>
      <dgm:t>
        <a:bodyPr/>
        <a:lstStyle/>
        <a:p>
          <a:endParaRPr lang="en-US"/>
        </a:p>
      </dgm:t>
    </dgm:pt>
  </dgm:ptLst>
  <dgm:cxnLst>
    <dgm:cxn modelId="{88F8123B-9DB0-42C4-AED0-9FAD06F22E39}" type="presOf" srcId="{16075869-EE05-4B4E-BC6C-E1F4D422062B}" destId="{3A069D54-661D-46A2-801D-93598838F429}" srcOrd="0" destOrd="0" presId="urn:microsoft.com/office/officeart/2005/8/layout/default"/>
    <dgm:cxn modelId="{89EEBCCD-2773-4528-B872-F16CE71D2C76}" srcId="{16075869-EE05-4B4E-BC6C-E1F4D422062B}" destId="{CB2C1BF2-E778-4BE0-972C-13D755A7719F}" srcOrd="0" destOrd="0" parTransId="{4C3F9AA4-5E3D-4434-B218-2CF5BBC6261F}" sibTransId="{1B8A45EA-0991-4427-98E2-EAC199066A51}"/>
    <dgm:cxn modelId="{0327E61F-8A4E-4E2A-BCAF-70445231DF75}" type="presOf" srcId="{CB2C1BF2-E778-4BE0-972C-13D755A7719F}" destId="{7DF32E36-8239-41DB-8BCD-8C17A25D2351}" srcOrd="0" destOrd="0" presId="urn:microsoft.com/office/officeart/2005/8/layout/default"/>
    <dgm:cxn modelId="{90E935E7-73D8-48BC-9415-E4AAC940AE23}" type="presOf" srcId="{4CE96E73-C85D-4AA8-9E63-769806DAFC41}" destId="{3CAED0DF-1744-4BDC-AAB9-C6752B8F4753}" srcOrd="0" destOrd="0" presId="urn:microsoft.com/office/officeart/2005/8/layout/default"/>
    <dgm:cxn modelId="{66781838-923D-4269-B527-1D8832CC55A5}" srcId="{16075869-EE05-4B4E-BC6C-E1F4D422062B}" destId="{4CE96E73-C85D-4AA8-9E63-769806DAFC41}" srcOrd="1" destOrd="0" parTransId="{D4223EBE-9912-46D4-A292-89E1B6DDFD00}" sibTransId="{197E1B0C-C503-4BFD-B6A0-9E9E932824ED}"/>
    <dgm:cxn modelId="{051625F5-8309-401A-802E-7ED76523DEB4}" type="presParOf" srcId="{3A069D54-661D-46A2-801D-93598838F429}" destId="{7DF32E36-8239-41DB-8BCD-8C17A25D2351}" srcOrd="0" destOrd="0" presId="urn:microsoft.com/office/officeart/2005/8/layout/default"/>
    <dgm:cxn modelId="{D2316F9C-A3DE-417D-950F-5C2160BF0348}" type="presParOf" srcId="{3A069D54-661D-46A2-801D-93598838F429}" destId="{5CA78425-3310-4664-A7DE-C70E60630920}" srcOrd="1" destOrd="0" presId="urn:microsoft.com/office/officeart/2005/8/layout/default"/>
    <dgm:cxn modelId="{7F3F505F-DCC5-438D-9880-B5D3A9A1D846}" type="presParOf" srcId="{3A069D54-661D-46A2-801D-93598838F429}" destId="{3CAED0DF-1744-4BDC-AAB9-C6752B8F475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075869-EE05-4B4E-BC6C-E1F4D42206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2C1BF2-E778-4BE0-972C-13D755A7719F}">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Meaningful Use: Improve Quality, Safety, and Efficiency.</a:t>
          </a:r>
          <a:endParaRPr lang="en-US" dirty="0"/>
        </a:p>
      </dgm:t>
    </dgm:pt>
    <dgm:pt modelId="{4C3F9AA4-5E3D-4434-B218-2CF5BBC6261F}" type="parTrans" cxnId="{89EEBCCD-2773-4528-B872-F16CE71D2C76}">
      <dgm:prSet/>
      <dgm:spPr/>
      <dgm:t>
        <a:bodyPr/>
        <a:lstStyle/>
        <a:p>
          <a:endParaRPr lang="en-US"/>
        </a:p>
      </dgm:t>
    </dgm:pt>
    <dgm:pt modelId="{1B8A45EA-0991-4427-98E2-EAC199066A51}" type="sibTrans" cxnId="{89EEBCCD-2773-4528-B872-F16CE71D2C76}">
      <dgm:prSet/>
      <dgm:spPr/>
      <dgm:t>
        <a:bodyPr/>
        <a:lstStyle/>
        <a:p>
          <a:endParaRPr lang="en-US"/>
        </a:p>
      </dgm:t>
    </dgm:pt>
    <dgm:pt modelId="{4CE96E73-C85D-4AA8-9E63-769806DAFC41}">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IOM: Health Care Should Be Effective</a:t>
          </a:r>
          <a:endParaRPr lang="en-US" dirty="0"/>
        </a:p>
      </dgm:t>
    </dgm:pt>
    <dgm:pt modelId="{D4223EBE-9912-46D4-A292-89E1B6DDFD00}" type="parTrans" cxnId="{66781838-923D-4269-B527-1D8832CC55A5}">
      <dgm:prSet/>
      <dgm:spPr/>
      <dgm:t>
        <a:bodyPr/>
        <a:lstStyle/>
        <a:p>
          <a:endParaRPr lang="en-US"/>
        </a:p>
      </dgm:t>
    </dgm:pt>
    <dgm:pt modelId="{197E1B0C-C503-4BFD-B6A0-9E9E932824ED}" type="sibTrans" cxnId="{66781838-923D-4269-B527-1D8832CC55A5}">
      <dgm:prSet/>
      <dgm:spPr/>
      <dgm:t>
        <a:bodyPr/>
        <a:lstStyle/>
        <a:p>
          <a:endParaRPr lang="en-US"/>
        </a:p>
      </dgm:t>
    </dgm:pt>
    <dgm:pt modelId="{3A069D54-661D-46A2-801D-93598838F429}" type="pres">
      <dgm:prSet presAssocID="{16075869-EE05-4B4E-BC6C-E1F4D422062B}" presName="diagram" presStyleCnt="0">
        <dgm:presLayoutVars>
          <dgm:dir/>
          <dgm:resizeHandles val="exact"/>
        </dgm:presLayoutVars>
      </dgm:prSet>
      <dgm:spPr/>
      <dgm:t>
        <a:bodyPr/>
        <a:lstStyle/>
        <a:p>
          <a:endParaRPr lang="en-US"/>
        </a:p>
      </dgm:t>
    </dgm:pt>
    <dgm:pt modelId="{7DF32E36-8239-41DB-8BCD-8C17A25D2351}" type="pres">
      <dgm:prSet presAssocID="{CB2C1BF2-E778-4BE0-972C-13D755A7719F}" presName="node" presStyleLbl="node1" presStyleIdx="0" presStyleCnt="2">
        <dgm:presLayoutVars>
          <dgm:bulletEnabled val="1"/>
        </dgm:presLayoutVars>
      </dgm:prSet>
      <dgm:spPr/>
      <dgm:t>
        <a:bodyPr/>
        <a:lstStyle/>
        <a:p>
          <a:endParaRPr lang="en-US"/>
        </a:p>
      </dgm:t>
    </dgm:pt>
    <dgm:pt modelId="{5CA78425-3310-4664-A7DE-C70E60630920}" type="pres">
      <dgm:prSet presAssocID="{1B8A45EA-0991-4427-98E2-EAC199066A51}" presName="sibTrans" presStyleCnt="0"/>
      <dgm:spPr/>
    </dgm:pt>
    <dgm:pt modelId="{3CAED0DF-1744-4BDC-AAB9-C6752B8F4753}" type="pres">
      <dgm:prSet presAssocID="{4CE96E73-C85D-4AA8-9E63-769806DAFC41}" presName="node" presStyleLbl="node1" presStyleIdx="1" presStyleCnt="2">
        <dgm:presLayoutVars>
          <dgm:bulletEnabled val="1"/>
        </dgm:presLayoutVars>
      </dgm:prSet>
      <dgm:spPr/>
      <dgm:t>
        <a:bodyPr/>
        <a:lstStyle/>
        <a:p>
          <a:endParaRPr lang="en-US"/>
        </a:p>
      </dgm:t>
    </dgm:pt>
  </dgm:ptLst>
  <dgm:cxnLst>
    <dgm:cxn modelId="{2634A650-EA56-4DFD-9952-385453EAF4D2}" type="presOf" srcId="{4CE96E73-C85D-4AA8-9E63-769806DAFC41}" destId="{3CAED0DF-1744-4BDC-AAB9-C6752B8F4753}" srcOrd="0" destOrd="0" presId="urn:microsoft.com/office/officeart/2005/8/layout/default"/>
    <dgm:cxn modelId="{66781838-923D-4269-B527-1D8832CC55A5}" srcId="{16075869-EE05-4B4E-BC6C-E1F4D422062B}" destId="{4CE96E73-C85D-4AA8-9E63-769806DAFC41}" srcOrd="1" destOrd="0" parTransId="{D4223EBE-9912-46D4-A292-89E1B6DDFD00}" sibTransId="{197E1B0C-C503-4BFD-B6A0-9E9E932824ED}"/>
    <dgm:cxn modelId="{89EEBCCD-2773-4528-B872-F16CE71D2C76}" srcId="{16075869-EE05-4B4E-BC6C-E1F4D422062B}" destId="{CB2C1BF2-E778-4BE0-972C-13D755A7719F}" srcOrd="0" destOrd="0" parTransId="{4C3F9AA4-5E3D-4434-B218-2CF5BBC6261F}" sibTransId="{1B8A45EA-0991-4427-98E2-EAC199066A51}"/>
    <dgm:cxn modelId="{821D111D-71EF-4D58-8FFE-CB164BF6E167}" type="presOf" srcId="{16075869-EE05-4B4E-BC6C-E1F4D422062B}" destId="{3A069D54-661D-46A2-801D-93598838F429}" srcOrd="0" destOrd="0" presId="urn:microsoft.com/office/officeart/2005/8/layout/default"/>
    <dgm:cxn modelId="{BEA653BB-43DC-417E-9220-39F2D42F160A}" type="presOf" srcId="{CB2C1BF2-E778-4BE0-972C-13D755A7719F}" destId="{7DF32E36-8239-41DB-8BCD-8C17A25D2351}" srcOrd="0" destOrd="0" presId="urn:microsoft.com/office/officeart/2005/8/layout/default"/>
    <dgm:cxn modelId="{336F5B69-888E-40B7-A8C9-E67299F7ACD5}" type="presParOf" srcId="{3A069D54-661D-46A2-801D-93598838F429}" destId="{7DF32E36-8239-41DB-8BCD-8C17A25D2351}" srcOrd="0" destOrd="0" presId="urn:microsoft.com/office/officeart/2005/8/layout/default"/>
    <dgm:cxn modelId="{E9CDF66F-C35B-479F-B937-AFA45F57354E}" type="presParOf" srcId="{3A069D54-661D-46A2-801D-93598838F429}" destId="{5CA78425-3310-4664-A7DE-C70E60630920}" srcOrd="1" destOrd="0" presId="urn:microsoft.com/office/officeart/2005/8/layout/default"/>
    <dgm:cxn modelId="{CAD3ADFA-8538-4BAB-9049-1F8286B24589}" type="presParOf" srcId="{3A069D54-661D-46A2-801D-93598838F429}" destId="{3CAED0DF-1744-4BDC-AAB9-C6752B8F475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075869-EE05-4B4E-BC6C-E1F4D42206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2C1BF2-E778-4BE0-972C-13D755A7719F}">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Meaningful Use: Improve Quality, Safety, and Efficiency.</a:t>
          </a:r>
          <a:endParaRPr lang="en-US" dirty="0"/>
        </a:p>
      </dgm:t>
    </dgm:pt>
    <dgm:pt modelId="{4C3F9AA4-5E3D-4434-B218-2CF5BBC6261F}" type="parTrans" cxnId="{89EEBCCD-2773-4528-B872-F16CE71D2C76}">
      <dgm:prSet/>
      <dgm:spPr/>
      <dgm:t>
        <a:bodyPr/>
        <a:lstStyle/>
        <a:p>
          <a:endParaRPr lang="en-US"/>
        </a:p>
      </dgm:t>
    </dgm:pt>
    <dgm:pt modelId="{1B8A45EA-0991-4427-98E2-EAC199066A51}" type="sibTrans" cxnId="{89EEBCCD-2773-4528-B872-F16CE71D2C76}">
      <dgm:prSet/>
      <dgm:spPr/>
      <dgm:t>
        <a:bodyPr/>
        <a:lstStyle/>
        <a:p>
          <a:endParaRPr lang="en-US"/>
        </a:p>
      </dgm:t>
    </dgm:pt>
    <dgm:pt modelId="{4CE96E73-C85D-4AA8-9E63-769806DAFC41}">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IOM: Health Care Should Be Patient-Centered</a:t>
          </a:r>
          <a:endParaRPr lang="en-US" dirty="0"/>
        </a:p>
      </dgm:t>
    </dgm:pt>
    <dgm:pt modelId="{D4223EBE-9912-46D4-A292-89E1B6DDFD00}" type="parTrans" cxnId="{66781838-923D-4269-B527-1D8832CC55A5}">
      <dgm:prSet/>
      <dgm:spPr/>
      <dgm:t>
        <a:bodyPr/>
        <a:lstStyle/>
        <a:p>
          <a:endParaRPr lang="en-US"/>
        </a:p>
      </dgm:t>
    </dgm:pt>
    <dgm:pt modelId="{197E1B0C-C503-4BFD-B6A0-9E9E932824ED}" type="sibTrans" cxnId="{66781838-923D-4269-B527-1D8832CC55A5}">
      <dgm:prSet/>
      <dgm:spPr/>
      <dgm:t>
        <a:bodyPr/>
        <a:lstStyle/>
        <a:p>
          <a:endParaRPr lang="en-US"/>
        </a:p>
      </dgm:t>
    </dgm:pt>
    <dgm:pt modelId="{3A069D54-661D-46A2-801D-93598838F429}" type="pres">
      <dgm:prSet presAssocID="{16075869-EE05-4B4E-BC6C-E1F4D422062B}" presName="diagram" presStyleCnt="0">
        <dgm:presLayoutVars>
          <dgm:dir/>
          <dgm:resizeHandles val="exact"/>
        </dgm:presLayoutVars>
      </dgm:prSet>
      <dgm:spPr/>
      <dgm:t>
        <a:bodyPr/>
        <a:lstStyle/>
        <a:p>
          <a:endParaRPr lang="en-US"/>
        </a:p>
      </dgm:t>
    </dgm:pt>
    <dgm:pt modelId="{7DF32E36-8239-41DB-8BCD-8C17A25D2351}" type="pres">
      <dgm:prSet presAssocID="{CB2C1BF2-E778-4BE0-972C-13D755A7719F}" presName="node" presStyleLbl="node1" presStyleIdx="0" presStyleCnt="2">
        <dgm:presLayoutVars>
          <dgm:bulletEnabled val="1"/>
        </dgm:presLayoutVars>
      </dgm:prSet>
      <dgm:spPr/>
      <dgm:t>
        <a:bodyPr/>
        <a:lstStyle/>
        <a:p>
          <a:endParaRPr lang="en-US"/>
        </a:p>
      </dgm:t>
    </dgm:pt>
    <dgm:pt modelId="{5CA78425-3310-4664-A7DE-C70E60630920}" type="pres">
      <dgm:prSet presAssocID="{1B8A45EA-0991-4427-98E2-EAC199066A51}" presName="sibTrans" presStyleCnt="0"/>
      <dgm:spPr/>
    </dgm:pt>
    <dgm:pt modelId="{3CAED0DF-1744-4BDC-AAB9-C6752B8F4753}" type="pres">
      <dgm:prSet presAssocID="{4CE96E73-C85D-4AA8-9E63-769806DAFC41}" presName="node" presStyleLbl="node1" presStyleIdx="1" presStyleCnt="2">
        <dgm:presLayoutVars>
          <dgm:bulletEnabled val="1"/>
        </dgm:presLayoutVars>
      </dgm:prSet>
      <dgm:spPr/>
      <dgm:t>
        <a:bodyPr/>
        <a:lstStyle/>
        <a:p>
          <a:endParaRPr lang="en-US"/>
        </a:p>
      </dgm:t>
    </dgm:pt>
  </dgm:ptLst>
  <dgm:cxnLst>
    <dgm:cxn modelId="{DAD80533-64E7-458C-A295-87FC9301B797}" type="presOf" srcId="{4CE96E73-C85D-4AA8-9E63-769806DAFC41}" destId="{3CAED0DF-1744-4BDC-AAB9-C6752B8F4753}" srcOrd="0" destOrd="0" presId="urn:microsoft.com/office/officeart/2005/8/layout/default"/>
    <dgm:cxn modelId="{89EEBCCD-2773-4528-B872-F16CE71D2C76}" srcId="{16075869-EE05-4B4E-BC6C-E1F4D422062B}" destId="{CB2C1BF2-E778-4BE0-972C-13D755A7719F}" srcOrd="0" destOrd="0" parTransId="{4C3F9AA4-5E3D-4434-B218-2CF5BBC6261F}" sibTransId="{1B8A45EA-0991-4427-98E2-EAC199066A51}"/>
    <dgm:cxn modelId="{A8DF2AF3-0EF9-44A3-9A98-E17A03549ADB}" type="presOf" srcId="{16075869-EE05-4B4E-BC6C-E1F4D422062B}" destId="{3A069D54-661D-46A2-801D-93598838F429}" srcOrd="0" destOrd="0" presId="urn:microsoft.com/office/officeart/2005/8/layout/default"/>
    <dgm:cxn modelId="{66781838-923D-4269-B527-1D8832CC55A5}" srcId="{16075869-EE05-4B4E-BC6C-E1F4D422062B}" destId="{4CE96E73-C85D-4AA8-9E63-769806DAFC41}" srcOrd="1" destOrd="0" parTransId="{D4223EBE-9912-46D4-A292-89E1B6DDFD00}" sibTransId="{197E1B0C-C503-4BFD-B6A0-9E9E932824ED}"/>
    <dgm:cxn modelId="{9D2443E6-8B26-4284-A5C0-530CCFCB2724}" type="presOf" srcId="{CB2C1BF2-E778-4BE0-972C-13D755A7719F}" destId="{7DF32E36-8239-41DB-8BCD-8C17A25D2351}" srcOrd="0" destOrd="0" presId="urn:microsoft.com/office/officeart/2005/8/layout/default"/>
    <dgm:cxn modelId="{B75FF12B-DAA5-41B0-8D32-C4C6DDFE5CC5}" type="presParOf" srcId="{3A069D54-661D-46A2-801D-93598838F429}" destId="{7DF32E36-8239-41DB-8BCD-8C17A25D2351}" srcOrd="0" destOrd="0" presId="urn:microsoft.com/office/officeart/2005/8/layout/default"/>
    <dgm:cxn modelId="{31EDD6C2-D23E-44BD-9469-6E6FCEA485B4}" type="presParOf" srcId="{3A069D54-661D-46A2-801D-93598838F429}" destId="{5CA78425-3310-4664-A7DE-C70E60630920}" srcOrd="1" destOrd="0" presId="urn:microsoft.com/office/officeart/2005/8/layout/default"/>
    <dgm:cxn modelId="{CB050BA9-91DA-45D9-A1A8-0B2B50AF544E}" type="presParOf" srcId="{3A069D54-661D-46A2-801D-93598838F429}" destId="{3CAED0DF-1744-4BDC-AAB9-C6752B8F475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075869-EE05-4B4E-BC6C-E1F4D42206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2C1BF2-E778-4BE0-972C-13D755A7719F}">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Meaningful Use: Improve Quality, Safety, and Efficiency.</a:t>
          </a:r>
          <a:endParaRPr lang="en-US" dirty="0"/>
        </a:p>
      </dgm:t>
    </dgm:pt>
    <dgm:pt modelId="{4C3F9AA4-5E3D-4434-B218-2CF5BBC6261F}" type="parTrans" cxnId="{89EEBCCD-2773-4528-B872-F16CE71D2C76}">
      <dgm:prSet/>
      <dgm:spPr/>
      <dgm:t>
        <a:bodyPr/>
        <a:lstStyle/>
        <a:p>
          <a:endParaRPr lang="en-US"/>
        </a:p>
      </dgm:t>
    </dgm:pt>
    <dgm:pt modelId="{1B8A45EA-0991-4427-98E2-EAC199066A51}" type="sibTrans" cxnId="{89EEBCCD-2773-4528-B872-F16CE71D2C76}">
      <dgm:prSet/>
      <dgm:spPr/>
      <dgm:t>
        <a:bodyPr/>
        <a:lstStyle/>
        <a:p>
          <a:endParaRPr lang="en-US"/>
        </a:p>
      </dgm:t>
    </dgm:pt>
    <dgm:pt modelId="{4CE96E73-C85D-4AA8-9E63-769806DAFC41}">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IOM: Health Care Should Be Timely</a:t>
          </a:r>
          <a:endParaRPr lang="en-US" dirty="0"/>
        </a:p>
      </dgm:t>
    </dgm:pt>
    <dgm:pt modelId="{D4223EBE-9912-46D4-A292-89E1B6DDFD00}" type="parTrans" cxnId="{66781838-923D-4269-B527-1D8832CC55A5}">
      <dgm:prSet/>
      <dgm:spPr/>
      <dgm:t>
        <a:bodyPr/>
        <a:lstStyle/>
        <a:p>
          <a:endParaRPr lang="en-US"/>
        </a:p>
      </dgm:t>
    </dgm:pt>
    <dgm:pt modelId="{197E1B0C-C503-4BFD-B6A0-9E9E932824ED}" type="sibTrans" cxnId="{66781838-923D-4269-B527-1D8832CC55A5}">
      <dgm:prSet/>
      <dgm:spPr/>
      <dgm:t>
        <a:bodyPr/>
        <a:lstStyle/>
        <a:p>
          <a:endParaRPr lang="en-US"/>
        </a:p>
      </dgm:t>
    </dgm:pt>
    <dgm:pt modelId="{3A069D54-661D-46A2-801D-93598838F429}" type="pres">
      <dgm:prSet presAssocID="{16075869-EE05-4B4E-BC6C-E1F4D422062B}" presName="diagram" presStyleCnt="0">
        <dgm:presLayoutVars>
          <dgm:dir/>
          <dgm:resizeHandles val="exact"/>
        </dgm:presLayoutVars>
      </dgm:prSet>
      <dgm:spPr/>
      <dgm:t>
        <a:bodyPr/>
        <a:lstStyle/>
        <a:p>
          <a:endParaRPr lang="en-US"/>
        </a:p>
      </dgm:t>
    </dgm:pt>
    <dgm:pt modelId="{7DF32E36-8239-41DB-8BCD-8C17A25D2351}" type="pres">
      <dgm:prSet presAssocID="{CB2C1BF2-E778-4BE0-972C-13D755A7719F}" presName="node" presStyleLbl="node1" presStyleIdx="0" presStyleCnt="2">
        <dgm:presLayoutVars>
          <dgm:bulletEnabled val="1"/>
        </dgm:presLayoutVars>
      </dgm:prSet>
      <dgm:spPr/>
      <dgm:t>
        <a:bodyPr/>
        <a:lstStyle/>
        <a:p>
          <a:endParaRPr lang="en-US"/>
        </a:p>
      </dgm:t>
    </dgm:pt>
    <dgm:pt modelId="{5CA78425-3310-4664-A7DE-C70E60630920}" type="pres">
      <dgm:prSet presAssocID="{1B8A45EA-0991-4427-98E2-EAC199066A51}" presName="sibTrans" presStyleCnt="0"/>
      <dgm:spPr/>
    </dgm:pt>
    <dgm:pt modelId="{3CAED0DF-1744-4BDC-AAB9-C6752B8F4753}" type="pres">
      <dgm:prSet presAssocID="{4CE96E73-C85D-4AA8-9E63-769806DAFC41}" presName="node" presStyleLbl="node1" presStyleIdx="1" presStyleCnt="2">
        <dgm:presLayoutVars>
          <dgm:bulletEnabled val="1"/>
        </dgm:presLayoutVars>
      </dgm:prSet>
      <dgm:spPr/>
      <dgm:t>
        <a:bodyPr/>
        <a:lstStyle/>
        <a:p>
          <a:endParaRPr lang="en-US"/>
        </a:p>
      </dgm:t>
    </dgm:pt>
  </dgm:ptLst>
  <dgm:cxnLst>
    <dgm:cxn modelId="{3C5C4B6B-1256-4BEC-A2CC-61FC54B8A9BE}" type="presOf" srcId="{CB2C1BF2-E778-4BE0-972C-13D755A7719F}" destId="{7DF32E36-8239-41DB-8BCD-8C17A25D2351}" srcOrd="0" destOrd="0" presId="urn:microsoft.com/office/officeart/2005/8/layout/default"/>
    <dgm:cxn modelId="{89EEBCCD-2773-4528-B872-F16CE71D2C76}" srcId="{16075869-EE05-4B4E-BC6C-E1F4D422062B}" destId="{CB2C1BF2-E778-4BE0-972C-13D755A7719F}" srcOrd="0" destOrd="0" parTransId="{4C3F9AA4-5E3D-4434-B218-2CF5BBC6261F}" sibTransId="{1B8A45EA-0991-4427-98E2-EAC199066A51}"/>
    <dgm:cxn modelId="{E871BED5-D613-4EDB-8CDC-95AA0B4BD8E7}" type="presOf" srcId="{4CE96E73-C85D-4AA8-9E63-769806DAFC41}" destId="{3CAED0DF-1744-4BDC-AAB9-C6752B8F4753}" srcOrd="0" destOrd="0" presId="urn:microsoft.com/office/officeart/2005/8/layout/default"/>
    <dgm:cxn modelId="{6986A19B-7EE2-4A48-BEF0-F22C9A8C2A5C}" type="presOf" srcId="{16075869-EE05-4B4E-BC6C-E1F4D422062B}" destId="{3A069D54-661D-46A2-801D-93598838F429}" srcOrd="0" destOrd="0" presId="urn:microsoft.com/office/officeart/2005/8/layout/default"/>
    <dgm:cxn modelId="{66781838-923D-4269-B527-1D8832CC55A5}" srcId="{16075869-EE05-4B4E-BC6C-E1F4D422062B}" destId="{4CE96E73-C85D-4AA8-9E63-769806DAFC41}" srcOrd="1" destOrd="0" parTransId="{D4223EBE-9912-46D4-A292-89E1B6DDFD00}" sibTransId="{197E1B0C-C503-4BFD-B6A0-9E9E932824ED}"/>
    <dgm:cxn modelId="{1336AA91-975C-4CEA-AAFC-10FB87312A5C}" type="presParOf" srcId="{3A069D54-661D-46A2-801D-93598838F429}" destId="{7DF32E36-8239-41DB-8BCD-8C17A25D2351}" srcOrd="0" destOrd="0" presId="urn:microsoft.com/office/officeart/2005/8/layout/default"/>
    <dgm:cxn modelId="{6A2D25EB-966B-43C5-9E0B-DAE54E80F82D}" type="presParOf" srcId="{3A069D54-661D-46A2-801D-93598838F429}" destId="{5CA78425-3310-4664-A7DE-C70E60630920}" srcOrd="1" destOrd="0" presId="urn:microsoft.com/office/officeart/2005/8/layout/default"/>
    <dgm:cxn modelId="{860F0C44-D150-4AB8-88D4-D83CA29B1E36}" type="presParOf" srcId="{3A069D54-661D-46A2-801D-93598838F429}" destId="{3CAED0DF-1744-4BDC-AAB9-C6752B8F475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075869-EE05-4B4E-BC6C-E1F4D42206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2C1BF2-E778-4BE0-972C-13D755A7719F}">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Meaningful Use: Improve Quality, Safety, and Efficiency.</a:t>
          </a:r>
          <a:endParaRPr lang="en-US" dirty="0"/>
        </a:p>
      </dgm:t>
    </dgm:pt>
    <dgm:pt modelId="{4C3F9AA4-5E3D-4434-B218-2CF5BBC6261F}" type="parTrans" cxnId="{89EEBCCD-2773-4528-B872-F16CE71D2C76}">
      <dgm:prSet/>
      <dgm:spPr/>
      <dgm:t>
        <a:bodyPr/>
        <a:lstStyle/>
        <a:p>
          <a:endParaRPr lang="en-US"/>
        </a:p>
      </dgm:t>
    </dgm:pt>
    <dgm:pt modelId="{1B8A45EA-0991-4427-98E2-EAC199066A51}" type="sibTrans" cxnId="{89EEBCCD-2773-4528-B872-F16CE71D2C76}">
      <dgm:prSet/>
      <dgm:spPr/>
      <dgm:t>
        <a:bodyPr/>
        <a:lstStyle/>
        <a:p>
          <a:endParaRPr lang="en-US"/>
        </a:p>
      </dgm:t>
    </dgm:pt>
    <dgm:pt modelId="{4CE96E73-C85D-4AA8-9E63-769806DAFC41}">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IOM: Health Care Should Be Efficient</a:t>
          </a:r>
          <a:endParaRPr lang="en-US" dirty="0"/>
        </a:p>
      </dgm:t>
    </dgm:pt>
    <dgm:pt modelId="{D4223EBE-9912-46D4-A292-89E1B6DDFD00}" type="parTrans" cxnId="{66781838-923D-4269-B527-1D8832CC55A5}">
      <dgm:prSet/>
      <dgm:spPr/>
      <dgm:t>
        <a:bodyPr/>
        <a:lstStyle/>
        <a:p>
          <a:endParaRPr lang="en-US"/>
        </a:p>
      </dgm:t>
    </dgm:pt>
    <dgm:pt modelId="{197E1B0C-C503-4BFD-B6A0-9E9E932824ED}" type="sibTrans" cxnId="{66781838-923D-4269-B527-1D8832CC55A5}">
      <dgm:prSet/>
      <dgm:spPr/>
      <dgm:t>
        <a:bodyPr/>
        <a:lstStyle/>
        <a:p>
          <a:endParaRPr lang="en-US"/>
        </a:p>
      </dgm:t>
    </dgm:pt>
    <dgm:pt modelId="{3A069D54-661D-46A2-801D-93598838F429}" type="pres">
      <dgm:prSet presAssocID="{16075869-EE05-4B4E-BC6C-E1F4D422062B}" presName="diagram" presStyleCnt="0">
        <dgm:presLayoutVars>
          <dgm:dir/>
          <dgm:resizeHandles val="exact"/>
        </dgm:presLayoutVars>
      </dgm:prSet>
      <dgm:spPr/>
      <dgm:t>
        <a:bodyPr/>
        <a:lstStyle/>
        <a:p>
          <a:endParaRPr lang="en-US"/>
        </a:p>
      </dgm:t>
    </dgm:pt>
    <dgm:pt modelId="{7DF32E36-8239-41DB-8BCD-8C17A25D2351}" type="pres">
      <dgm:prSet presAssocID="{CB2C1BF2-E778-4BE0-972C-13D755A7719F}" presName="node" presStyleLbl="node1" presStyleIdx="0" presStyleCnt="2">
        <dgm:presLayoutVars>
          <dgm:bulletEnabled val="1"/>
        </dgm:presLayoutVars>
      </dgm:prSet>
      <dgm:spPr/>
      <dgm:t>
        <a:bodyPr/>
        <a:lstStyle/>
        <a:p>
          <a:endParaRPr lang="en-US"/>
        </a:p>
      </dgm:t>
    </dgm:pt>
    <dgm:pt modelId="{5CA78425-3310-4664-A7DE-C70E60630920}" type="pres">
      <dgm:prSet presAssocID="{1B8A45EA-0991-4427-98E2-EAC199066A51}" presName="sibTrans" presStyleCnt="0"/>
      <dgm:spPr/>
    </dgm:pt>
    <dgm:pt modelId="{3CAED0DF-1744-4BDC-AAB9-C6752B8F4753}" type="pres">
      <dgm:prSet presAssocID="{4CE96E73-C85D-4AA8-9E63-769806DAFC41}" presName="node" presStyleLbl="node1" presStyleIdx="1" presStyleCnt="2">
        <dgm:presLayoutVars>
          <dgm:bulletEnabled val="1"/>
        </dgm:presLayoutVars>
      </dgm:prSet>
      <dgm:spPr/>
      <dgm:t>
        <a:bodyPr/>
        <a:lstStyle/>
        <a:p>
          <a:endParaRPr lang="en-US"/>
        </a:p>
      </dgm:t>
    </dgm:pt>
  </dgm:ptLst>
  <dgm:cxnLst>
    <dgm:cxn modelId="{66781838-923D-4269-B527-1D8832CC55A5}" srcId="{16075869-EE05-4B4E-BC6C-E1F4D422062B}" destId="{4CE96E73-C85D-4AA8-9E63-769806DAFC41}" srcOrd="1" destOrd="0" parTransId="{D4223EBE-9912-46D4-A292-89E1B6DDFD00}" sibTransId="{197E1B0C-C503-4BFD-B6A0-9E9E932824ED}"/>
    <dgm:cxn modelId="{1803BC95-42E9-48C8-A62B-859502B59C84}" type="presOf" srcId="{4CE96E73-C85D-4AA8-9E63-769806DAFC41}" destId="{3CAED0DF-1744-4BDC-AAB9-C6752B8F4753}" srcOrd="0" destOrd="0" presId="urn:microsoft.com/office/officeart/2005/8/layout/default"/>
    <dgm:cxn modelId="{89EEBCCD-2773-4528-B872-F16CE71D2C76}" srcId="{16075869-EE05-4B4E-BC6C-E1F4D422062B}" destId="{CB2C1BF2-E778-4BE0-972C-13D755A7719F}" srcOrd="0" destOrd="0" parTransId="{4C3F9AA4-5E3D-4434-B218-2CF5BBC6261F}" sibTransId="{1B8A45EA-0991-4427-98E2-EAC199066A51}"/>
    <dgm:cxn modelId="{C5326286-AE9A-42DA-83F0-DDD574856F01}" type="presOf" srcId="{CB2C1BF2-E778-4BE0-972C-13D755A7719F}" destId="{7DF32E36-8239-41DB-8BCD-8C17A25D2351}" srcOrd="0" destOrd="0" presId="urn:microsoft.com/office/officeart/2005/8/layout/default"/>
    <dgm:cxn modelId="{05708BB0-B8F0-454B-9BF9-CF674E7FDE46}" type="presOf" srcId="{16075869-EE05-4B4E-BC6C-E1F4D422062B}" destId="{3A069D54-661D-46A2-801D-93598838F429}" srcOrd="0" destOrd="0" presId="urn:microsoft.com/office/officeart/2005/8/layout/default"/>
    <dgm:cxn modelId="{9B7862D6-FF2E-438B-B352-FA85EBF4D9DA}" type="presParOf" srcId="{3A069D54-661D-46A2-801D-93598838F429}" destId="{7DF32E36-8239-41DB-8BCD-8C17A25D2351}" srcOrd="0" destOrd="0" presId="urn:microsoft.com/office/officeart/2005/8/layout/default"/>
    <dgm:cxn modelId="{E68CAD4A-BBFB-4FEF-BCD1-F98CC95DC64F}" type="presParOf" srcId="{3A069D54-661D-46A2-801D-93598838F429}" destId="{5CA78425-3310-4664-A7DE-C70E60630920}" srcOrd="1" destOrd="0" presId="urn:microsoft.com/office/officeart/2005/8/layout/default"/>
    <dgm:cxn modelId="{4009E8E2-F369-4006-A7C9-30C6B65275D2}" type="presParOf" srcId="{3A069D54-661D-46A2-801D-93598838F429}" destId="{3CAED0DF-1744-4BDC-AAB9-C6752B8F475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075869-EE05-4B4E-BC6C-E1F4D42206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B2C1BF2-E778-4BE0-972C-13D755A7719F}">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t>Meaningful Use: Improve Quality, Safety, and Efficiency.</a:t>
          </a:r>
          <a:endParaRPr lang="en-US" dirty="0"/>
        </a:p>
      </dgm:t>
    </dgm:pt>
    <dgm:pt modelId="{4C3F9AA4-5E3D-4434-B218-2CF5BBC6261F}" type="parTrans" cxnId="{89EEBCCD-2773-4528-B872-F16CE71D2C76}">
      <dgm:prSet/>
      <dgm:spPr/>
      <dgm:t>
        <a:bodyPr/>
        <a:lstStyle/>
        <a:p>
          <a:endParaRPr lang="en-US"/>
        </a:p>
      </dgm:t>
    </dgm:pt>
    <dgm:pt modelId="{1B8A45EA-0991-4427-98E2-EAC199066A51}" type="sibTrans" cxnId="{89EEBCCD-2773-4528-B872-F16CE71D2C76}">
      <dgm:prSet/>
      <dgm:spPr/>
      <dgm:t>
        <a:bodyPr/>
        <a:lstStyle/>
        <a:p>
          <a:endParaRPr lang="en-US"/>
        </a:p>
      </dgm:t>
    </dgm:pt>
    <dgm:pt modelId="{4CE96E73-C85D-4AA8-9E63-769806DAFC41}">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IOM: Health Care Should Be Equitable</a:t>
          </a:r>
          <a:endParaRPr lang="en-US" dirty="0"/>
        </a:p>
      </dgm:t>
    </dgm:pt>
    <dgm:pt modelId="{D4223EBE-9912-46D4-A292-89E1B6DDFD00}" type="parTrans" cxnId="{66781838-923D-4269-B527-1D8832CC55A5}">
      <dgm:prSet/>
      <dgm:spPr/>
      <dgm:t>
        <a:bodyPr/>
        <a:lstStyle/>
        <a:p>
          <a:endParaRPr lang="en-US"/>
        </a:p>
      </dgm:t>
    </dgm:pt>
    <dgm:pt modelId="{197E1B0C-C503-4BFD-B6A0-9E9E932824ED}" type="sibTrans" cxnId="{66781838-923D-4269-B527-1D8832CC55A5}">
      <dgm:prSet/>
      <dgm:spPr/>
      <dgm:t>
        <a:bodyPr/>
        <a:lstStyle/>
        <a:p>
          <a:endParaRPr lang="en-US"/>
        </a:p>
      </dgm:t>
    </dgm:pt>
    <dgm:pt modelId="{3A069D54-661D-46A2-801D-93598838F429}" type="pres">
      <dgm:prSet presAssocID="{16075869-EE05-4B4E-BC6C-E1F4D422062B}" presName="diagram" presStyleCnt="0">
        <dgm:presLayoutVars>
          <dgm:dir/>
          <dgm:resizeHandles val="exact"/>
        </dgm:presLayoutVars>
      </dgm:prSet>
      <dgm:spPr/>
      <dgm:t>
        <a:bodyPr/>
        <a:lstStyle/>
        <a:p>
          <a:endParaRPr lang="en-US"/>
        </a:p>
      </dgm:t>
    </dgm:pt>
    <dgm:pt modelId="{7DF32E36-8239-41DB-8BCD-8C17A25D2351}" type="pres">
      <dgm:prSet presAssocID="{CB2C1BF2-E778-4BE0-972C-13D755A7719F}" presName="node" presStyleLbl="node1" presStyleIdx="0" presStyleCnt="2">
        <dgm:presLayoutVars>
          <dgm:bulletEnabled val="1"/>
        </dgm:presLayoutVars>
      </dgm:prSet>
      <dgm:spPr/>
      <dgm:t>
        <a:bodyPr/>
        <a:lstStyle/>
        <a:p>
          <a:endParaRPr lang="en-US"/>
        </a:p>
      </dgm:t>
    </dgm:pt>
    <dgm:pt modelId="{5CA78425-3310-4664-A7DE-C70E60630920}" type="pres">
      <dgm:prSet presAssocID="{1B8A45EA-0991-4427-98E2-EAC199066A51}" presName="sibTrans" presStyleCnt="0"/>
      <dgm:spPr/>
    </dgm:pt>
    <dgm:pt modelId="{3CAED0DF-1744-4BDC-AAB9-C6752B8F4753}" type="pres">
      <dgm:prSet presAssocID="{4CE96E73-C85D-4AA8-9E63-769806DAFC41}" presName="node" presStyleLbl="node1" presStyleIdx="1" presStyleCnt="2">
        <dgm:presLayoutVars>
          <dgm:bulletEnabled val="1"/>
        </dgm:presLayoutVars>
      </dgm:prSet>
      <dgm:spPr/>
      <dgm:t>
        <a:bodyPr/>
        <a:lstStyle/>
        <a:p>
          <a:endParaRPr lang="en-US"/>
        </a:p>
      </dgm:t>
    </dgm:pt>
  </dgm:ptLst>
  <dgm:cxnLst>
    <dgm:cxn modelId="{66781838-923D-4269-B527-1D8832CC55A5}" srcId="{16075869-EE05-4B4E-BC6C-E1F4D422062B}" destId="{4CE96E73-C85D-4AA8-9E63-769806DAFC41}" srcOrd="1" destOrd="0" parTransId="{D4223EBE-9912-46D4-A292-89E1B6DDFD00}" sibTransId="{197E1B0C-C503-4BFD-B6A0-9E9E932824ED}"/>
    <dgm:cxn modelId="{8E1910CA-5D27-4F73-B199-1E7DFC41056A}" type="presOf" srcId="{CB2C1BF2-E778-4BE0-972C-13D755A7719F}" destId="{7DF32E36-8239-41DB-8BCD-8C17A25D2351}" srcOrd="0" destOrd="0" presId="urn:microsoft.com/office/officeart/2005/8/layout/default"/>
    <dgm:cxn modelId="{89EEBCCD-2773-4528-B872-F16CE71D2C76}" srcId="{16075869-EE05-4B4E-BC6C-E1F4D422062B}" destId="{CB2C1BF2-E778-4BE0-972C-13D755A7719F}" srcOrd="0" destOrd="0" parTransId="{4C3F9AA4-5E3D-4434-B218-2CF5BBC6261F}" sibTransId="{1B8A45EA-0991-4427-98E2-EAC199066A51}"/>
    <dgm:cxn modelId="{76E527F1-1691-49A6-BD56-FC99675AC608}" type="presOf" srcId="{4CE96E73-C85D-4AA8-9E63-769806DAFC41}" destId="{3CAED0DF-1744-4BDC-AAB9-C6752B8F4753}" srcOrd="0" destOrd="0" presId="urn:microsoft.com/office/officeart/2005/8/layout/default"/>
    <dgm:cxn modelId="{A13CB990-3B3B-4915-AD61-28C7D7EBFD45}" type="presOf" srcId="{16075869-EE05-4B4E-BC6C-E1F4D422062B}" destId="{3A069D54-661D-46A2-801D-93598838F429}" srcOrd="0" destOrd="0" presId="urn:microsoft.com/office/officeart/2005/8/layout/default"/>
    <dgm:cxn modelId="{28A74C4B-C157-4EDE-9EBF-A347B765360D}" type="presParOf" srcId="{3A069D54-661D-46A2-801D-93598838F429}" destId="{7DF32E36-8239-41DB-8BCD-8C17A25D2351}" srcOrd="0" destOrd="0" presId="urn:microsoft.com/office/officeart/2005/8/layout/default"/>
    <dgm:cxn modelId="{1CAEA53A-8681-4FE6-8B09-62776FBBB916}" type="presParOf" srcId="{3A069D54-661D-46A2-801D-93598838F429}" destId="{5CA78425-3310-4664-A7DE-C70E60630920}" srcOrd="1" destOrd="0" presId="urn:microsoft.com/office/officeart/2005/8/layout/default"/>
    <dgm:cxn modelId="{7480B428-CA97-4BB9-AB8C-86F545AD7E0E}" type="presParOf" srcId="{3A069D54-661D-46A2-801D-93598838F429}" destId="{3CAED0DF-1744-4BDC-AAB9-C6752B8F475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F32E36-8239-41DB-8BCD-8C17A25D2351}">
      <dsp:nvSpPr>
        <dsp:cNvPr id="0" name=""/>
        <dsp:cNvSpPr/>
      </dsp:nvSpPr>
      <dsp:spPr>
        <a:xfrm>
          <a:off x="117177" y="1041"/>
          <a:ext cx="3515320" cy="210919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Meaningful Use: Improve Quality, Safety, and Efficiency.</a:t>
          </a:r>
          <a:endParaRPr lang="en-US" sz="3300" kern="1200" dirty="0"/>
        </a:p>
      </dsp:txBody>
      <dsp:txXfrm>
        <a:off x="117177" y="1041"/>
        <a:ext cx="3515320" cy="2109192"/>
      </dsp:txXfrm>
    </dsp:sp>
    <dsp:sp modelId="{3CAED0DF-1744-4BDC-AAB9-C6752B8F4753}">
      <dsp:nvSpPr>
        <dsp:cNvPr id="0" name=""/>
        <dsp:cNvSpPr/>
      </dsp:nvSpPr>
      <dsp:spPr>
        <a:xfrm>
          <a:off x="117177" y="2461766"/>
          <a:ext cx="3515320" cy="210919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IOM: Health Care Should Be Safe</a:t>
          </a:r>
          <a:endParaRPr lang="en-US" sz="3300" kern="1200" dirty="0"/>
        </a:p>
      </dsp:txBody>
      <dsp:txXfrm>
        <a:off x="117177" y="2461766"/>
        <a:ext cx="3515320" cy="21091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F32E36-8239-41DB-8BCD-8C17A25D2351}">
      <dsp:nvSpPr>
        <dsp:cNvPr id="0" name=""/>
        <dsp:cNvSpPr/>
      </dsp:nvSpPr>
      <dsp:spPr>
        <a:xfrm>
          <a:off x="117177" y="1041"/>
          <a:ext cx="3515320" cy="210919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Meaningful Use: Improve Quality, Safety, and Efficiency.</a:t>
          </a:r>
          <a:endParaRPr lang="en-US" sz="3300" kern="1200" dirty="0"/>
        </a:p>
      </dsp:txBody>
      <dsp:txXfrm>
        <a:off x="117177" y="1041"/>
        <a:ext cx="3515320" cy="2109192"/>
      </dsp:txXfrm>
    </dsp:sp>
    <dsp:sp modelId="{3CAED0DF-1744-4BDC-AAB9-C6752B8F4753}">
      <dsp:nvSpPr>
        <dsp:cNvPr id="0" name=""/>
        <dsp:cNvSpPr/>
      </dsp:nvSpPr>
      <dsp:spPr>
        <a:xfrm>
          <a:off x="117177" y="2461766"/>
          <a:ext cx="3515320" cy="210919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IOM: Health Care Should Be Effective</a:t>
          </a:r>
          <a:endParaRPr lang="en-US" sz="3300" kern="1200" dirty="0"/>
        </a:p>
      </dsp:txBody>
      <dsp:txXfrm>
        <a:off x="117177" y="2461766"/>
        <a:ext cx="3515320" cy="210919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F32E36-8239-41DB-8BCD-8C17A25D2351}">
      <dsp:nvSpPr>
        <dsp:cNvPr id="0" name=""/>
        <dsp:cNvSpPr/>
      </dsp:nvSpPr>
      <dsp:spPr>
        <a:xfrm>
          <a:off x="117177" y="1041"/>
          <a:ext cx="3515320" cy="210919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Meaningful Use: Improve Quality, Safety, and Efficiency.</a:t>
          </a:r>
          <a:endParaRPr lang="en-US" sz="3300" kern="1200" dirty="0"/>
        </a:p>
      </dsp:txBody>
      <dsp:txXfrm>
        <a:off x="117177" y="1041"/>
        <a:ext cx="3515320" cy="2109192"/>
      </dsp:txXfrm>
    </dsp:sp>
    <dsp:sp modelId="{3CAED0DF-1744-4BDC-AAB9-C6752B8F4753}">
      <dsp:nvSpPr>
        <dsp:cNvPr id="0" name=""/>
        <dsp:cNvSpPr/>
      </dsp:nvSpPr>
      <dsp:spPr>
        <a:xfrm>
          <a:off x="117177" y="2461766"/>
          <a:ext cx="3515320" cy="210919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IOM: Health Care Should Be Patient-Centered</a:t>
          </a:r>
          <a:endParaRPr lang="en-US" sz="3300" kern="1200" dirty="0"/>
        </a:p>
      </dsp:txBody>
      <dsp:txXfrm>
        <a:off x="117177" y="2461766"/>
        <a:ext cx="3515320" cy="210919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F32E36-8239-41DB-8BCD-8C17A25D2351}">
      <dsp:nvSpPr>
        <dsp:cNvPr id="0" name=""/>
        <dsp:cNvSpPr/>
      </dsp:nvSpPr>
      <dsp:spPr>
        <a:xfrm>
          <a:off x="117177" y="1041"/>
          <a:ext cx="3515320" cy="210919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Meaningful Use: Improve Quality, Safety, and Efficiency.</a:t>
          </a:r>
          <a:endParaRPr lang="en-US" sz="3300" kern="1200" dirty="0"/>
        </a:p>
      </dsp:txBody>
      <dsp:txXfrm>
        <a:off x="117177" y="1041"/>
        <a:ext cx="3515320" cy="2109192"/>
      </dsp:txXfrm>
    </dsp:sp>
    <dsp:sp modelId="{3CAED0DF-1744-4BDC-AAB9-C6752B8F4753}">
      <dsp:nvSpPr>
        <dsp:cNvPr id="0" name=""/>
        <dsp:cNvSpPr/>
      </dsp:nvSpPr>
      <dsp:spPr>
        <a:xfrm>
          <a:off x="117177" y="2461766"/>
          <a:ext cx="3515320" cy="210919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IOM: Health Care Should Be Timely</a:t>
          </a:r>
          <a:endParaRPr lang="en-US" sz="3300" kern="1200" dirty="0"/>
        </a:p>
      </dsp:txBody>
      <dsp:txXfrm>
        <a:off x="117177" y="2461766"/>
        <a:ext cx="3515320" cy="210919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F32E36-8239-41DB-8BCD-8C17A25D2351}">
      <dsp:nvSpPr>
        <dsp:cNvPr id="0" name=""/>
        <dsp:cNvSpPr/>
      </dsp:nvSpPr>
      <dsp:spPr>
        <a:xfrm>
          <a:off x="117177" y="1041"/>
          <a:ext cx="3515320" cy="210919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Meaningful Use: Improve Quality, Safety, and Efficiency.</a:t>
          </a:r>
          <a:endParaRPr lang="en-US" sz="3300" kern="1200" dirty="0"/>
        </a:p>
      </dsp:txBody>
      <dsp:txXfrm>
        <a:off x="117177" y="1041"/>
        <a:ext cx="3515320" cy="2109192"/>
      </dsp:txXfrm>
    </dsp:sp>
    <dsp:sp modelId="{3CAED0DF-1744-4BDC-AAB9-C6752B8F4753}">
      <dsp:nvSpPr>
        <dsp:cNvPr id="0" name=""/>
        <dsp:cNvSpPr/>
      </dsp:nvSpPr>
      <dsp:spPr>
        <a:xfrm>
          <a:off x="117177" y="2461766"/>
          <a:ext cx="3515320" cy="210919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IOM: Health Care Should Be Efficient</a:t>
          </a:r>
          <a:endParaRPr lang="en-US" sz="3300" kern="1200" dirty="0"/>
        </a:p>
      </dsp:txBody>
      <dsp:txXfrm>
        <a:off x="117177" y="2461766"/>
        <a:ext cx="3515320" cy="210919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DF32E36-8239-41DB-8BCD-8C17A25D2351}">
      <dsp:nvSpPr>
        <dsp:cNvPr id="0" name=""/>
        <dsp:cNvSpPr/>
      </dsp:nvSpPr>
      <dsp:spPr>
        <a:xfrm>
          <a:off x="117177" y="1041"/>
          <a:ext cx="3515320" cy="210919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Meaningful Use: Improve Quality, Safety, and Efficiency.</a:t>
          </a:r>
          <a:endParaRPr lang="en-US" sz="3300" kern="1200" dirty="0"/>
        </a:p>
      </dsp:txBody>
      <dsp:txXfrm>
        <a:off x="117177" y="1041"/>
        <a:ext cx="3515320" cy="2109192"/>
      </dsp:txXfrm>
    </dsp:sp>
    <dsp:sp modelId="{3CAED0DF-1744-4BDC-AAB9-C6752B8F4753}">
      <dsp:nvSpPr>
        <dsp:cNvPr id="0" name=""/>
        <dsp:cNvSpPr/>
      </dsp:nvSpPr>
      <dsp:spPr>
        <a:xfrm>
          <a:off x="117177" y="2461766"/>
          <a:ext cx="3515320" cy="210919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IOM: Health Care Should Be Equitable</a:t>
          </a:r>
          <a:endParaRPr lang="en-US" sz="3300" kern="1200" dirty="0"/>
        </a:p>
      </dsp:txBody>
      <dsp:txXfrm>
        <a:off x="117177" y="2461766"/>
        <a:ext cx="3515320" cy="210919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897C870-B684-4588-8ED5-29F0E50D7582}" type="datetimeFigureOut">
              <a:rPr lang="en-US"/>
              <a:pPr>
                <a:defRPr/>
              </a:pPr>
              <a:t>8/3/2010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586EC94-80F2-4BCF-BEAE-6562E4B0F27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Welcome back to Decision Support for Quality Improvement. This unit presents a variety of clinical decision support systems that help improve quality of care.</a:t>
            </a:r>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A6A522-12B0-4234-854E-CDF131F120D9}"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systems that support efficient health care include: rules that trigger alerts for high cost drugs and suggest lower cost alternatives, duplicate testing alerts, rules that help the provider to document information that supports appropriate medical coding, and rules that calculate risks and generate preventive recommendations.</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4A6C23-A66C-4FA2-B7D0-0322A96F470A}"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systems that support equitable health care that minimizes disparity include: rules that identify vulnerable populations so that disparity can be identified early and rectified as well as rules that apply decision support regardless of sex, age, race, ethnicity, or socioeconomic status.</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C1B9A1-8DF7-4DA4-85AE-3C030E17FF4D}"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r>
              <a:rPr lang="en-US" dirty="0" smtClean="0"/>
              <a:t>Researchers have looked at unintended consequences related to clinical decision support. These can be categorized into consequences related to content and presentation. There are three themes related to content. The first is elimination or changing of roles of clinicians and staff, especially clerical staff. For example, one case study noted that they underestimated the gatekeeper function of the clerical staff who, in the paper world, questioned daily x ray orders after a certain amount of time, but once they automated, chest x-ray orders went on ad infinitum. A second unintended consequence related to currency of clinical decision support content. For example, changes in coding for billing or compliance and difficulties updating order sets may cause problems. Another content-related consequence is wrong or misleading CDS content. An example of this would be a clinical decision support rule that leads clinicians to order something that is not adequately stocked. Another example is when contradictory advice is offered by two separate CDS rules.</a:t>
            </a:r>
          </a:p>
          <a:p>
            <a:pPr fontAlgn="auto">
              <a:spcBef>
                <a:spcPts val="0"/>
              </a:spcBef>
              <a:spcAft>
                <a:spcPts val="0"/>
              </a:spcAft>
              <a:defRPr/>
            </a:pPr>
            <a:endParaRPr lang="en-US" dirty="0" smtClean="0"/>
          </a:p>
          <a:p>
            <a:pPr fontAlgn="auto">
              <a:spcBef>
                <a:spcPts val="0"/>
              </a:spcBef>
              <a:spcAft>
                <a:spcPts val="0"/>
              </a:spcAft>
              <a:defRPr/>
            </a:pPr>
            <a:r>
              <a:rPr lang="en-US" dirty="0" smtClean="0"/>
              <a:t>The second category of unintended consequences is presentation. This category includes rigidity of systems, alert fatigue, and other sources of potential error. For example is the way in which workflow is changed by the insertion of the computer into the clinical workspace. Alert fatigue is so great a problem that we have devoted unit 6.3 to that issue. Other sources of potential error include such things as the auto-complete feature that may insert the wrong medication or alerts that are seen when it is too late for action.</a:t>
            </a:r>
          </a:p>
          <a:p>
            <a:pPr fontAlgn="auto">
              <a:spcBef>
                <a:spcPts val="0"/>
              </a:spcBef>
              <a:spcAft>
                <a:spcPts val="0"/>
              </a:spcAft>
              <a:defRPr/>
            </a:pPr>
            <a:endParaRPr lang="en-US" dirty="0" smtClean="0"/>
          </a:p>
          <a:p>
            <a:pPr fontAlgn="auto">
              <a:spcBef>
                <a:spcPts val="0"/>
              </a:spcBef>
              <a:spcAft>
                <a:spcPts val="0"/>
              </a:spcAft>
              <a:defRPr/>
            </a:pPr>
            <a:r>
              <a:rPr lang="en-US" dirty="0" smtClean="0"/>
              <a:t>Ash JS, </a:t>
            </a:r>
            <a:r>
              <a:rPr lang="en-US" dirty="0" err="1" smtClean="0"/>
              <a:t>Sittig</a:t>
            </a:r>
            <a:r>
              <a:rPr lang="en-US" dirty="0" smtClean="0"/>
              <a:t> DF, Campbell EM, </a:t>
            </a:r>
            <a:r>
              <a:rPr lang="en-US" dirty="0" err="1" smtClean="0"/>
              <a:t>Guappone</a:t>
            </a:r>
            <a:r>
              <a:rPr lang="en-US" dirty="0" smtClean="0"/>
              <a:t> KP, Dykstra RH (2007). Some unintended consequences of clinical decision support systems. AMIA 2007 Symposium Proceedings; 11:26-30</a:t>
            </a:r>
            <a:endParaRPr lang="en-US" dirty="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BCC18B-85BB-45B4-9EAF-958270CA0284}"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summary, meaningful use of EHRs must include meaningful use of CDS. Clinical decision support systems support quality, safety, efficiency, effectiveness, timeliness, and equity of care. Examples of CDS can be provided that address each of the IOM aims. It is important to be aware of the potential for unintended consequences of CDS.</a:t>
            </a: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170BB2-5600-4A48-B784-09BA9A903E63}" type="slidenum">
              <a:rPr lang="en-US"/>
              <a:pPr fontAlgn="base">
                <a:spcBef>
                  <a:spcPct val="0"/>
                </a:spcBef>
                <a:spcAft>
                  <a:spcPct val="0"/>
                </a:spcAft>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objective of unit 6.2 is to enable the learner to compare a variety of decision support tools that help improve quality.</a:t>
            </a:r>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273F36-E670-446E-AA97-668ED206DEC0}"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In August 2009, the Office of the National Coordinator for Health Information Technology held a Clinical Decision Support Workshop Meeting to advance the utility, usability, and meaningful use of CDS. They brought together subject matter experts who represented a broad spectrum of expertise, including clinical informatics, quality improvement, patient advocacy, provider, </a:t>
            </a:r>
            <a:r>
              <a:rPr lang="en-US" dirty="0" err="1" smtClean="0"/>
              <a:t>payor</a:t>
            </a:r>
            <a:r>
              <a:rPr lang="en-US" dirty="0" smtClean="0"/>
              <a:t>, knowledge vendor, and electronic health records (EHR) system vendor perspectives. David Bates discussed the potential for advanced EHR systems with clinical decision support functionalities to offer many benefits to patient care safety and quality, including improving the rate at which patients receive recommended preventive services as well as improvement in financial performance. He cautioned that trials of CDS have produced mixed results and there are a number of unresolved challenges. Nonetheless, CDS holds promise in improving  health care outcomes and therefore, meaningful use of EHRs must include meaningful use of clinical decision support.</a:t>
            </a:r>
          </a:p>
          <a:p>
            <a:pPr>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Calibri" pitchFamily="34" charset="0"/>
              </a:rPr>
              <a:t>David Bates, Clinical Decision Support Workshop, ONC, August 25-26, 2009</a:t>
            </a:r>
          </a:p>
          <a:p>
            <a:pPr>
              <a:spcBef>
                <a:spcPct val="0"/>
              </a:spcBef>
            </a:pP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93A36B-A9CF-465E-A093-D91371D4657E}"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 number of types of clinical decision support were discussed including relevant data displays, smart documentation forms, order facilitators such as smart order sets, consequents, and modifiers; extended-time guidelines and protocols followers, targeted reference, such as contextually relevant medical references or info buttons, reactive alerts…</a:t>
            </a: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24E47B-8B11-4334-96B6-65F6178860D4}"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Task assistants for tasks such as drug dosing and laboratory result acknowledgement, diagnostic suggestions, patient summaries for hand-offs between clinicians; procedure refreshers, training, and reminders; performance dashboards with prompts for areas needing attention; and tracking and management systems that facilitate task prioritization and whole-service management.</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8F5937-CFEF-4BB3-B82A-0CBAF9F6FF0C}"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a:p>
            <a:pPr>
              <a:spcBef>
                <a:spcPct val="0"/>
              </a:spcBef>
            </a:pPr>
            <a:r>
              <a:rPr lang="en-US" smtClean="0"/>
              <a:t>Clinical decision support tools that support Safe Patient Care include: rules that alert the prescriber to drug-drug/drug-allergy/ and drug-diagnosis interactions  and rules that support weight-based, physiology-based, and age-based dosing. </a:t>
            </a: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63557D-B3A7-48BE-9450-BAA7A1EF1D03}"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systems that support effective health care are those that provide information and assistance related to best practice guidelines, including preventive care reminders, medical formula calculators, access to the most current clinical practice guideline for the particular condition, access to medical images, clinical reference databases and text, as well as intelligent guided order-sets.</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A83598-8A78-4657-A18B-8E9B3FFC6459}"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systems that support patient centered health care are those that present rules based on patient characteristics such as race, sex, and gender; rules that translate medical language into patient-friendly language, those that create patient-specific clinical summaries, and those that minimize patient identification errors.</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30492B9-09B0-4D6B-BEBB-882858718745}"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systems that support timely health care include a variety of clinical reminders, such as drug doses due, scheduled appointments, follow-up testing, as well as rules that automatically reschedule medications based on new information.</a:t>
            </a: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4CA5AD-BB42-41F3-A364-89AB14FA2354}"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 12/Unit 6.2</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C87570C3-F104-45BA-90BE-10BA5FEDFD2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 12/Unit 6.2</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0C9DE524-AD5E-4EA4-A9F1-1B04215D48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 12/Unit 6.2</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FC4AAAF3-3EB8-42F8-A9B0-814FD315ED8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Component 12/Unit 6.2</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34E4570E-F0A5-4461-A889-C8057CBCA82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Component 12/Unit 6.2</a:t>
            </a:r>
          </a:p>
        </p:txBody>
      </p:sp>
      <p:sp>
        <p:nvSpPr>
          <p:cNvPr id="5" name="Footer Placeholder 4"/>
          <p:cNvSpPr>
            <a:spLocks noGrp="1"/>
          </p:cNvSpPr>
          <p:nvPr>
            <p:ph type="ftr" sz="quarter" idx="11"/>
          </p:nvPr>
        </p:nvSpPr>
        <p:spPr/>
        <p:txBody>
          <a:bodyPr/>
          <a:lstStyle>
            <a:lvl1pPr>
              <a:defRPr/>
            </a:lvl1pPr>
          </a:lstStyle>
          <a:p>
            <a:pPr>
              <a:defRPr/>
            </a:pPr>
            <a:r>
              <a:rPr lang="en-US"/>
              <a:t>Health IT Workforce Curriculum</a:t>
            </a:r>
          </a:p>
        </p:txBody>
      </p:sp>
      <p:sp>
        <p:nvSpPr>
          <p:cNvPr id="6" name="Slide Number Placeholder 5"/>
          <p:cNvSpPr>
            <a:spLocks noGrp="1"/>
          </p:cNvSpPr>
          <p:nvPr>
            <p:ph type="sldNum" sz="quarter" idx="12"/>
          </p:nvPr>
        </p:nvSpPr>
        <p:spPr/>
        <p:txBody>
          <a:bodyPr/>
          <a:lstStyle>
            <a:lvl1pPr>
              <a:defRPr/>
            </a:lvl1pPr>
          </a:lstStyle>
          <a:p>
            <a:pPr>
              <a:defRPr/>
            </a:pPr>
            <a:fld id="{A7B06CB7-F1E3-4DE6-8E02-6C240A8FC1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Component 12/Unit 6.2</a:t>
            </a:r>
          </a:p>
        </p:txBody>
      </p:sp>
      <p:sp>
        <p:nvSpPr>
          <p:cNvPr id="6" name="Footer Placeholder 5"/>
          <p:cNvSpPr>
            <a:spLocks noGrp="1"/>
          </p:cNvSpPr>
          <p:nvPr>
            <p:ph type="ftr" sz="quarter" idx="11"/>
          </p:nvPr>
        </p:nvSpPr>
        <p:spPr/>
        <p:txBody>
          <a:bodyPr/>
          <a:lstStyle>
            <a:lvl1pPr>
              <a:defRPr/>
            </a:lvl1pPr>
          </a:lstStyle>
          <a:p>
            <a:pPr>
              <a:defRPr/>
            </a:pPr>
            <a:r>
              <a:rPr lang="en-US"/>
              <a:t>Health IT Workforce Curriculum</a:t>
            </a:r>
          </a:p>
        </p:txBody>
      </p:sp>
      <p:sp>
        <p:nvSpPr>
          <p:cNvPr id="7" name="Slide Number Placeholder 6"/>
          <p:cNvSpPr>
            <a:spLocks noGrp="1"/>
          </p:cNvSpPr>
          <p:nvPr>
            <p:ph type="sldNum" sz="quarter" idx="12"/>
          </p:nvPr>
        </p:nvSpPr>
        <p:spPr/>
        <p:txBody>
          <a:bodyPr/>
          <a:lstStyle>
            <a:lvl1pPr>
              <a:defRPr/>
            </a:lvl1pPr>
          </a:lstStyle>
          <a:p>
            <a:pPr>
              <a:defRPr/>
            </a:pPr>
            <a:fld id="{C5838785-4DF9-4E19-BB77-6AAB17FBDBB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a:t>Component 12/Unit 6.2</a:t>
            </a:r>
          </a:p>
        </p:txBody>
      </p:sp>
      <p:sp>
        <p:nvSpPr>
          <p:cNvPr id="8" name="Footer Placeholder 7"/>
          <p:cNvSpPr>
            <a:spLocks noGrp="1"/>
          </p:cNvSpPr>
          <p:nvPr>
            <p:ph type="ftr" sz="quarter" idx="11"/>
          </p:nvPr>
        </p:nvSpPr>
        <p:spPr/>
        <p:txBody>
          <a:bodyPr/>
          <a:lstStyle>
            <a:lvl1pPr>
              <a:defRPr/>
            </a:lvl1pPr>
          </a:lstStyle>
          <a:p>
            <a:pPr>
              <a:defRPr/>
            </a:pPr>
            <a:r>
              <a:rPr lang="en-US"/>
              <a:t>Health IT Workforce Curriculum</a:t>
            </a:r>
          </a:p>
        </p:txBody>
      </p:sp>
      <p:sp>
        <p:nvSpPr>
          <p:cNvPr id="9" name="Slide Number Placeholder 8"/>
          <p:cNvSpPr>
            <a:spLocks noGrp="1"/>
          </p:cNvSpPr>
          <p:nvPr>
            <p:ph type="sldNum" sz="quarter" idx="12"/>
          </p:nvPr>
        </p:nvSpPr>
        <p:spPr/>
        <p:txBody>
          <a:bodyPr/>
          <a:lstStyle>
            <a:lvl1pPr>
              <a:defRPr/>
            </a:lvl1pPr>
          </a:lstStyle>
          <a:p>
            <a:pPr>
              <a:defRPr/>
            </a:pPr>
            <a:fld id="{BE4B4D9A-32A0-4B15-B677-EF8ECF08B88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a:t>Component 12/Unit 6.2</a:t>
            </a:r>
          </a:p>
        </p:txBody>
      </p:sp>
      <p:sp>
        <p:nvSpPr>
          <p:cNvPr id="4" name="Footer Placeholder 3"/>
          <p:cNvSpPr>
            <a:spLocks noGrp="1"/>
          </p:cNvSpPr>
          <p:nvPr>
            <p:ph type="ftr" sz="quarter" idx="11"/>
          </p:nvPr>
        </p:nvSpPr>
        <p:spPr/>
        <p:txBody>
          <a:bodyPr/>
          <a:lstStyle>
            <a:lvl1pPr>
              <a:defRPr/>
            </a:lvl1pPr>
          </a:lstStyle>
          <a:p>
            <a:pPr>
              <a:defRPr/>
            </a:pPr>
            <a:r>
              <a:rPr lang="en-US"/>
              <a:t>Health IT Workforce Curriculum</a:t>
            </a:r>
          </a:p>
        </p:txBody>
      </p:sp>
      <p:sp>
        <p:nvSpPr>
          <p:cNvPr id="5" name="Slide Number Placeholder 4"/>
          <p:cNvSpPr>
            <a:spLocks noGrp="1"/>
          </p:cNvSpPr>
          <p:nvPr>
            <p:ph type="sldNum" sz="quarter" idx="12"/>
          </p:nvPr>
        </p:nvSpPr>
        <p:spPr/>
        <p:txBody>
          <a:bodyPr/>
          <a:lstStyle>
            <a:lvl1pPr>
              <a:defRPr/>
            </a:lvl1pPr>
          </a:lstStyle>
          <a:p>
            <a:pPr>
              <a:defRPr/>
            </a:pPr>
            <a:fld id="{ECF9CF27-5220-494C-BC90-C65ED33C135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Component 12/Unit 6.2</a:t>
            </a:r>
          </a:p>
        </p:txBody>
      </p:sp>
      <p:sp>
        <p:nvSpPr>
          <p:cNvPr id="3" name="Footer Placeholder 2"/>
          <p:cNvSpPr>
            <a:spLocks noGrp="1"/>
          </p:cNvSpPr>
          <p:nvPr>
            <p:ph type="ftr" sz="quarter" idx="11"/>
          </p:nvPr>
        </p:nvSpPr>
        <p:spPr/>
        <p:txBody>
          <a:bodyPr/>
          <a:lstStyle>
            <a:lvl1pPr>
              <a:defRPr/>
            </a:lvl1pPr>
          </a:lstStyle>
          <a:p>
            <a:pPr>
              <a:defRPr/>
            </a:pPr>
            <a:r>
              <a:rPr lang="en-US"/>
              <a:t>Health IT Workforce Curriculum</a:t>
            </a:r>
          </a:p>
        </p:txBody>
      </p:sp>
      <p:sp>
        <p:nvSpPr>
          <p:cNvPr id="4" name="Slide Number Placeholder 3"/>
          <p:cNvSpPr>
            <a:spLocks noGrp="1"/>
          </p:cNvSpPr>
          <p:nvPr>
            <p:ph type="sldNum" sz="quarter" idx="12"/>
          </p:nvPr>
        </p:nvSpPr>
        <p:spPr/>
        <p:txBody>
          <a:bodyPr/>
          <a:lstStyle>
            <a:lvl1pPr>
              <a:defRPr/>
            </a:lvl1pPr>
          </a:lstStyle>
          <a:p>
            <a:pPr>
              <a:defRPr/>
            </a:pPr>
            <a:fld id="{98212B95-35F5-4389-808B-FD94C27CFA3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Component 12/Unit 6.2</a:t>
            </a:r>
          </a:p>
        </p:txBody>
      </p:sp>
      <p:sp>
        <p:nvSpPr>
          <p:cNvPr id="6" name="Footer Placeholder 5"/>
          <p:cNvSpPr>
            <a:spLocks noGrp="1"/>
          </p:cNvSpPr>
          <p:nvPr>
            <p:ph type="ftr" sz="quarter" idx="11"/>
          </p:nvPr>
        </p:nvSpPr>
        <p:spPr/>
        <p:txBody>
          <a:bodyPr/>
          <a:lstStyle>
            <a:lvl1pPr>
              <a:defRPr/>
            </a:lvl1pPr>
          </a:lstStyle>
          <a:p>
            <a:pPr>
              <a:defRPr/>
            </a:pPr>
            <a:r>
              <a:rPr lang="en-US"/>
              <a:t>Health IT Workforce Curriculum</a:t>
            </a:r>
          </a:p>
        </p:txBody>
      </p:sp>
      <p:sp>
        <p:nvSpPr>
          <p:cNvPr id="7" name="Slide Number Placeholder 6"/>
          <p:cNvSpPr>
            <a:spLocks noGrp="1"/>
          </p:cNvSpPr>
          <p:nvPr>
            <p:ph type="sldNum" sz="quarter" idx="12"/>
          </p:nvPr>
        </p:nvSpPr>
        <p:spPr/>
        <p:txBody>
          <a:bodyPr/>
          <a:lstStyle>
            <a:lvl1pPr>
              <a:defRPr/>
            </a:lvl1pPr>
          </a:lstStyle>
          <a:p>
            <a:pPr>
              <a:defRPr/>
            </a:pPr>
            <a:fld id="{499C1E20-36EE-4E1B-9CEE-A1FC3DE0602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Component 12/Unit 6.2</a:t>
            </a:r>
          </a:p>
        </p:txBody>
      </p:sp>
      <p:sp>
        <p:nvSpPr>
          <p:cNvPr id="6" name="Footer Placeholder 5"/>
          <p:cNvSpPr>
            <a:spLocks noGrp="1"/>
          </p:cNvSpPr>
          <p:nvPr>
            <p:ph type="ftr" sz="quarter" idx="11"/>
          </p:nvPr>
        </p:nvSpPr>
        <p:spPr/>
        <p:txBody>
          <a:bodyPr/>
          <a:lstStyle>
            <a:lvl1pPr>
              <a:defRPr/>
            </a:lvl1pPr>
          </a:lstStyle>
          <a:p>
            <a:pPr>
              <a:defRPr/>
            </a:pPr>
            <a:r>
              <a:rPr lang="en-US"/>
              <a:t>Health IT Workforce Curriculum</a:t>
            </a:r>
          </a:p>
        </p:txBody>
      </p:sp>
      <p:sp>
        <p:nvSpPr>
          <p:cNvPr id="7" name="Slide Number Placeholder 6"/>
          <p:cNvSpPr>
            <a:spLocks noGrp="1"/>
          </p:cNvSpPr>
          <p:nvPr>
            <p:ph type="sldNum" sz="quarter" idx="12"/>
          </p:nvPr>
        </p:nvSpPr>
        <p:spPr/>
        <p:txBody>
          <a:bodyPr/>
          <a:lstStyle>
            <a:lvl1pPr>
              <a:defRPr/>
            </a:lvl1pPr>
          </a:lstStyle>
          <a:p>
            <a:pPr>
              <a:defRPr/>
            </a:pPr>
            <a:fld id="{825D78DD-2D58-4EAD-8C5B-0BF70C6ADF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r>
              <a:rPr lang="en-US"/>
              <a:t>Component 12/Unit 6.2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a:t>Health IT Workforce Curriculum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55C1BDB-F388-4868-8B91-097E03D3CD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p:txStyles>
    <p:titleStyle>
      <a:lvl1pPr algn="ctr" rtl="0" fontAlgn="base">
        <a:spcBef>
          <a:spcPct val="0"/>
        </a:spcBef>
        <a:spcAft>
          <a:spcPct val="0"/>
        </a:spcAft>
        <a:defRPr sz="4400" kern="1200">
          <a:solidFill>
            <a:schemeClr val="tx1"/>
          </a:solidFill>
          <a:latin typeface="Tahoma" pitchFamily="34" charset="0"/>
          <a:ea typeface="Tahoma" pitchFamily="34" charset="0"/>
          <a:cs typeface="Tahoma" pitchFamily="34" charset="0"/>
        </a:defRPr>
      </a:lvl1pPr>
      <a:lvl2pPr algn="ctr" rtl="0" fontAlgn="base">
        <a:spcBef>
          <a:spcPct val="0"/>
        </a:spcBef>
        <a:spcAft>
          <a:spcPct val="0"/>
        </a:spcAft>
        <a:defRPr sz="4400">
          <a:solidFill>
            <a:schemeClr val="tx1"/>
          </a:solidFill>
          <a:latin typeface="Tahoma" pitchFamily="34" charset="0"/>
          <a:cs typeface="Tahoma" pitchFamily="34" charset="0"/>
        </a:defRPr>
      </a:lvl2pPr>
      <a:lvl3pPr algn="ctr" rtl="0" fontAlgn="base">
        <a:spcBef>
          <a:spcPct val="0"/>
        </a:spcBef>
        <a:spcAft>
          <a:spcPct val="0"/>
        </a:spcAft>
        <a:defRPr sz="4400">
          <a:solidFill>
            <a:schemeClr val="tx1"/>
          </a:solidFill>
          <a:latin typeface="Tahoma" pitchFamily="34" charset="0"/>
          <a:cs typeface="Tahoma" pitchFamily="34" charset="0"/>
        </a:defRPr>
      </a:lvl3pPr>
      <a:lvl4pPr algn="ctr" rtl="0" fontAlgn="base">
        <a:spcBef>
          <a:spcPct val="0"/>
        </a:spcBef>
        <a:spcAft>
          <a:spcPct val="0"/>
        </a:spcAft>
        <a:defRPr sz="4400">
          <a:solidFill>
            <a:schemeClr val="tx1"/>
          </a:solidFill>
          <a:latin typeface="Tahoma" pitchFamily="34" charset="0"/>
          <a:cs typeface="Tahoma" pitchFamily="34" charset="0"/>
        </a:defRPr>
      </a:lvl4pPr>
      <a:lvl5pPr algn="ctr" rtl="0" fontAlgn="base">
        <a:spcBef>
          <a:spcPct val="0"/>
        </a:spcBef>
        <a:spcAft>
          <a:spcPct val="0"/>
        </a:spcAft>
        <a:defRPr sz="4400">
          <a:solidFill>
            <a:schemeClr val="tx1"/>
          </a:solidFill>
          <a:latin typeface="Tahoma" pitchFamily="34" charset="0"/>
          <a:cs typeface="Tahoma" pitchFamily="34" charset="0"/>
        </a:defRPr>
      </a:lvl5pPr>
      <a:lvl6pPr marL="457200" algn="ctr" rtl="0" fontAlgn="base">
        <a:spcBef>
          <a:spcPct val="0"/>
        </a:spcBef>
        <a:spcAft>
          <a:spcPct val="0"/>
        </a:spcAft>
        <a:defRPr sz="4400">
          <a:solidFill>
            <a:schemeClr val="tx1"/>
          </a:solidFill>
          <a:latin typeface="Tahoma" pitchFamily="34" charset="0"/>
          <a:cs typeface="Tahoma" pitchFamily="34" charset="0"/>
        </a:defRPr>
      </a:lvl6pPr>
      <a:lvl7pPr marL="914400" algn="ctr" rtl="0" fontAlgn="base">
        <a:spcBef>
          <a:spcPct val="0"/>
        </a:spcBef>
        <a:spcAft>
          <a:spcPct val="0"/>
        </a:spcAft>
        <a:defRPr sz="4400">
          <a:solidFill>
            <a:schemeClr val="tx1"/>
          </a:solidFill>
          <a:latin typeface="Tahoma" pitchFamily="34" charset="0"/>
          <a:cs typeface="Tahoma" pitchFamily="34" charset="0"/>
        </a:defRPr>
      </a:lvl7pPr>
      <a:lvl8pPr marL="1371600" algn="ctr" rtl="0" fontAlgn="base">
        <a:spcBef>
          <a:spcPct val="0"/>
        </a:spcBef>
        <a:spcAft>
          <a:spcPct val="0"/>
        </a:spcAft>
        <a:defRPr sz="4400">
          <a:solidFill>
            <a:schemeClr val="tx1"/>
          </a:solidFill>
          <a:latin typeface="Tahoma" pitchFamily="34" charset="0"/>
          <a:cs typeface="Tahoma" pitchFamily="34" charset="0"/>
        </a:defRPr>
      </a:lvl8pPr>
      <a:lvl9pPr marL="1828800" algn="ctr" rtl="0" fontAlgn="base">
        <a:spcBef>
          <a:spcPct val="0"/>
        </a:spcBef>
        <a:spcAft>
          <a:spcPct val="0"/>
        </a:spcAft>
        <a:defRPr sz="4400">
          <a:solidFill>
            <a:schemeClr val="tx1"/>
          </a:solidFill>
          <a:latin typeface="Tahoma" pitchFamily="34" charset="0"/>
          <a:cs typeface="Tahom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Unit 6.2: Clinical Decision Support Systems</a:t>
            </a:r>
          </a:p>
          <a:p>
            <a:pPr fontAlgn="auto">
              <a:spcAft>
                <a:spcPts val="0"/>
              </a:spcAft>
              <a:buFont typeface="Arial" pitchFamily="34" charset="0"/>
              <a:buNone/>
              <a:defRPr/>
            </a:pPr>
            <a:r>
              <a:rPr lang="en-US" dirty="0" smtClean="0"/>
              <a:t>that Help Improve Quality</a:t>
            </a:r>
            <a:endParaRPr lang="en-US" dirty="0"/>
          </a:p>
        </p:txBody>
      </p:sp>
      <p:sp>
        <p:nvSpPr>
          <p:cNvPr id="13315" name="Title 1"/>
          <p:cNvSpPr>
            <a:spLocks noGrp="1"/>
          </p:cNvSpPr>
          <p:nvPr>
            <p:ph type="ctrTitle"/>
          </p:nvPr>
        </p:nvSpPr>
        <p:spPr/>
        <p:txBody>
          <a:bodyPr/>
          <a:lstStyle/>
          <a:p>
            <a:r>
              <a:rPr lang="en-US" smtClean="0"/>
              <a:t>Decision Support for Quality Improvement</a:t>
            </a:r>
          </a:p>
        </p:txBody>
      </p:sp>
      <p:sp>
        <p:nvSpPr>
          <p:cNvPr id="5" name="Date Placeholder 4"/>
          <p:cNvSpPr>
            <a:spLocks noGrp="1"/>
          </p:cNvSpPr>
          <p:nvPr>
            <p:ph type="dt" sz="quarter" idx="10"/>
          </p:nvPr>
        </p:nvSpPr>
        <p:spPr/>
        <p:txBody>
          <a:bodyPr/>
          <a:lstStyle/>
          <a:p>
            <a:pPr>
              <a:defRPr/>
            </a:pPr>
            <a:r>
              <a:rPr lang="en-US"/>
              <a:t>Component 12/Unit 6.2</a:t>
            </a:r>
          </a:p>
        </p:txBody>
      </p:sp>
      <p:sp>
        <p:nvSpPr>
          <p:cNvPr id="6" name="Slide Number Placeholder 5"/>
          <p:cNvSpPr>
            <a:spLocks noGrp="1"/>
          </p:cNvSpPr>
          <p:nvPr>
            <p:ph type="sldNum" sz="quarter" idx="12"/>
          </p:nvPr>
        </p:nvSpPr>
        <p:spPr/>
        <p:txBody>
          <a:bodyPr/>
          <a:lstStyle/>
          <a:p>
            <a:pPr>
              <a:defRPr/>
            </a:pPr>
            <a:fld id="{1F718011-4317-4DDE-AC19-7110A2105E5C}" type="slidenum">
              <a:rPr lang="en-US"/>
              <a:pPr>
                <a:defRPr/>
              </a:pPr>
              <a:t>1</a:t>
            </a:fld>
            <a:endParaRPr lang="en-US"/>
          </a:p>
        </p:txBody>
      </p:sp>
      <p:sp>
        <p:nvSpPr>
          <p:cNvPr id="7" name="Footer Placeholder 6"/>
          <p:cNvSpPr>
            <a:spLocks noGrp="1"/>
          </p:cNvSpPr>
          <p:nvPr>
            <p:ph type="ftr" sz="quarter" idx="11"/>
          </p:nvPr>
        </p:nvSpPr>
        <p:spPr/>
        <p:txBody>
          <a:bodyPr/>
          <a:lstStyle/>
          <a:p>
            <a:pPr>
              <a:defRPr/>
            </a:pPr>
            <a:r>
              <a:rPr lang="en-US"/>
              <a:t>Health IT Workforce Curriculum</a:t>
            </a:r>
          </a:p>
        </p:txBody>
      </p:sp>
    </p:spTree>
  </p:cSld>
  <p:clrMapOvr>
    <a:masterClrMapping/>
  </p:clrMapOvr>
  <p:transition advTm="158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CDSS that Support Quality</a:t>
            </a:r>
            <a:br>
              <a:rPr lang="en-US" dirty="0" smtClean="0"/>
            </a:br>
            <a:r>
              <a:rPr lang="en-US" dirty="0" smtClean="0"/>
              <a:t>Efficiency</a:t>
            </a:r>
            <a:endParaRPr lang="en-US" dirty="0"/>
          </a:p>
        </p:txBody>
      </p:sp>
      <p:sp>
        <p:nvSpPr>
          <p:cNvPr id="4" name="Content Placeholder 3"/>
          <p:cNvSpPr>
            <a:spLocks noGrp="1"/>
          </p:cNvSpPr>
          <p:nvPr>
            <p:ph sz="quarter" idx="2"/>
          </p:nvPr>
        </p:nvSpPr>
        <p:spPr/>
        <p:txBody>
          <a:bodyPr rtlCol="0">
            <a:normAutofit fontScale="92500" lnSpcReduction="20000"/>
          </a:bodyPr>
          <a:lstStyle/>
          <a:p>
            <a:pPr fontAlgn="auto">
              <a:spcAft>
                <a:spcPts val="0"/>
              </a:spcAft>
              <a:buFont typeface="Arial" pitchFamily="34" charset="0"/>
              <a:buChar char="•"/>
              <a:defRPr/>
            </a:pPr>
            <a:r>
              <a:rPr lang="en-US" dirty="0" smtClean="0"/>
              <a:t>Rules that trigger alerts for high cost drugs and suggest lower cost alternatives</a:t>
            </a:r>
          </a:p>
          <a:p>
            <a:pPr fontAlgn="auto">
              <a:spcAft>
                <a:spcPts val="0"/>
              </a:spcAft>
              <a:buFont typeface="Arial" pitchFamily="34" charset="0"/>
              <a:buChar char="•"/>
              <a:defRPr/>
            </a:pPr>
            <a:r>
              <a:rPr lang="en-US" dirty="0" smtClean="0"/>
              <a:t>Duplicate testing alerts</a:t>
            </a:r>
          </a:p>
          <a:p>
            <a:pPr fontAlgn="auto">
              <a:spcAft>
                <a:spcPts val="0"/>
              </a:spcAft>
              <a:buFont typeface="Arial" pitchFamily="34" charset="0"/>
              <a:buChar char="•"/>
              <a:defRPr/>
            </a:pPr>
            <a:r>
              <a:rPr lang="en-US" dirty="0" smtClean="0"/>
              <a:t>Rules that support appropriate medical coding</a:t>
            </a:r>
          </a:p>
          <a:p>
            <a:pPr fontAlgn="auto">
              <a:spcAft>
                <a:spcPts val="0"/>
              </a:spcAft>
              <a:buFont typeface="Arial" pitchFamily="34" charset="0"/>
              <a:buChar char="•"/>
              <a:defRPr/>
            </a:pPr>
            <a:r>
              <a:rPr lang="en-US" dirty="0" smtClean="0"/>
              <a:t>Algorithms that calculate risk and generate preventive recommendations</a:t>
            </a:r>
          </a:p>
          <a:p>
            <a:pPr fontAlgn="auto">
              <a:spcAft>
                <a:spcPts val="0"/>
              </a:spcAft>
              <a:buFont typeface="Arial" pitchFamily="34" charset="0"/>
              <a:buChar char="•"/>
              <a:defRPr/>
            </a:pPr>
            <a:endParaRPr lang="en-US" dirty="0"/>
          </a:p>
        </p:txBody>
      </p:sp>
      <p:graphicFrame>
        <p:nvGraphicFramePr>
          <p:cNvPr id="7" name="Content Placeholder 6"/>
          <p:cNvGraphicFramePr>
            <a:graphicFrameLocks noGrp="1"/>
          </p:cNvGraphicFramePr>
          <p:nvPr>
            <p:ph sz="quarter" idx="1"/>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A0D4A075-8CF8-472B-AAC8-31ACD77D640A}" type="slidenum">
              <a:rPr lang="en-US"/>
              <a:pPr>
                <a:defRPr/>
              </a:pPr>
              <a:t>10</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3384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CDSS that Support Quality</a:t>
            </a:r>
            <a:br>
              <a:rPr lang="en-US" dirty="0" smtClean="0"/>
            </a:br>
            <a:r>
              <a:rPr lang="en-US" dirty="0" smtClean="0"/>
              <a:t>Equity</a:t>
            </a:r>
            <a:endParaRPr lang="en-US" dirty="0"/>
          </a:p>
        </p:txBody>
      </p:sp>
      <p:sp>
        <p:nvSpPr>
          <p:cNvPr id="4" name="Content Placeholder 3"/>
          <p:cNvSpPr>
            <a:spLocks noGrp="1"/>
          </p:cNvSpPr>
          <p:nvPr>
            <p:ph sz="quarter" idx="2"/>
          </p:nvPr>
        </p:nvSpPr>
        <p:spPr/>
        <p:txBody>
          <a:bodyPr rtlCol="0">
            <a:normAutofit lnSpcReduction="10000"/>
          </a:bodyPr>
          <a:lstStyle/>
          <a:p>
            <a:pPr fontAlgn="auto">
              <a:spcAft>
                <a:spcPts val="0"/>
              </a:spcAft>
              <a:buFont typeface="Arial" pitchFamily="34" charset="0"/>
              <a:buChar char="•"/>
              <a:defRPr/>
            </a:pPr>
            <a:r>
              <a:rPr lang="en-US" dirty="0" smtClean="0"/>
              <a:t>Rules that identify vulnerable populations so that disparities can be monitored</a:t>
            </a:r>
          </a:p>
          <a:p>
            <a:pPr fontAlgn="auto">
              <a:spcAft>
                <a:spcPts val="0"/>
              </a:spcAft>
              <a:buFont typeface="Arial" pitchFamily="34" charset="0"/>
              <a:buChar char="•"/>
              <a:defRPr/>
            </a:pPr>
            <a:r>
              <a:rPr lang="en-US" dirty="0" smtClean="0"/>
              <a:t>Clinical decision support applied regardless of patient sex, age, race, ethnicity, or socioeconomic status</a:t>
            </a:r>
            <a:endParaRPr lang="en-US" dirty="0"/>
          </a:p>
        </p:txBody>
      </p:sp>
      <p:graphicFrame>
        <p:nvGraphicFramePr>
          <p:cNvPr id="7" name="Content Placeholder 6"/>
          <p:cNvGraphicFramePr>
            <a:graphicFrameLocks noGrp="1"/>
          </p:cNvGraphicFramePr>
          <p:nvPr>
            <p:ph sz="quarter" idx="1"/>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ate Placeholder 7"/>
          <p:cNvSpPr>
            <a:spLocks noGrp="1"/>
          </p:cNvSpPr>
          <p:nvPr>
            <p:ph type="dt" sz="quarter" idx="10"/>
          </p:nvPr>
        </p:nvSpPr>
        <p:spPr/>
        <p:txBody>
          <a:bodyPr/>
          <a:lstStyle/>
          <a:p>
            <a:pPr>
              <a:defRPr/>
            </a:pPr>
            <a:r>
              <a:rPr lang="en-US"/>
              <a:t>Component 12/Unit 6.2</a:t>
            </a:r>
          </a:p>
        </p:txBody>
      </p:sp>
      <p:sp>
        <p:nvSpPr>
          <p:cNvPr id="9" name="Slide Number Placeholder 8"/>
          <p:cNvSpPr>
            <a:spLocks noGrp="1"/>
          </p:cNvSpPr>
          <p:nvPr>
            <p:ph type="sldNum" sz="quarter" idx="12"/>
          </p:nvPr>
        </p:nvSpPr>
        <p:spPr/>
        <p:txBody>
          <a:bodyPr/>
          <a:lstStyle/>
          <a:p>
            <a:pPr>
              <a:defRPr/>
            </a:pPr>
            <a:fld id="{07A0D312-C435-4F41-9BAB-D6752F4A7F2D}" type="slidenum">
              <a:rPr lang="en-US"/>
              <a:pPr>
                <a:defRPr/>
              </a:pPr>
              <a:t>11</a:t>
            </a:fld>
            <a:endParaRPr lang="en-US"/>
          </a:p>
        </p:txBody>
      </p:sp>
      <p:sp>
        <p:nvSpPr>
          <p:cNvPr id="10" name="Footer Placeholder 9"/>
          <p:cNvSpPr>
            <a:spLocks noGrp="1"/>
          </p:cNvSpPr>
          <p:nvPr>
            <p:ph type="ftr" sz="quarter" idx="11"/>
          </p:nvPr>
        </p:nvSpPr>
        <p:spPr/>
        <p:txBody>
          <a:bodyPr/>
          <a:lstStyle/>
          <a:p>
            <a:pPr>
              <a:defRPr/>
            </a:pPr>
            <a:r>
              <a:rPr lang="en-US"/>
              <a:t>Health IT Workforce Curriculum</a:t>
            </a:r>
          </a:p>
        </p:txBody>
      </p:sp>
    </p:spTree>
  </p:cSld>
  <p:clrMapOvr>
    <a:masterClrMapping/>
  </p:clrMapOvr>
  <p:transition advTm="3199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Unintended Consequences of CDS</a:t>
            </a:r>
            <a:endParaRPr lang="en-US" dirty="0"/>
          </a:p>
        </p:txBody>
      </p:sp>
      <p:sp>
        <p:nvSpPr>
          <p:cNvPr id="3" name="Content Placeholder 2"/>
          <p:cNvSpPr>
            <a:spLocks noGrp="1"/>
          </p:cNvSpPr>
          <p:nvPr>
            <p:ph sz="quarter" idx="1"/>
          </p:nvPr>
        </p:nvSpPr>
        <p:spPr/>
        <p:txBody>
          <a:bodyPr rtlCol="0">
            <a:normAutofit lnSpcReduction="10000"/>
          </a:bodyPr>
          <a:lstStyle/>
          <a:p>
            <a:pPr fontAlgn="auto">
              <a:spcAft>
                <a:spcPts val="0"/>
              </a:spcAft>
              <a:buFont typeface="Arial" pitchFamily="34" charset="0"/>
              <a:buChar char="•"/>
              <a:defRPr/>
            </a:pPr>
            <a:r>
              <a:rPr lang="en-US" sz="2800" dirty="0" smtClean="0"/>
              <a:t>Content</a:t>
            </a:r>
          </a:p>
          <a:p>
            <a:pPr lvl="1" fontAlgn="auto">
              <a:spcAft>
                <a:spcPts val="0"/>
              </a:spcAft>
              <a:buFont typeface="Arial" pitchFamily="34" charset="0"/>
              <a:buChar char="–"/>
              <a:defRPr/>
            </a:pPr>
            <a:r>
              <a:rPr lang="en-US" dirty="0" smtClean="0"/>
              <a:t>Elimination or changing of roles of clinicians and staff</a:t>
            </a:r>
          </a:p>
          <a:p>
            <a:pPr lvl="1" fontAlgn="auto">
              <a:spcAft>
                <a:spcPts val="0"/>
              </a:spcAft>
              <a:buFont typeface="Arial" pitchFamily="34" charset="0"/>
              <a:buChar char="–"/>
              <a:defRPr/>
            </a:pPr>
            <a:r>
              <a:rPr lang="en-US" dirty="0" smtClean="0"/>
              <a:t>Currency of CDS content</a:t>
            </a:r>
          </a:p>
          <a:p>
            <a:pPr lvl="1" fontAlgn="auto">
              <a:spcAft>
                <a:spcPts val="0"/>
              </a:spcAft>
              <a:buFont typeface="Arial" pitchFamily="34" charset="0"/>
              <a:buChar char="–"/>
              <a:defRPr/>
            </a:pPr>
            <a:r>
              <a:rPr lang="en-US" dirty="0" smtClean="0"/>
              <a:t>Wrong or misleading CDS content</a:t>
            </a:r>
          </a:p>
          <a:p>
            <a:pPr fontAlgn="auto">
              <a:spcAft>
                <a:spcPts val="0"/>
              </a:spcAft>
              <a:buFont typeface="Arial" pitchFamily="34" charset="0"/>
              <a:buChar char="•"/>
              <a:defRPr/>
            </a:pPr>
            <a:r>
              <a:rPr lang="en-US" sz="2800" dirty="0" smtClean="0"/>
              <a:t>Presentation</a:t>
            </a:r>
          </a:p>
          <a:p>
            <a:pPr lvl="1" fontAlgn="auto">
              <a:spcAft>
                <a:spcPts val="0"/>
              </a:spcAft>
              <a:buFont typeface="Arial" pitchFamily="34" charset="0"/>
              <a:buChar char="–"/>
              <a:defRPr/>
            </a:pPr>
            <a:r>
              <a:rPr lang="en-US" dirty="0" smtClean="0"/>
              <a:t>Rigidity of systems</a:t>
            </a:r>
          </a:p>
          <a:p>
            <a:pPr lvl="1" fontAlgn="auto">
              <a:spcAft>
                <a:spcPts val="0"/>
              </a:spcAft>
              <a:buFont typeface="Arial" pitchFamily="34" charset="0"/>
              <a:buChar char="–"/>
              <a:defRPr/>
            </a:pPr>
            <a:r>
              <a:rPr lang="en-US" dirty="0" smtClean="0"/>
              <a:t>Alert fatigue</a:t>
            </a:r>
          </a:p>
          <a:p>
            <a:pPr lvl="1" fontAlgn="auto">
              <a:spcAft>
                <a:spcPts val="0"/>
              </a:spcAft>
              <a:buFont typeface="Arial" pitchFamily="34" charset="0"/>
              <a:buChar char="–"/>
              <a:defRPr/>
            </a:pPr>
            <a:r>
              <a:rPr lang="en-US" dirty="0" smtClean="0"/>
              <a:t>Sources of potential error</a:t>
            </a:r>
          </a:p>
          <a:p>
            <a:pPr fontAlgn="auto">
              <a:spcAft>
                <a:spcPts val="0"/>
              </a:spcAft>
              <a:buFont typeface="Arial" pitchFamily="34" charset="0"/>
              <a:buChar char="•"/>
              <a:defRPr/>
            </a:pPr>
            <a:endParaRPr lang="en-US" sz="2800" dirty="0"/>
          </a:p>
        </p:txBody>
      </p:sp>
      <p:sp>
        <p:nvSpPr>
          <p:cNvPr id="6" name="Date Placeholder 5"/>
          <p:cNvSpPr>
            <a:spLocks noGrp="1"/>
          </p:cNvSpPr>
          <p:nvPr>
            <p:ph type="dt" sz="quarter" idx="10"/>
          </p:nvPr>
        </p:nvSpPr>
        <p:spPr/>
        <p:txBody>
          <a:bodyPr/>
          <a:lstStyle/>
          <a:p>
            <a:pPr>
              <a:defRPr/>
            </a:pPr>
            <a:r>
              <a:rPr lang="en-US"/>
              <a:t>Component 12/Unit 6.2</a:t>
            </a:r>
          </a:p>
        </p:txBody>
      </p:sp>
      <p:sp>
        <p:nvSpPr>
          <p:cNvPr id="7" name="Slide Number Placeholder 6"/>
          <p:cNvSpPr>
            <a:spLocks noGrp="1"/>
          </p:cNvSpPr>
          <p:nvPr>
            <p:ph type="sldNum" sz="quarter" idx="12"/>
          </p:nvPr>
        </p:nvSpPr>
        <p:spPr/>
        <p:txBody>
          <a:bodyPr/>
          <a:lstStyle/>
          <a:p>
            <a:pPr>
              <a:defRPr/>
            </a:pPr>
            <a:fld id="{D45E56B8-F9FE-431E-BC3D-8C7D58495E37}" type="slidenum">
              <a:rPr lang="en-US"/>
              <a:pPr>
                <a:defRPr/>
              </a:pPr>
              <a:t>12</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1437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Summary</a:t>
            </a:r>
          </a:p>
        </p:txBody>
      </p:sp>
      <p:sp>
        <p:nvSpPr>
          <p:cNvPr id="3" name="Content Placeholder 2"/>
          <p:cNvSpPr>
            <a:spLocks noGrp="1"/>
          </p:cNvSpPr>
          <p:nvPr>
            <p:ph sz="quarter" idx="1"/>
          </p:nvPr>
        </p:nvSpPr>
        <p:spPr/>
        <p:txBody>
          <a:bodyPr rtlCol="0">
            <a:normAutofit fontScale="85000" lnSpcReduction="10000"/>
          </a:bodyPr>
          <a:lstStyle/>
          <a:p>
            <a:pPr fontAlgn="auto">
              <a:spcAft>
                <a:spcPts val="0"/>
              </a:spcAft>
              <a:buFont typeface="Arial" pitchFamily="34" charset="0"/>
              <a:buChar char="•"/>
              <a:defRPr/>
            </a:pPr>
            <a:r>
              <a:rPr lang="en-US" dirty="0" smtClean="0"/>
              <a:t>Meaningful use of EHRs must include meaningful use of CDS.</a:t>
            </a:r>
          </a:p>
          <a:p>
            <a:pPr fontAlgn="auto">
              <a:spcAft>
                <a:spcPts val="0"/>
              </a:spcAft>
              <a:buFont typeface="Arial" pitchFamily="34" charset="0"/>
              <a:buChar char="•"/>
              <a:defRPr/>
            </a:pPr>
            <a:r>
              <a:rPr lang="en-US" dirty="0" smtClean="0"/>
              <a:t>CDS supports quality, safety, efficiency, effectiveness, timeliness, and equity of care.</a:t>
            </a:r>
          </a:p>
          <a:p>
            <a:pPr fontAlgn="auto">
              <a:spcAft>
                <a:spcPts val="0"/>
              </a:spcAft>
              <a:buFont typeface="Arial" pitchFamily="34" charset="0"/>
              <a:buChar char="•"/>
              <a:defRPr/>
            </a:pPr>
            <a:r>
              <a:rPr lang="en-US" dirty="0" smtClean="0"/>
              <a:t>Examples of CDS that support patient safety include: rules that alert the prescriber to drug-drug/drug-allergy and drug-diagnosis interactions and rules that support weight-based, physiology-based, and age-based dosing.</a:t>
            </a:r>
          </a:p>
          <a:p>
            <a:pPr fontAlgn="auto">
              <a:spcAft>
                <a:spcPts val="0"/>
              </a:spcAft>
              <a:buFont typeface="Arial" pitchFamily="34" charset="0"/>
              <a:buChar char="•"/>
              <a:defRPr/>
            </a:pPr>
            <a:r>
              <a:rPr lang="en-US" dirty="0" smtClean="0"/>
              <a:t>There may be unintended consequences of CDS that relate to both content and presentation.</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5" name="Date Placeholder 4"/>
          <p:cNvSpPr>
            <a:spLocks noGrp="1"/>
          </p:cNvSpPr>
          <p:nvPr>
            <p:ph type="dt" sz="quarter" idx="10"/>
          </p:nvPr>
        </p:nvSpPr>
        <p:spPr/>
        <p:txBody>
          <a:bodyPr/>
          <a:lstStyle/>
          <a:p>
            <a:pPr>
              <a:defRPr/>
            </a:pPr>
            <a:r>
              <a:rPr lang="en-US"/>
              <a:t>Component 12/Unit 6.2</a:t>
            </a:r>
          </a:p>
        </p:txBody>
      </p:sp>
      <p:sp>
        <p:nvSpPr>
          <p:cNvPr id="6" name="Slide Number Placeholder 5"/>
          <p:cNvSpPr>
            <a:spLocks noGrp="1"/>
          </p:cNvSpPr>
          <p:nvPr>
            <p:ph type="sldNum" sz="quarter" idx="12"/>
          </p:nvPr>
        </p:nvSpPr>
        <p:spPr/>
        <p:txBody>
          <a:bodyPr/>
          <a:lstStyle/>
          <a:p>
            <a:pPr>
              <a:defRPr/>
            </a:pPr>
            <a:fld id="{623D5AB8-0349-48E8-B2AD-CE756AEC261A}" type="slidenum">
              <a:rPr lang="en-US"/>
              <a:pPr>
                <a:defRPr/>
              </a:pPr>
              <a:t>13</a:t>
            </a:fld>
            <a:endParaRPr lang="en-US"/>
          </a:p>
        </p:txBody>
      </p:sp>
      <p:sp>
        <p:nvSpPr>
          <p:cNvPr id="7" name="Footer Placeholder 6"/>
          <p:cNvSpPr>
            <a:spLocks noGrp="1"/>
          </p:cNvSpPr>
          <p:nvPr>
            <p:ph type="ftr" sz="quarter" idx="11"/>
          </p:nvPr>
        </p:nvSpPr>
        <p:spPr/>
        <p:txBody>
          <a:bodyPr/>
          <a:lstStyle/>
          <a:p>
            <a:pPr>
              <a:defRPr/>
            </a:pPr>
            <a:r>
              <a:rPr lang="en-US"/>
              <a:t>Health IT Workforce Curriculum</a:t>
            </a:r>
          </a:p>
        </p:txBody>
      </p:sp>
    </p:spTree>
  </p:cSld>
  <p:clrMapOvr>
    <a:masterClrMapping/>
  </p:clrMapOvr>
  <p:transition advTm="4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p:txBody>
          <a:bodyPr/>
          <a:lstStyle/>
          <a:p>
            <a:r>
              <a:rPr lang="en-US" smtClean="0"/>
              <a:t>Objective</a:t>
            </a:r>
          </a:p>
        </p:txBody>
      </p:sp>
      <p:sp>
        <p:nvSpPr>
          <p:cNvPr id="14339" name="Content Placeholder 5"/>
          <p:cNvSpPr>
            <a:spLocks noGrp="1"/>
          </p:cNvSpPr>
          <p:nvPr>
            <p:ph sz="quarter" idx="1"/>
          </p:nvPr>
        </p:nvSpPr>
        <p:spPr/>
        <p:txBody>
          <a:bodyPr/>
          <a:lstStyle/>
          <a:p>
            <a:r>
              <a:rPr lang="en-US" smtClean="0">
                <a:latin typeface="Arial" charset="0"/>
                <a:cs typeface="Arial" charset="0"/>
              </a:rPr>
              <a:t>Compare decision support tools that help improve quality</a:t>
            </a:r>
          </a:p>
        </p:txBody>
      </p:sp>
      <p:sp>
        <p:nvSpPr>
          <p:cNvPr id="7" name="Date Placeholder 6"/>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39F5BA8B-804D-4115-BC65-FA7FD8AD5338}" type="slidenum">
              <a:rPr lang="en-US"/>
              <a:pPr>
                <a:defRPr/>
              </a:pPr>
              <a:t>2</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14301"/>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fontScale="90000"/>
          </a:bodyPr>
          <a:lstStyle/>
          <a:p>
            <a:pPr fontAlgn="auto">
              <a:spcAft>
                <a:spcPts val="0"/>
              </a:spcAft>
              <a:defRPr/>
            </a:pPr>
            <a:r>
              <a:rPr lang="en-US" dirty="0" smtClean="0"/>
              <a:t>Clinical Decision Support</a:t>
            </a:r>
            <a:br>
              <a:rPr lang="en-US" dirty="0" smtClean="0"/>
            </a:br>
            <a:r>
              <a:rPr lang="en-US" dirty="0" smtClean="0"/>
              <a:t>Meaningful Use</a:t>
            </a:r>
            <a:endParaRPr lang="en-US" dirty="0"/>
          </a:p>
        </p:txBody>
      </p:sp>
      <p:sp>
        <p:nvSpPr>
          <p:cNvPr id="15363" name="TextBox 4"/>
          <p:cNvSpPr txBox="1">
            <a:spLocks noChangeArrowheads="1"/>
          </p:cNvSpPr>
          <p:nvPr/>
        </p:nvSpPr>
        <p:spPr bwMode="auto">
          <a:xfrm>
            <a:off x="914400" y="1700213"/>
            <a:ext cx="7315200" cy="3786187"/>
          </a:xfrm>
          <a:prstGeom prst="rect">
            <a:avLst/>
          </a:prstGeom>
          <a:noFill/>
          <a:ln w="9525">
            <a:noFill/>
            <a:miter lim="800000"/>
            <a:headEnd/>
            <a:tailEnd/>
          </a:ln>
        </p:spPr>
        <p:txBody>
          <a:bodyPr>
            <a:spAutoFit/>
          </a:bodyPr>
          <a:lstStyle/>
          <a:p>
            <a:r>
              <a:rPr lang="en-US" sz="2000"/>
              <a:t>“…advanced EHR systems with CDS functionalities have the potential to offer numerous benefits to the safety and quality of patient care, including improving the rate at which patients receive preventive services recommended by clinical guidelines, as well as the potential to facilitate superior financial performance, based on the best return on investment models currently available. While the promise of CDS is great, trials of CDS have produced mixed results and a number of challenges in implementing CDS remain unresolved. Nevertheless, the potential of CDS to improve health care outcomes affirms that truly meaningful use of electronic health records includes the meaningful use of effective CDS.”</a:t>
            </a:r>
          </a:p>
        </p:txBody>
      </p:sp>
      <p:sp>
        <p:nvSpPr>
          <p:cNvPr id="8" name="Date Placeholder 7"/>
          <p:cNvSpPr>
            <a:spLocks noGrp="1"/>
          </p:cNvSpPr>
          <p:nvPr>
            <p:ph type="dt" sz="quarter" idx="10"/>
          </p:nvPr>
        </p:nvSpPr>
        <p:spPr/>
        <p:txBody>
          <a:bodyPr/>
          <a:lstStyle/>
          <a:p>
            <a:pPr>
              <a:defRPr/>
            </a:pPr>
            <a:r>
              <a:rPr lang="en-US"/>
              <a:t>Component 12/Unit 6.2</a:t>
            </a:r>
          </a:p>
        </p:txBody>
      </p:sp>
      <p:sp>
        <p:nvSpPr>
          <p:cNvPr id="9" name="Slide Number Placeholder 8"/>
          <p:cNvSpPr>
            <a:spLocks noGrp="1"/>
          </p:cNvSpPr>
          <p:nvPr>
            <p:ph type="sldNum" sz="quarter" idx="12"/>
          </p:nvPr>
        </p:nvSpPr>
        <p:spPr/>
        <p:txBody>
          <a:bodyPr/>
          <a:lstStyle/>
          <a:p>
            <a:pPr>
              <a:defRPr/>
            </a:pPr>
            <a:fld id="{92D9713B-1707-4F9C-B91E-B0DC43E83646}" type="slidenum">
              <a:rPr lang="en-US"/>
              <a:pPr>
                <a:defRPr/>
              </a:pPr>
              <a:t>3</a:t>
            </a:fld>
            <a:endParaRPr lang="en-US"/>
          </a:p>
        </p:txBody>
      </p:sp>
      <p:sp>
        <p:nvSpPr>
          <p:cNvPr id="10" name="Footer Placeholder 9"/>
          <p:cNvSpPr>
            <a:spLocks noGrp="1"/>
          </p:cNvSpPr>
          <p:nvPr>
            <p:ph type="ftr" sz="quarter" idx="11"/>
          </p:nvPr>
        </p:nvSpPr>
        <p:spPr/>
        <p:txBody>
          <a:bodyPr/>
          <a:lstStyle/>
          <a:p>
            <a:pPr>
              <a:defRPr/>
            </a:pPr>
            <a:r>
              <a:rPr lang="en-US"/>
              <a:t>Health IT Workforce Curriculum</a:t>
            </a:r>
          </a:p>
        </p:txBody>
      </p:sp>
    </p:spTree>
  </p:cSld>
  <p:clrMapOvr>
    <a:masterClrMapping/>
  </p:clrMapOvr>
  <p:transition advTm="9908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Types of CDS</a:t>
            </a:r>
          </a:p>
        </p:txBody>
      </p:sp>
      <p:sp>
        <p:nvSpPr>
          <p:cNvPr id="3" name="Content Placeholder 2"/>
          <p:cNvSpPr>
            <a:spLocks noGrp="1"/>
          </p:cNvSpPr>
          <p:nvPr>
            <p:ph sz="quarter" idx="1"/>
          </p:nvPr>
        </p:nvSpPr>
        <p:spPr/>
        <p:txBody>
          <a:bodyPr rtlCol="0">
            <a:normAutofit fontScale="92500" lnSpcReduction="10000"/>
          </a:bodyPr>
          <a:lstStyle/>
          <a:p>
            <a:pPr fontAlgn="auto">
              <a:spcAft>
                <a:spcPts val="0"/>
              </a:spcAft>
              <a:buFont typeface="Arial" pitchFamily="34" charset="0"/>
              <a:buChar char="•"/>
              <a:defRPr/>
            </a:pPr>
            <a:r>
              <a:rPr lang="en-US" dirty="0" smtClean="0"/>
              <a:t>Relevant data displays </a:t>
            </a:r>
          </a:p>
          <a:p>
            <a:pPr fontAlgn="auto">
              <a:spcAft>
                <a:spcPts val="0"/>
              </a:spcAft>
              <a:buFont typeface="Arial" pitchFamily="34" charset="0"/>
              <a:buChar char="•"/>
              <a:defRPr/>
            </a:pPr>
            <a:r>
              <a:rPr lang="en-US" dirty="0" smtClean="0"/>
              <a:t>Smart documentation forms </a:t>
            </a:r>
          </a:p>
          <a:p>
            <a:pPr fontAlgn="auto">
              <a:spcAft>
                <a:spcPts val="0"/>
              </a:spcAft>
              <a:buFont typeface="Arial" pitchFamily="34" charset="0"/>
              <a:buChar char="•"/>
              <a:defRPr/>
            </a:pPr>
            <a:r>
              <a:rPr lang="en-US" dirty="0" smtClean="0"/>
              <a:t>Order facilitators (order sets, order consequents, order modifiers) </a:t>
            </a:r>
          </a:p>
          <a:p>
            <a:pPr fontAlgn="auto">
              <a:spcAft>
                <a:spcPts val="0"/>
              </a:spcAft>
              <a:buFont typeface="Arial" pitchFamily="34" charset="0"/>
              <a:buChar char="•"/>
              <a:defRPr/>
            </a:pPr>
            <a:r>
              <a:rPr lang="en-US" dirty="0" smtClean="0"/>
              <a:t>Extended-time guideline and protocol followers </a:t>
            </a:r>
          </a:p>
          <a:p>
            <a:pPr fontAlgn="auto">
              <a:spcAft>
                <a:spcPts val="0"/>
              </a:spcAft>
              <a:buFont typeface="Arial" pitchFamily="34" charset="0"/>
              <a:buChar char="•"/>
              <a:defRPr/>
            </a:pPr>
            <a:r>
              <a:rPr lang="en-US" dirty="0" smtClean="0"/>
              <a:t>Targeted reference, including contextually relevant medical references or info buttons </a:t>
            </a:r>
          </a:p>
          <a:p>
            <a:pPr fontAlgn="auto">
              <a:spcAft>
                <a:spcPts val="0"/>
              </a:spcAft>
              <a:buFont typeface="Arial" pitchFamily="34" charset="0"/>
              <a:buChar char="•"/>
              <a:defRPr/>
            </a:pPr>
            <a:r>
              <a:rPr lang="en-US" dirty="0" smtClean="0"/>
              <a:t>Reactive alerts </a:t>
            </a:r>
          </a:p>
        </p:txBody>
      </p:sp>
      <p:sp>
        <p:nvSpPr>
          <p:cNvPr id="7" name="Date Placeholder 6"/>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C16E08F2-CD97-42D4-BCAE-6B2CEF103F34}" type="slidenum">
              <a:rPr lang="en-US"/>
              <a:pPr>
                <a:defRPr/>
              </a:pPr>
              <a:t>4</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3614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Types of CDS</a:t>
            </a:r>
          </a:p>
        </p:txBody>
      </p:sp>
      <p:sp>
        <p:nvSpPr>
          <p:cNvPr id="3" name="Content Placeholder 2"/>
          <p:cNvSpPr>
            <a:spLocks noGrp="1"/>
          </p:cNvSpPr>
          <p:nvPr>
            <p:ph sz="quarter" idx="1"/>
          </p:nvPr>
        </p:nvSpPr>
        <p:spPr/>
        <p:txBody>
          <a:bodyPr rtlCol="0">
            <a:normAutofit fontScale="85000" lnSpcReduction="10000"/>
          </a:bodyPr>
          <a:lstStyle/>
          <a:p>
            <a:pPr fontAlgn="auto">
              <a:spcAft>
                <a:spcPts val="0"/>
              </a:spcAft>
              <a:buFont typeface="Arial" pitchFamily="34" charset="0"/>
              <a:buChar char="•"/>
              <a:defRPr/>
            </a:pPr>
            <a:r>
              <a:rPr lang="en-US" dirty="0" smtClean="0"/>
              <a:t>Task assistants for tasks such as drug dosing and acknowledging laboratory results </a:t>
            </a:r>
          </a:p>
          <a:p>
            <a:pPr fontAlgn="auto">
              <a:spcAft>
                <a:spcPts val="0"/>
              </a:spcAft>
              <a:buFont typeface="Arial" pitchFamily="34" charset="0"/>
              <a:buChar char="•"/>
              <a:defRPr/>
            </a:pPr>
            <a:r>
              <a:rPr lang="en-US" dirty="0" smtClean="0"/>
              <a:t>Diagnostic suggestions </a:t>
            </a:r>
          </a:p>
          <a:p>
            <a:pPr fontAlgn="auto">
              <a:spcAft>
                <a:spcPts val="0"/>
              </a:spcAft>
              <a:buFont typeface="Arial" pitchFamily="34" charset="0"/>
              <a:buChar char="•"/>
              <a:defRPr/>
            </a:pPr>
            <a:r>
              <a:rPr lang="en-US" dirty="0" smtClean="0"/>
              <a:t>Patient summaries for hand-offs between clinicians </a:t>
            </a:r>
          </a:p>
          <a:p>
            <a:pPr fontAlgn="auto">
              <a:spcAft>
                <a:spcPts val="0"/>
              </a:spcAft>
              <a:buFont typeface="Arial" pitchFamily="34" charset="0"/>
              <a:buChar char="•"/>
              <a:defRPr/>
            </a:pPr>
            <a:r>
              <a:rPr lang="en-US" dirty="0" smtClean="0"/>
              <a:t>Procedure refreshers, training, and reminders </a:t>
            </a:r>
          </a:p>
          <a:p>
            <a:pPr fontAlgn="auto">
              <a:spcAft>
                <a:spcPts val="0"/>
              </a:spcAft>
              <a:buFont typeface="Arial" pitchFamily="34" charset="0"/>
              <a:buChar char="•"/>
              <a:defRPr/>
            </a:pPr>
            <a:r>
              <a:rPr lang="en-US" dirty="0" smtClean="0"/>
              <a:t>Performance dashboards with prompts for areas needing attention </a:t>
            </a:r>
          </a:p>
          <a:p>
            <a:pPr fontAlgn="auto">
              <a:spcAft>
                <a:spcPts val="0"/>
              </a:spcAft>
              <a:buFont typeface="Arial" pitchFamily="34" charset="0"/>
              <a:buChar char="•"/>
              <a:defRPr/>
            </a:pPr>
            <a:r>
              <a:rPr lang="en-US" dirty="0" smtClean="0"/>
              <a:t>Tracking and management systems that facilitate task prioritization and whole-service management </a:t>
            </a:r>
          </a:p>
          <a:p>
            <a:pPr fontAlgn="auto">
              <a:spcAft>
                <a:spcPts val="0"/>
              </a:spcAft>
              <a:buFont typeface="Arial" pitchFamily="34" charset="0"/>
              <a:buChar char="•"/>
              <a:defRPr/>
            </a:pPr>
            <a:endParaRPr lang="en-US" dirty="0" smtClean="0"/>
          </a:p>
        </p:txBody>
      </p:sp>
      <p:sp>
        <p:nvSpPr>
          <p:cNvPr id="6" name="Date Placeholder 5"/>
          <p:cNvSpPr>
            <a:spLocks noGrp="1"/>
          </p:cNvSpPr>
          <p:nvPr>
            <p:ph type="dt" sz="quarter" idx="10"/>
          </p:nvPr>
        </p:nvSpPr>
        <p:spPr/>
        <p:txBody>
          <a:bodyPr/>
          <a:lstStyle/>
          <a:p>
            <a:pPr>
              <a:defRPr/>
            </a:pPr>
            <a:r>
              <a:rPr lang="en-US"/>
              <a:t>Component 12/Unit 6.2</a:t>
            </a:r>
          </a:p>
        </p:txBody>
      </p:sp>
      <p:sp>
        <p:nvSpPr>
          <p:cNvPr id="7" name="Slide Number Placeholder 6"/>
          <p:cNvSpPr>
            <a:spLocks noGrp="1"/>
          </p:cNvSpPr>
          <p:nvPr>
            <p:ph type="sldNum" sz="quarter" idx="12"/>
          </p:nvPr>
        </p:nvSpPr>
        <p:spPr/>
        <p:txBody>
          <a:bodyPr/>
          <a:lstStyle/>
          <a:p>
            <a:pPr>
              <a:defRPr/>
            </a:pPr>
            <a:fld id="{155CA4E7-13F5-43E0-B09A-6FBF2126DC4C}" type="slidenum">
              <a:rPr lang="en-US"/>
              <a:pPr>
                <a:defRPr/>
              </a:pPr>
              <a:t>5</a:t>
            </a:fld>
            <a:endParaRPr lang="en-US"/>
          </a:p>
        </p:txBody>
      </p:sp>
      <p:sp>
        <p:nvSpPr>
          <p:cNvPr id="8" name="Footer Placeholder 7"/>
          <p:cNvSpPr>
            <a:spLocks noGrp="1"/>
          </p:cNvSpPr>
          <p:nvPr>
            <p:ph type="ftr" sz="quarter" idx="11"/>
          </p:nvPr>
        </p:nvSpPr>
        <p:spPr/>
        <p:txBody>
          <a:bodyPr/>
          <a:lstStyle/>
          <a:p>
            <a:pPr>
              <a:defRPr/>
            </a:pPr>
            <a:r>
              <a:rPr lang="en-US"/>
              <a:t>Health IT Workforce Curriculum</a:t>
            </a:r>
          </a:p>
        </p:txBody>
      </p:sp>
    </p:spTree>
  </p:cSld>
  <p:clrMapOvr>
    <a:masterClrMapping/>
  </p:clrMapOvr>
  <p:transition advTm="3525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CDSS that Support Quality</a:t>
            </a:r>
            <a:br>
              <a:rPr lang="en-US" dirty="0" smtClean="0"/>
            </a:br>
            <a:r>
              <a:rPr lang="en-US" dirty="0" smtClean="0"/>
              <a:t>Patient Safety</a:t>
            </a:r>
            <a:endParaRPr lang="en-US" dirty="0"/>
          </a:p>
        </p:txBody>
      </p:sp>
      <p:sp>
        <p:nvSpPr>
          <p:cNvPr id="18435" name="Content Placeholder 3"/>
          <p:cNvSpPr>
            <a:spLocks noGrp="1"/>
          </p:cNvSpPr>
          <p:nvPr>
            <p:ph sz="quarter" idx="2"/>
          </p:nvPr>
        </p:nvSpPr>
        <p:spPr/>
        <p:txBody>
          <a:bodyPr/>
          <a:lstStyle/>
          <a:p>
            <a:r>
              <a:rPr lang="en-US" smtClean="0">
                <a:latin typeface="Arial" charset="0"/>
                <a:cs typeface="Arial" charset="0"/>
              </a:rPr>
              <a:t>Drug-Drug Interaction</a:t>
            </a:r>
          </a:p>
          <a:p>
            <a:r>
              <a:rPr lang="en-US" smtClean="0">
                <a:latin typeface="Arial" charset="0"/>
                <a:cs typeface="Arial" charset="0"/>
              </a:rPr>
              <a:t>Drug-Allergy Interaction</a:t>
            </a:r>
          </a:p>
          <a:p>
            <a:r>
              <a:rPr lang="en-US" smtClean="0">
                <a:latin typeface="Arial" charset="0"/>
                <a:cs typeface="Arial" charset="0"/>
              </a:rPr>
              <a:t>Drug-Diagnosis Interaction</a:t>
            </a:r>
          </a:p>
          <a:p>
            <a:r>
              <a:rPr lang="en-US" smtClean="0">
                <a:latin typeface="Arial" charset="0"/>
                <a:cs typeface="Arial" charset="0"/>
              </a:rPr>
              <a:t>Weight-based dosing</a:t>
            </a:r>
          </a:p>
          <a:p>
            <a:r>
              <a:rPr lang="en-US" smtClean="0">
                <a:latin typeface="Arial" charset="0"/>
                <a:cs typeface="Arial" charset="0"/>
              </a:rPr>
              <a:t>Physiology-based dosing</a:t>
            </a:r>
          </a:p>
          <a:p>
            <a:r>
              <a:rPr lang="en-US" smtClean="0">
                <a:latin typeface="Arial" charset="0"/>
                <a:cs typeface="Arial" charset="0"/>
              </a:rPr>
              <a:t>Age-based dosing</a:t>
            </a:r>
          </a:p>
          <a:p>
            <a:endParaRPr lang="en-US" smtClean="0">
              <a:latin typeface="Arial" charset="0"/>
              <a:cs typeface="Arial" charset="0"/>
            </a:endParaRPr>
          </a:p>
        </p:txBody>
      </p:sp>
      <p:graphicFrame>
        <p:nvGraphicFramePr>
          <p:cNvPr id="7" name="Content Placeholder 6"/>
          <p:cNvGraphicFramePr>
            <a:graphicFrameLocks noGrp="1"/>
          </p:cNvGraphicFramePr>
          <p:nvPr>
            <p:ph sz="quarter" idx="1"/>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5C3E2A47-CD7A-4C78-8ADD-C03801847F65}" type="slidenum">
              <a:rPr lang="en-US"/>
              <a:pPr>
                <a:defRPr/>
              </a:pPr>
              <a:t>6</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2545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CDSS that Support Quality</a:t>
            </a:r>
            <a:br>
              <a:rPr lang="en-US" dirty="0" smtClean="0"/>
            </a:br>
            <a:r>
              <a:rPr lang="en-US" dirty="0" smtClean="0"/>
              <a:t>Effectiveness</a:t>
            </a:r>
            <a:endParaRPr lang="en-US" dirty="0"/>
          </a:p>
        </p:txBody>
      </p:sp>
      <p:sp>
        <p:nvSpPr>
          <p:cNvPr id="4" name="Content Placeholder 3"/>
          <p:cNvSpPr>
            <a:spLocks noGrp="1"/>
          </p:cNvSpPr>
          <p:nvPr>
            <p:ph sz="quarter" idx="2"/>
          </p:nvPr>
        </p:nvSpPr>
        <p:spPr/>
        <p:txBody>
          <a:bodyPr rtlCol="0">
            <a:normAutofit fontScale="92500" lnSpcReduction="20000"/>
          </a:bodyPr>
          <a:lstStyle/>
          <a:p>
            <a:pPr fontAlgn="auto">
              <a:spcAft>
                <a:spcPts val="0"/>
              </a:spcAft>
              <a:buFont typeface="Arial" pitchFamily="34" charset="0"/>
              <a:buChar char="•"/>
              <a:defRPr/>
            </a:pPr>
            <a:r>
              <a:rPr lang="en-US" dirty="0" smtClean="0"/>
              <a:t>Preventive care reminders</a:t>
            </a:r>
          </a:p>
          <a:p>
            <a:pPr fontAlgn="auto">
              <a:spcAft>
                <a:spcPts val="0"/>
              </a:spcAft>
              <a:buFont typeface="Arial" pitchFamily="34" charset="0"/>
              <a:buChar char="•"/>
              <a:defRPr/>
            </a:pPr>
            <a:r>
              <a:rPr lang="en-US" dirty="0" smtClean="0"/>
              <a:t>Medical Formula Calculators</a:t>
            </a:r>
          </a:p>
          <a:p>
            <a:pPr fontAlgn="auto">
              <a:spcAft>
                <a:spcPts val="0"/>
              </a:spcAft>
              <a:buFont typeface="Arial" pitchFamily="34" charset="0"/>
              <a:buChar char="•"/>
              <a:defRPr/>
            </a:pPr>
            <a:r>
              <a:rPr lang="en-US" dirty="0" smtClean="0"/>
              <a:t>Clinical guideline repository</a:t>
            </a:r>
          </a:p>
          <a:p>
            <a:pPr fontAlgn="auto">
              <a:spcAft>
                <a:spcPts val="0"/>
              </a:spcAft>
              <a:buFont typeface="Arial" pitchFamily="34" charset="0"/>
              <a:buChar char="•"/>
              <a:defRPr/>
            </a:pPr>
            <a:r>
              <a:rPr lang="en-US" dirty="0" smtClean="0"/>
              <a:t>Medical image repository</a:t>
            </a:r>
          </a:p>
          <a:p>
            <a:pPr fontAlgn="auto">
              <a:spcAft>
                <a:spcPts val="0"/>
              </a:spcAft>
              <a:buFont typeface="Arial" pitchFamily="34" charset="0"/>
              <a:buChar char="•"/>
              <a:defRPr/>
            </a:pPr>
            <a:r>
              <a:rPr lang="en-US" dirty="0" smtClean="0"/>
              <a:t>Intelligent algorithm-guided order sets</a:t>
            </a:r>
          </a:p>
          <a:p>
            <a:pPr fontAlgn="auto">
              <a:spcAft>
                <a:spcPts val="0"/>
              </a:spcAft>
              <a:buFont typeface="Arial" pitchFamily="34" charset="0"/>
              <a:buChar char="•"/>
              <a:defRPr/>
            </a:pPr>
            <a:r>
              <a:rPr lang="en-US" dirty="0" smtClean="0"/>
              <a:t>MEDLINE access</a:t>
            </a:r>
          </a:p>
          <a:p>
            <a:pPr fontAlgn="auto">
              <a:spcAft>
                <a:spcPts val="0"/>
              </a:spcAft>
              <a:buFont typeface="Arial" pitchFamily="34" charset="0"/>
              <a:buChar char="•"/>
              <a:defRPr/>
            </a:pPr>
            <a:r>
              <a:rPr lang="en-US" dirty="0" smtClean="0"/>
              <a:t>Reference texts</a:t>
            </a:r>
          </a:p>
          <a:p>
            <a:pPr fontAlgn="auto">
              <a:spcAft>
                <a:spcPts val="0"/>
              </a:spcAft>
              <a:buFont typeface="Arial" pitchFamily="34" charset="0"/>
              <a:buChar char="•"/>
              <a:defRPr/>
            </a:pPr>
            <a:endParaRPr lang="en-US" dirty="0"/>
          </a:p>
        </p:txBody>
      </p:sp>
      <p:graphicFrame>
        <p:nvGraphicFramePr>
          <p:cNvPr id="7" name="Content Placeholder 6"/>
          <p:cNvGraphicFramePr>
            <a:graphicFrameLocks noGrp="1"/>
          </p:cNvGraphicFramePr>
          <p:nvPr>
            <p:ph sz="quarter" idx="1"/>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0E6ABF5C-0040-4A21-AC0F-6495F9C4601C}" type="slidenum">
              <a:rPr lang="en-US"/>
              <a:pPr>
                <a:defRPr/>
              </a:pPr>
              <a:t>7</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3790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CDSS that Support Quality</a:t>
            </a:r>
            <a:br>
              <a:rPr lang="en-US" dirty="0" smtClean="0"/>
            </a:br>
            <a:r>
              <a:rPr lang="en-US" dirty="0" smtClean="0"/>
              <a:t>Patient Centeredness</a:t>
            </a:r>
            <a:endParaRPr lang="en-US" dirty="0"/>
          </a:p>
        </p:txBody>
      </p:sp>
      <p:sp>
        <p:nvSpPr>
          <p:cNvPr id="4" name="Content Placeholder 3"/>
          <p:cNvSpPr>
            <a:spLocks noGrp="1"/>
          </p:cNvSpPr>
          <p:nvPr>
            <p:ph sz="quarter" idx="2"/>
          </p:nvPr>
        </p:nvSpPr>
        <p:spPr/>
        <p:txBody>
          <a:bodyPr rtlCol="0">
            <a:normAutofit fontScale="85000" lnSpcReduction="20000"/>
          </a:bodyPr>
          <a:lstStyle/>
          <a:p>
            <a:pPr fontAlgn="auto">
              <a:spcAft>
                <a:spcPts val="0"/>
              </a:spcAft>
              <a:buFont typeface="Arial" pitchFamily="34" charset="0"/>
              <a:buChar char="•"/>
              <a:defRPr/>
            </a:pPr>
            <a:r>
              <a:rPr lang="en-US" dirty="0" smtClean="0"/>
              <a:t>Rules based on language, gender, race, sex, ethnicity</a:t>
            </a:r>
          </a:p>
          <a:p>
            <a:pPr fontAlgn="auto">
              <a:spcAft>
                <a:spcPts val="0"/>
              </a:spcAft>
              <a:buFont typeface="Arial" pitchFamily="34" charset="0"/>
              <a:buChar char="•"/>
              <a:defRPr/>
            </a:pPr>
            <a:r>
              <a:rPr lang="en-US" dirty="0" smtClean="0"/>
              <a:t>Translation of medical language into patient friendly language</a:t>
            </a:r>
          </a:p>
          <a:p>
            <a:pPr fontAlgn="auto">
              <a:spcAft>
                <a:spcPts val="0"/>
              </a:spcAft>
              <a:buFont typeface="Arial" pitchFamily="34" charset="0"/>
              <a:buChar char="•"/>
              <a:defRPr/>
            </a:pPr>
            <a:r>
              <a:rPr lang="en-US" dirty="0" smtClean="0"/>
              <a:t>Rules that create clinical summaries for patients based on documented information</a:t>
            </a:r>
          </a:p>
          <a:p>
            <a:pPr fontAlgn="auto">
              <a:spcAft>
                <a:spcPts val="0"/>
              </a:spcAft>
              <a:buFont typeface="Arial" pitchFamily="34" charset="0"/>
              <a:buChar char="•"/>
              <a:defRPr/>
            </a:pPr>
            <a:r>
              <a:rPr lang="en-US" dirty="0" smtClean="0"/>
              <a:t>Rules that minimize patient identification errors</a:t>
            </a:r>
          </a:p>
          <a:p>
            <a:pPr fontAlgn="auto">
              <a:spcAft>
                <a:spcPts val="0"/>
              </a:spcAft>
              <a:buFont typeface="Arial" pitchFamily="34" charset="0"/>
              <a:buChar char="•"/>
              <a:defRPr/>
            </a:pPr>
            <a:endParaRPr lang="en-US" dirty="0"/>
          </a:p>
        </p:txBody>
      </p:sp>
      <p:graphicFrame>
        <p:nvGraphicFramePr>
          <p:cNvPr id="7" name="Content Placeholder 6"/>
          <p:cNvGraphicFramePr>
            <a:graphicFrameLocks noGrp="1"/>
          </p:cNvGraphicFramePr>
          <p:nvPr>
            <p:ph sz="quarter" idx="1"/>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32983B49-9C4E-4072-8D75-4C5A9C05BEFB}" type="slidenum">
              <a:rPr lang="en-US"/>
              <a:pPr>
                <a:defRPr/>
              </a:pPr>
              <a:t>8</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32541"/>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CDSS that Support Quality</a:t>
            </a:r>
            <a:br>
              <a:rPr lang="en-US" dirty="0" smtClean="0"/>
            </a:br>
            <a:r>
              <a:rPr lang="en-US" dirty="0" smtClean="0"/>
              <a:t>Timeliness</a:t>
            </a:r>
            <a:endParaRPr lang="en-US" dirty="0"/>
          </a:p>
        </p:txBody>
      </p:sp>
      <p:sp>
        <p:nvSpPr>
          <p:cNvPr id="21507" name="Content Placeholder 3"/>
          <p:cNvSpPr>
            <a:spLocks noGrp="1"/>
          </p:cNvSpPr>
          <p:nvPr>
            <p:ph sz="quarter" idx="2"/>
          </p:nvPr>
        </p:nvSpPr>
        <p:spPr/>
        <p:txBody>
          <a:bodyPr/>
          <a:lstStyle/>
          <a:p>
            <a:r>
              <a:rPr lang="en-US" smtClean="0">
                <a:latin typeface="Arial" charset="0"/>
                <a:cs typeface="Arial" charset="0"/>
              </a:rPr>
              <a:t>Reminders of drug doses due</a:t>
            </a:r>
          </a:p>
          <a:p>
            <a:r>
              <a:rPr lang="en-US" smtClean="0">
                <a:latin typeface="Arial" charset="0"/>
                <a:cs typeface="Arial" charset="0"/>
              </a:rPr>
              <a:t>Appointment reminders</a:t>
            </a:r>
          </a:p>
          <a:p>
            <a:r>
              <a:rPr lang="en-US" smtClean="0">
                <a:latin typeface="Arial" charset="0"/>
                <a:cs typeface="Arial" charset="0"/>
              </a:rPr>
              <a:t>Follow-up testing reminders</a:t>
            </a:r>
          </a:p>
          <a:p>
            <a:r>
              <a:rPr lang="en-US" smtClean="0">
                <a:latin typeface="Arial" charset="0"/>
                <a:cs typeface="Arial" charset="0"/>
              </a:rPr>
              <a:t>Rules that reschedule medications based on new information</a:t>
            </a:r>
          </a:p>
          <a:p>
            <a:endParaRPr lang="en-US" smtClean="0">
              <a:latin typeface="Arial" charset="0"/>
              <a:cs typeface="Arial" charset="0"/>
            </a:endParaRPr>
          </a:p>
          <a:p>
            <a:endParaRPr lang="en-US" smtClean="0">
              <a:latin typeface="Arial" charset="0"/>
              <a:cs typeface="Arial" charset="0"/>
            </a:endParaRPr>
          </a:p>
        </p:txBody>
      </p:sp>
      <p:graphicFrame>
        <p:nvGraphicFramePr>
          <p:cNvPr id="7" name="Content Placeholder 6"/>
          <p:cNvGraphicFramePr>
            <a:graphicFrameLocks noGrp="1"/>
          </p:cNvGraphicFramePr>
          <p:nvPr>
            <p:ph sz="quarter" idx="1"/>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ate Placeholder 5"/>
          <p:cNvSpPr>
            <a:spLocks noGrp="1"/>
          </p:cNvSpPr>
          <p:nvPr>
            <p:ph type="dt" sz="quarter" idx="10"/>
          </p:nvPr>
        </p:nvSpPr>
        <p:spPr/>
        <p:txBody>
          <a:bodyPr/>
          <a:lstStyle/>
          <a:p>
            <a:pPr>
              <a:defRPr/>
            </a:pPr>
            <a:r>
              <a:rPr lang="en-US"/>
              <a:t>Component 12/Unit 6.2</a:t>
            </a:r>
          </a:p>
        </p:txBody>
      </p:sp>
      <p:sp>
        <p:nvSpPr>
          <p:cNvPr id="8" name="Slide Number Placeholder 7"/>
          <p:cNvSpPr>
            <a:spLocks noGrp="1"/>
          </p:cNvSpPr>
          <p:nvPr>
            <p:ph type="sldNum" sz="quarter" idx="12"/>
          </p:nvPr>
        </p:nvSpPr>
        <p:spPr/>
        <p:txBody>
          <a:bodyPr/>
          <a:lstStyle/>
          <a:p>
            <a:pPr>
              <a:defRPr/>
            </a:pPr>
            <a:fld id="{029C9CB1-6D41-4793-805D-9CE750E24A55}" type="slidenum">
              <a:rPr lang="en-US"/>
              <a:pPr>
                <a:defRPr/>
              </a:pPr>
              <a:t>9</a:t>
            </a:fld>
            <a:endParaRPr lang="en-US"/>
          </a:p>
        </p:txBody>
      </p:sp>
      <p:sp>
        <p:nvSpPr>
          <p:cNvPr id="9" name="Footer Placeholder 8"/>
          <p:cNvSpPr>
            <a:spLocks noGrp="1"/>
          </p:cNvSpPr>
          <p:nvPr>
            <p:ph type="ftr" sz="quarter" idx="11"/>
          </p:nvPr>
        </p:nvSpPr>
        <p:spPr/>
        <p:txBody>
          <a:bodyPr/>
          <a:lstStyle/>
          <a:p>
            <a:pPr>
              <a:defRPr/>
            </a:pPr>
            <a:r>
              <a:rPr lang="en-US"/>
              <a:t>Health IT Workforce Curriculum</a:t>
            </a:r>
          </a:p>
        </p:txBody>
      </p:sp>
    </p:spTree>
  </p:cSld>
  <p:clrMapOvr>
    <a:masterClrMapping/>
  </p:clrMapOvr>
  <p:transition advTm="2649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UIDATA" val="&lt;database version=&quot;7.0&quot;&gt;&lt;object type=&quot;1&quot; unique_id=&quot;10001&quot;&gt;&lt;property id=&quot;20141&quot; value=&quot;QI_Unit6.2_ppt-audio&quot;/&gt;&lt;property id=&quot;20148&quot; value=&quot;5&quot;/&gt;&lt;property id=&quot;20184&quot; value=&quot;7&quot;/&gt;&lt;property id=&quot;20224&quot; value=&quot;R:\Health Systems and Outcomes\CDCG\Quality_Improvement\Unit6_Decision Support for Quality Improvement\Powerpoints\SWF 6.2&quot;/&gt;&lt;property id=&quot;20250&quot; value=&quot;0&quot;/&gt;&lt;property id=&quot;20251&quot; value=&quot;0&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Decision Support for Quality Improvement&amp;quot;&quot;/&gt;&lt;property id=&quot;20307&quot; value=&quot;257&quot;/&gt;&lt;property id=&quot;20309&quot; value=&quot;-1&quot;/&gt;&lt;/object&gt;&lt;object type=&quot;3&quot; unique_id=&quot;10005&quot;&gt;&lt;property id=&quot;20148&quot; value=&quot;5&quot;/&gt;&lt;property id=&quot;20300&quot; value=&quot;Slide 2 - &amp;quot;Objective&amp;quot;&quot;/&gt;&lt;property id=&quot;20307&quot; value=&quot;258&quot;/&gt;&lt;property id=&quot;20309&quot; value=&quot;-1&quot;/&gt;&lt;/object&gt;&lt;object type=&quot;3&quot; unique_id=&quot;10006&quot;&gt;&lt;property id=&quot;20148&quot; value=&quot;5&quot;/&gt;&lt;property id=&quot;20300&quot; value=&quot;Slide 3 - &amp;quot;Clinical Decision Support&amp;#x0D;&amp;#x0A;Meaningful Use&amp;quot;&quot;/&gt;&lt;property id=&quot;20307&quot; value=&quot;259&quot;/&gt;&lt;property id=&quot;20309&quot; value=&quot;-1&quot;/&gt;&lt;/object&gt;&lt;object type=&quot;3&quot; unique_id=&quot;10007&quot;&gt;&lt;property id=&quot;20148&quot; value=&quot;5&quot;/&gt;&lt;property id=&quot;20300&quot; value=&quot;Slide 4 - &amp;quot;Types of CDS&amp;quot;&quot;/&gt;&lt;property id=&quot;20307&quot; value=&quot;260&quot;/&gt;&lt;property id=&quot;20309&quot; value=&quot;-1&quot;/&gt;&lt;/object&gt;&lt;object type=&quot;3&quot; unique_id=&quot;10008&quot;&gt;&lt;property id=&quot;20148&quot; value=&quot;5&quot;/&gt;&lt;property id=&quot;20300&quot; value=&quot;Slide 5 - &amp;quot;Types of CDS&amp;quot;&quot;/&gt;&lt;property id=&quot;20307&quot; value=&quot;261&quot;/&gt;&lt;property id=&quot;20309&quot; value=&quot;-1&quot;/&gt;&lt;/object&gt;&lt;object type=&quot;3&quot; unique_id=&quot;10009&quot;&gt;&lt;property id=&quot;20148&quot; value=&quot;5&quot;/&gt;&lt;property id=&quot;20300&quot; value=&quot;Slide 6 - &amp;quot;CDSS that Support Quality&amp;#x0D;&amp;#x0A;Patient Safety&amp;quot;&quot;/&gt;&lt;property id=&quot;20307&quot; value=&quot;262&quot;/&gt;&lt;property id=&quot;20309&quot; value=&quot;-1&quot;/&gt;&lt;/object&gt;&lt;object type=&quot;3&quot; unique_id=&quot;10010&quot;&gt;&lt;property id=&quot;20148&quot; value=&quot;5&quot;/&gt;&lt;property id=&quot;20300&quot; value=&quot;Slide 7 - &amp;quot;CDSS that Support Quality&amp;#x0D;&amp;#x0A;Effectiveness&amp;quot;&quot;/&gt;&lt;property id=&quot;20307&quot; value=&quot;263&quot;/&gt;&lt;property id=&quot;20309&quot; value=&quot;-1&quot;/&gt;&lt;/object&gt;&lt;object type=&quot;3&quot; unique_id=&quot;10011&quot;&gt;&lt;property id=&quot;20148&quot; value=&quot;5&quot;/&gt;&lt;property id=&quot;20300&quot; value=&quot;Slide 8 - &amp;quot;CDSS that Support Quality&amp;#x0D;&amp;#x0A;Patient Centeredness&amp;quot;&quot;/&gt;&lt;property id=&quot;20307&quot; value=&quot;264&quot;/&gt;&lt;property id=&quot;20309&quot; value=&quot;-1&quot;/&gt;&lt;/object&gt;&lt;object type=&quot;3&quot; unique_id=&quot;10012&quot;&gt;&lt;property id=&quot;20148&quot; value=&quot;5&quot;/&gt;&lt;property id=&quot;20300&quot; value=&quot;Slide 9 - &amp;quot;CDSS that Support Quality&amp;#x0D;&amp;#x0A;Timeliness&amp;quot;&quot;/&gt;&lt;property id=&quot;20307&quot; value=&quot;265&quot;/&gt;&lt;property id=&quot;20309&quot; value=&quot;-1&quot;/&gt;&lt;/object&gt;&lt;object type=&quot;3&quot; unique_id=&quot;10013&quot;&gt;&lt;property id=&quot;20148&quot; value=&quot;5&quot;/&gt;&lt;property id=&quot;20300&quot; value=&quot;Slide 10 - &amp;quot;CDSS that Support Quality&amp;#x0D;&amp;#x0A;Efficiency&amp;quot;&quot;/&gt;&lt;property id=&quot;20307&quot; value=&quot;266&quot;/&gt;&lt;property id=&quot;20309&quot; value=&quot;-1&quot;/&gt;&lt;/object&gt;&lt;object type=&quot;3&quot; unique_id=&quot;10014&quot;&gt;&lt;property id=&quot;20148&quot; value=&quot;5&quot;/&gt;&lt;property id=&quot;20300&quot; value=&quot;Slide 11 - &amp;quot;CDSS that Support Quality&amp;#x0D;&amp;#x0A;Equity&amp;quot;&quot;/&gt;&lt;property id=&quot;20307&quot; value=&quot;267&quot;/&gt;&lt;property id=&quot;20309&quot; value=&quot;-1&quot;/&gt;&lt;/object&gt;&lt;object type=&quot;3&quot; unique_id=&quot;10015&quot;&gt;&lt;property id=&quot;20148&quot; value=&quot;5&quot;/&gt;&lt;property id=&quot;20300&quot; value=&quot;Slide 12 - &amp;quot;Unintended Consequences of CDS&amp;quot;&quot;/&gt;&lt;property id=&quot;20307&quot; value=&quot;268&quot;/&gt;&lt;property id=&quot;20309&quot; value=&quot;-1&quot;/&gt;&lt;/object&gt;&lt;object type=&quot;3&quot; unique_id=&quot;10016&quot;&gt;&lt;property id=&quot;20148&quot; value=&quot;5&quot;/&gt;&lt;property id=&quot;20300&quot; value=&quot;Slide 13 - &amp;quot;Summary&amp;quot;&quot;/&gt;&lt;property id=&quot;20307&quot; value=&quot;269&quot;/&gt;&lt;property id=&quot;20309&quot; value=&quot;-1&quot;/&gt;&lt;/object&gt;&lt;/object&gt;&lt;object type=&quot;10&quot; unique_id=&quot;10062&quot;&gt;&lt;object type=&quot;11&quot; unique_id=&quot;10063&quot;&gt;&lt;/object&gt;&lt;/object&gt;&lt;object type=&quot;4&quot; unique_id=&quot;10064&quo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1727</Words>
  <Application>Microsoft Office PowerPoint</Application>
  <PresentationFormat>On-screen Show (4:3)</PresentationFormat>
  <Paragraphs>153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Decision Support for Quality Improvement</vt:lpstr>
      <vt:lpstr>Objective</vt:lpstr>
      <vt:lpstr>Clinical Decision Support Meaningful Use</vt:lpstr>
      <vt:lpstr>Types of CDS</vt:lpstr>
      <vt:lpstr>Types of CDS</vt:lpstr>
      <vt:lpstr>CDSS that Support Quality Patient Safety</vt:lpstr>
      <vt:lpstr>CDSS that Support Quality Effectiveness</vt:lpstr>
      <vt:lpstr>CDSS that Support Quality Patient Centeredness</vt:lpstr>
      <vt:lpstr>CDSS that Support Quality Timeliness</vt:lpstr>
      <vt:lpstr>CDSS that Support Quality Efficiency</vt:lpstr>
      <vt:lpstr>CDSS that Support Quality Equity</vt:lpstr>
      <vt:lpstr>Unintended Consequences of CDS</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Support for Quality Improvement</dc:title>
  <dc:creator>jhornya1</dc:creator>
  <cp:lastModifiedBy>jhornya1</cp:lastModifiedBy>
  <cp:revision>8</cp:revision>
  <dcterms:created xsi:type="dcterms:W3CDTF">2010-07-27T15:17:59Z</dcterms:created>
  <dcterms:modified xsi:type="dcterms:W3CDTF">2010-08-03T19:35:35Z</dcterms:modified>
</cp:coreProperties>
</file>