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tags/tag12.xml" ContentType="application/vnd.openxmlformats-officedocument.presentationml.tags+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diagrams/layout2.xml" ContentType="application/vnd.openxmlformats-officedocument.drawingml.diagramLayout+xml"/>
  <Override PartName="/ppt/tags/tag13.xml" ContentType="application/vnd.openxmlformats-officedocument.presentationml.tags+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400" autoAdjust="0"/>
  </p:normalViewPr>
  <p:slideViewPr>
    <p:cSldViewPr>
      <p:cViewPr varScale="1">
        <p:scale>
          <a:sx n="101" d="100"/>
          <a:sy n="101" d="100"/>
        </p:scale>
        <p:origin x="-191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B37A75-20C2-4AC1-91D5-D8DC8FE531E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BC65ECF2-D495-4AD4-BDF1-590859018C0A}">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Arial" pitchFamily="34" charset="0"/>
              <a:cs typeface="Arial" pitchFamily="34" charset="0"/>
            </a:rPr>
            <a:t>Will the decision-aid be used in a clinical setting?</a:t>
          </a:r>
          <a:endParaRPr lang="en-US" sz="2000" dirty="0">
            <a:latin typeface="Arial" pitchFamily="34" charset="0"/>
            <a:cs typeface="Arial" pitchFamily="34" charset="0"/>
          </a:endParaRPr>
        </a:p>
      </dgm:t>
    </dgm:pt>
    <dgm:pt modelId="{7C35BC96-5EE3-4FAE-BC2E-2E9172445400}" type="parTrans" cxnId="{362272BF-D0A9-4EAC-9F38-445083DC1DA0}">
      <dgm:prSet/>
      <dgm:spPr/>
      <dgm:t>
        <a:bodyPr/>
        <a:lstStyle/>
        <a:p>
          <a:endParaRPr lang="en-US" sz="2000">
            <a:latin typeface="Arial" pitchFamily="34" charset="0"/>
            <a:cs typeface="Arial" pitchFamily="34" charset="0"/>
          </a:endParaRPr>
        </a:p>
      </dgm:t>
    </dgm:pt>
    <dgm:pt modelId="{2C0CAFE2-25B4-4E77-8B53-8A6ECEFB6B4D}" type="sibTrans" cxnId="{362272BF-D0A9-4EAC-9F38-445083DC1DA0}">
      <dgm:prSet/>
      <dgm:spPr/>
      <dgm:t>
        <a:bodyPr/>
        <a:lstStyle/>
        <a:p>
          <a:endParaRPr lang="en-US" sz="2000">
            <a:latin typeface="Arial" pitchFamily="34" charset="0"/>
            <a:cs typeface="Arial" pitchFamily="34" charset="0"/>
          </a:endParaRPr>
        </a:p>
      </dgm:t>
    </dgm:pt>
    <dgm:pt modelId="{689A08C4-45C3-4014-926F-86AA65CD30F3}">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Arial" pitchFamily="34" charset="0"/>
              <a:cs typeface="Arial" pitchFamily="34" charset="0"/>
            </a:rPr>
            <a:t>Will its advice alter decisions?</a:t>
          </a:r>
          <a:endParaRPr lang="en-US" sz="2000" dirty="0">
            <a:latin typeface="Arial" pitchFamily="34" charset="0"/>
            <a:cs typeface="Arial" pitchFamily="34" charset="0"/>
          </a:endParaRPr>
        </a:p>
      </dgm:t>
    </dgm:pt>
    <dgm:pt modelId="{D539AAE6-CFE0-4330-9367-8423ADFA4C18}" type="parTrans" cxnId="{86A834C5-0325-49C6-9999-AC54C7F074C9}">
      <dgm:prSet/>
      <dgm:spPr/>
      <dgm:t>
        <a:bodyPr/>
        <a:lstStyle/>
        <a:p>
          <a:endParaRPr lang="en-US" sz="2000">
            <a:latin typeface="Arial" pitchFamily="34" charset="0"/>
            <a:cs typeface="Arial" pitchFamily="34" charset="0"/>
          </a:endParaRPr>
        </a:p>
      </dgm:t>
    </dgm:pt>
    <dgm:pt modelId="{F1CCD119-1F33-488F-A3F1-A671AB27F6A3}" type="sibTrans" cxnId="{86A834C5-0325-49C6-9999-AC54C7F074C9}">
      <dgm:prSet/>
      <dgm:spPr/>
      <dgm:t>
        <a:bodyPr/>
        <a:lstStyle/>
        <a:p>
          <a:endParaRPr lang="en-US" sz="2000">
            <a:latin typeface="Arial" pitchFamily="34" charset="0"/>
            <a:cs typeface="Arial" pitchFamily="34" charset="0"/>
          </a:endParaRPr>
        </a:p>
      </dgm:t>
    </dgm:pt>
    <dgm:pt modelId="{F88151F4-A9DD-44A7-9C94-298701F1E5CC}">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Arial" pitchFamily="34" charset="0"/>
              <a:cs typeface="Arial" pitchFamily="34" charset="0"/>
            </a:rPr>
            <a:t>Will altered decisions lead to changed behavior?</a:t>
          </a:r>
          <a:endParaRPr lang="en-US" sz="2000" dirty="0">
            <a:latin typeface="Arial" pitchFamily="34" charset="0"/>
            <a:cs typeface="Arial" pitchFamily="34" charset="0"/>
          </a:endParaRPr>
        </a:p>
      </dgm:t>
    </dgm:pt>
    <dgm:pt modelId="{F72AE9F8-B8B1-4740-8582-B701D5137F9F}" type="parTrans" cxnId="{CC078402-720F-44AD-B56F-3473EE8AB5D2}">
      <dgm:prSet/>
      <dgm:spPr/>
      <dgm:t>
        <a:bodyPr/>
        <a:lstStyle/>
        <a:p>
          <a:endParaRPr lang="en-US" sz="2000">
            <a:latin typeface="Arial" pitchFamily="34" charset="0"/>
            <a:cs typeface="Arial" pitchFamily="34" charset="0"/>
          </a:endParaRPr>
        </a:p>
      </dgm:t>
    </dgm:pt>
    <dgm:pt modelId="{F9E6A07E-FDB3-4E1A-ABFD-9814BDA47723}" type="sibTrans" cxnId="{CC078402-720F-44AD-B56F-3473EE8AB5D2}">
      <dgm:prSet/>
      <dgm:spPr/>
      <dgm:t>
        <a:bodyPr/>
        <a:lstStyle/>
        <a:p>
          <a:endParaRPr lang="en-US" sz="2000">
            <a:latin typeface="Arial" pitchFamily="34" charset="0"/>
            <a:cs typeface="Arial" pitchFamily="34" charset="0"/>
          </a:endParaRPr>
        </a:p>
      </dgm:t>
    </dgm:pt>
    <dgm:pt modelId="{8CBDF9A8-7513-4BD2-A041-54D58BCA4903}">
      <dgm:prSet phldrT="[Text]" custT="1">
        <dgm:style>
          <a:lnRef idx="1">
            <a:schemeClr val="dk1"/>
          </a:lnRef>
          <a:fillRef idx="2">
            <a:schemeClr val="dk1"/>
          </a:fillRef>
          <a:effectRef idx="1">
            <a:schemeClr val="dk1"/>
          </a:effectRef>
          <a:fontRef idx="minor">
            <a:schemeClr val="dk1"/>
          </a:fontRef>
        </dgm:style>
      </dgm:prSet>
      <dgm:spPr/>
      <dgm:t>
        <a:bodyPr/>
        <a:lstStyle/>
        <a:p>
          <a:r>
            <a:rPr lang="en-US" sz="2000" dirty="0" smtClean="0">
              <a:latin typeface="Arial" pitchFamily="34" charset="0"/>
              <a:cs typeface="Arial" pitchFamily="34" charset="0"/>
            </a:rPr>
            <a:t>Will altered behavior change patient outcomes?</a:t>
          </a:r>
          <a:endParaRPr lang="en-US" sz="2000" dirty="0">
            <a:latin typeface="Arial" pitchFamily="34" charset="0"/>
            <a:cs typeface="Arial" pitchFamily="34" charset="0"/>
          </a:endParaRPr>
        </a:p>
      </dgm:t>
    </dgm:pt>
    <dgm:pt modelId="{3664E741-6C03-462E-893D-52D17CF6D8A8}" type="parTrans" cxnId="{8AFA2021-EDAF-4AD4-A886-03BFE7EBE8D5}">
      <dgm:prSet/>
      <dgm:spPr/>
      <dgm:t>
        <a:bodyPr/>
        <a:lstStyle/>
        <a:p>
          <a:endParaRPr lang="en-US" sz="2000">
            <a:latin typeface="Arial" pitchFamily="34" charset="0"/>
            <a:cs typeface="Arial" pitchFamily="34" charset="0"/>
          </a:endParaRPr>
        </a:p>
      </dgm:t>
    </dgm:pt>
    <dgm:pt modelId="{5A36FCB0-FFAF-4CE3-BA7B-211E0EFA4033}" type="sibTrans" cxnId="{8AFA2021-EDAF-4AD4-A886-03BFE7EBE8D5}">
      <dgm:prSet/>
      <dgm:spPr/>
      <dgm:t>
        <a:bodyPr/>
        <a:lstStyle/>
        <a:p>
          <a:endParaRPr lang="en-US" sz="2000">
            <a:latin typeface="Arial" pitchFamily="34" charset="0"/>
            <a:cs typeface="Arial" pitchFamily="34" charset="0"/>
          </a:endParaRPr>
        </a:p>
      </dgm:t>
    </dgm:pt>
    <dgm:pt modelId="{906F6828-0F01-43CA-AA7C-33A7B3DC7873}" type="pres">
      <dgm:prSet presAssocID="{34B37A75-20C2-4AC1-91D5-D8DC8FE531EA}" presName="diagram" presStyleCnt="0">
        <dgm:presLayoutVars>
          <dgm:dir/>
          <dgm:resizeHandles val="exact"/>
        </dgm:presLayoutVars>
      </dgm:prSet>
      <dgm:spPr/>
      <dgm:t>
        <a:bodyPr/>
        <a:lstStyle/>
        <a:p>
          <a:endParaRPr lang="en-US"/>
        </a:p>
      </dgm:t>
    </dgm:pt>
    <dgm:pt modelId="{67FB68B3-0967-4F7C-BD5E-BFB361B5E510}" type="pres">
      <dgm:prSet presAssocID="{BC65ECF2-D495-4AD4-BDF1-590859018C0A}" presName="node" presStyleLbl="node1" presStyleIdx="0" presStyleCnt="4">
        <dgm:presLayoutVars>
          <dgm:bulletEnabled val="1"/>
        </dgm:presLayoutVars>
      </dgm:prSet>
      <dgm:spPr/>
      <dgm:t>
        <a:bodyPr/>
        <a:lstStyle/>
        <a:p>
          <a:endParaRPr lang="en-US"/>
        </a:p>
      </dgm:t>
    </dgm:pt>
    <dgm:pt modelId="{3AE55AF1-9229-4FAA-8356-4A740854A5A1}" type="pres">
      <dgm:prSet presAssocID="{2C0CAFE2-25B4-4E77-8B53-8A6ECEFB6B4D}" presName="sibTrans" presStyleCnt="0"/>
      <dgm:spPr/>
    </dgm:pt>
    <dgm:pt modelId="{D4F22501-A3AD-4B03-AF5D-3F47AEECC262}" type="pres">
      <dgm:prSet presAssocID="{689A08C4-45C3-4014-926F-86AA65CD30F3}" presName="node" presStyleLbl="node1" presStyleIdx="1" presStyleCnt="4">
        <dgm:presLayoutVars>
          <dgm:bulletEnabled val="1"/>
        </dgm:presLayoutVars>
      </dgm:prSet>
      <dgm:spPr/>
      <dgm:t>
        <a:bodyPr/>
        <a:lstStyle/>
        <a:p>
          <a:endParaRPr lang="en-US"/>
        </a:p>
      </dgm:t>
    </dgm:pt>
    <dgm:pt modelId="{23E65B55-7580-4841-BFE5-463B4F991ED8}" type="pres">
      <dgm:prSet presAssocID="{F1CCD119-1F33-488F-A3F1-A671AB27F6A3}" presName="sibTrans" presStyleCnt="0"/>
      <dgm:spPr/>
    </dgm:pt>
    <dgm:pt modelId="{46C54FA1-DE5C-45D1-AE6B-E7C808885165}" type="pres">
      <dgm:prSet presAssocID="{F88151F4-A9DD-44A7-9C94-298701F1E5CC}" presName="node" presStyleLbl="node1" presStyleIdx="2" presStyleCnt="4">
        <dgm:presLayoutVars>
          <dgm:bulletEnabled val="1"/>
        </dgm:presLayoutVars>
      </dgm:prSet>
      <dgm:spPr/>
      <dgm:t>
        <a:bodyPr/>
        <a:lstStyle/>
        <a:p>
          <a:endParaRPr lang="en-US"/>
        </a:p>
      </dgm:t>
    </dgm:pt>
    <dgm:pt modelId="{2DDB1D4F-8E0A-4F9C-9E85-E5F2CD0AAAA5}" type="pres">
      <dgm:prSet presAssocID="{F9E6A07E-FDB3-4E1A-ABFD-9814BDA47723}" presName="sibTrans" presStyleCnt="0"/>
      <dgm:spPr/>
    </dgm:pt>
    <dgm:pt modelId="{03056820-A042-4F09-B030-79DAC5E23DD8}" type="pres">
      <dgm:prSet presAssocID="{8CBDF9A8-7513-4BD2-A041-54D58BCA4903}" presName="node" presStyleLbl="node1" presStyleIdx="3" presStyleCnt="4">
        <dgm:presLayoutVars>
          <dgm:bulletEnabled val="1"/>
        </dgm:presLayoutVars>
      </dgm:prSet>
      <dgm:spPr/>
      <dgm:t>
        <a:bodyPr/>
        <a:lstStyle/>
        <a:p>
          <a:endParaRPr lang="en-US"/>
        </a:p>
      </dgm:t>
    </dgm:pt>
  </dgm:ptLst>
  <dgm:cxnLst>
    <dgm:cxn modelId="{D046A58F-36FF-401A-B8DA-8427FE33BD69}" type="presOf" srcId="{F88151F4-A9DD-44A7-9C94-298701F1E5CC}" destId="{46C54FA1-DE5C-45D1-AE6B-E7C808885165}" srcOrd="0" destOrd="0" presId="urn:microsoft.com/office/officeart/2005/8/layout/default"/>
    <dgm:cxn modelId="{A69F3E32-EFF8-4401-B195-539AD21839B0}" type="presOf" srcId="{34B37A75-20C2-4AC1-91D5-D8DC8FE531EA}" destId="{906F6828-0F01-43CA-AA7C-33A7B3DC7873}" srcOrd="0" destOrd="0" presId="urn:microsoft.com/office/officeart/2005/8/layout/default"/>
    <dgm:cxn modelId="{86A834C5-0325-49C6-9999-AC54C7F074C9}" srcId="{34B37A75-20C2-4AC1-91D5-D8DC8FE531EA}" destId="{689A08C4-45C3-4014-926F-86AA65CD30F3}" srcOrd="1" destOrd="0" parTransId="{D539AAE6-CFE0-4330-9367-8423ADFA4C18}" sibTransId="{F1CCD119-1F33-488F-A3F1-A671AB27F6A3}"/>
    <dgm:cxn modelId="{8AFA2021-EDAF-4AD4-A886-03BFE7EBE8D5}" srcId="{34B37A75-20C2-4AC1-91D5-D8DC8FE531EA}" destId="{8CBDF9A8-7513-4BD2-A041-54D58BCA4903}" srcOrd="3" destOrd="0" parTransId="{3664E741-6C03-462E-893D-52D17CF6D8A8}" sibTransId="{5A36FCB0-FFAF-4CE3-BA7B-211E0EFA4033}"/>
    <dgm:cxn modelId="{7BCA2926-A188-4FEE-BA52-72C53396D71D}" type="presOf" srcId="{689A08C4-45C3-4014-926F-86AA65CD30F3}" destId="{D4F22501-A3AD-4B03-AF5D-3F47AEECC262}" srcOrd="0" destOrd="0" presId="urn:microsoft.com/office/officeart/2005/8/layout/default"/>
    <dgm:cxn modelId="{CC078402-720F-44AD-B56F-3473EE8AB5D2}" srcId="{34B37A75-20C2-4AC1-91D5-D8DC8FE531EA}" destId="{F88151F4-A9DD-44A7-9C94-298701F1E5CC}" srcOrd="2" destOrd="0" parTransId="{F72AE9F8-B8B1-4740-8582-B701D5137F9F}" sibTransId="{F9E6A07E-FDB3-4E1A-ABFD-9814BDA47723}"/>
    <dgm:cxn modelId="{0D46957D-5090-4D54-B8FF-6F7B33E2907E}" type="presOf" srcId="{BC65ECF2-D495-4AD4-BDF1-590859018C0A}" destId="{67FB68B3-0967-4F7C-BD5E-BFB361B5E510}" srcOrd="0" destOrd="0" presId="urn:microsoft.com/office/officeart/2005/8/layout/default"/>
    <dgm:cxn modelId="{362272BF-D0A9-4EAC-9F38-445083DC1DA0}" srcId="{34B37A75-20C2-4AC1-91D5-D8DC8FE531EA}" destId="{BC65ECF2-D495-4AD4-BDF1-590859018C0A}" srcOrd="0" destOrd="0" parTransId="{7C35BC96-5EE3-4FAE-BC2E-2E9172445400}" sibTransId="{2C0CAFE2-25B4-4E77-8B53-8A6ECEFB6B4D}"/>
    <dgm:cxn modelId="{0D15B2EA-E978-4931-A4F1-D41E470A2162}" type="presOf" srcId="{8CBDF9A8-7513-4BD2-A041-54D58BCA4903}" destId="{03056820-A042-4F09-B030-79DAC5E23DD8}" srcOrd="0" destOrd="0" presId="urn:microsoft.com/office/officeart/2005/8/layout/default"/>
    <dgm:cxn modelId="{687B3908-1B8D-4F5A-B92E-BAAC5DE97F24}" type="presParOf" srcId="{906F6828-0F01-43CA-AA7C-33A7B3DC7873}" destId="{67FB68B3-0967-4F7C-BD5E-BFB361B5E510}" srcOrd="0" destOrd="0" presId="urn:microsoft.com/office/officeart/2005/8/layout/default"/>
    <dgm:cxn modelId="{6D27BD5F-8500-41E1-8B57-6F437F9D96C6}" type="presParOf" srcId="{906F6828-0F01-43CA-AA7C-33A7B3DC7873}" destId="{3AE55AF1-9229-4FAA-8356-4A740854A5A1}" srcOrd="1" destOrd="0" presId="urn:microsoft.com/office/officeart/2005/8/layout/default"/>
    <dgm:cxn modelId="{BE2E16EE-6B70-4595-B7A1-F011ED60227E}" type="presParOf" srcId="{906F6828-0F01-43CA-AA7C-33A7B3DC7873}" destId="{D4F22501-A3AD-4B03-AF5D-3F47AEECC262}" srcOrd="2" destOrd="0" presId="urn:microsoft.com/office/officeart/2005/8/layout/default"/>
    <dgm:cxn modelId="{520699E7-8A15-4BDB-877F-08A32AAF0DB6}" type="presParOf" srcId="{906F6828-0F01-43CA-AA7C-33A7B3DC7873}" destId="{23E65B55-7580-4841-BFE5-463B4F991ED8}" srcOrd="3" destOrd="0" presId="urn:microsoft.com/office/officeart/2005/8/layout/default"/>
    <dgm:cxn modelId="{BDEE46A6-C16E-432D-8891-2B05272609A0}" type="presParOf" srcId="{906F6828-0F01-43CA-AA7C-33A7B3DC7873}" destId="{46C54FA1-DE5C-45D1-AE6B-E7C808885165}" srcOrd="4" destOrd="0" presId="urn:microsoft.com/office/officeart/2005/8/layout/default"/>
    <dgm:cxn modelId="{D42AC5B4-C8D5-49DF-B19F-821BF2C8B1F0}" type="presParOf" srcId="{906F6828-0F01-43CA-AA7C-33A7B3DC7873}" destId="{2DDB1D4F-8E0A-4F9C-9E85-E5F2CD0AAAA5}" srcOrd="5" destOrd="0" presId="urn:microsoft.com/office/officeart/2005/8/layout/default"/>
    <dgm:cxn modelId="{6C2C1A8A-C0C5-405D-8F1A-0348454E33C5}" type="presParOf" srcId="{906F6828-0F01-43CA-AA7C-33A7B3DC7873}" destId="{03056820-A042-4F09-B030-79DAC5E23DD8}" srcOrd="6"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30E0C3-AE8C-45AF-B00F-DFB98D1BC539}"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942EEE7-6ED0-4E74-9D4B-FF84AA2B01AF}">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Administrative</a:t>
          </a:r>
          <a:endParaRPr lang="en-US" dirty="0"/>
        </a:p>
      </dgm:t>
    </dgm:pt>
    <dgm:pt modelId="{B0C68AB5-9F57-4831-81B0-644881404529}" type="parTrans" cxnId="{8DA0EC5E-8858-4476-B0B6-D18F4B1F04F9}">
      <dgm:prSet/>
      <dgm:spPr/>
      <dgm:t>
        <a:bodyPr/>
        <a:lstStyle/>
        <a:p>
          <a:endParaRPr lang="en-US"/>
        </a:p>
      </dgm:t>
    </dgm:pt>
    <dgm:pt modelId="{BC725E66-4940-4046-BF67-ED82FD001E21}" type="sibTrans" cxnId="{8DA0EC5E-8858-4476-B0B6-D18F4B1F04F9}">
      <dgm:prSet/>
      <dgm:spPr/>
      <dgm:t>
        <a:bodyPr/>
        <a:lstStyle/>
        <a:p>
          <a:endParaRPr lang="en-US"/>
        </a:p>
      </dgm:t>
    </dgm:pt>
    <dgm:pt modelId="{5E80C357-8DAB-4416-83E5-02ECB3A72277}">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Managing clinical complexity and details</a:t>
          </a:r>
          <a:endParaRPr lang="en-US" dirty="0"/>
        </a:p>
      </dgm:t>
    </dgm:pt>
    <dgm:pt modelId="{D237D78E-4094-44C8-8D9E-938E89428721}" type="parTrans" cxnId="{5D73AF51-DFFE-4A2D-97D1-36DFD1364D4A}">
      <dgm:prSet/>
      <dgm:spPr/>
      <dgm:t>
        <a:bodyPr/>
        <a:lstStyle/>
        <a:p>
          <a:endParaRPr lang="en-US"/>
        </a:p>
      </dgm:t>
    </dgm:pt>
    <dgm:pt modelId="{D2479B1C-5A18-48D4-ACF7-AA4681CDA26A}" type="sibTrans" cxnId="{5D73AF51-DFFE-4A2D-97D1-36DFD1364D4A}">
      <dgm:prSet/>
      <dgm:spPr/>
      <dgm:t>
        <a:bodyPr/>
        <a:lstStyle/>
        <a:p>
          <a:endParaRPr lang="en-US"/>
        </a:p>
      </dgm:t>
    </dgm:pt>
    <dgm:pt modelId="{450C19C1-396A-4363-A766-03BA34FCE1D4}">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Cost control</a:t>
          </a:r>
          <a:endParaRPr lang="en-US" dirty="0"/>
        </a:p>
      </dgm:t>
    </dgm:pt>
    <dgm:pt modelId="{879E6EAF-BADE-4771-BEB5-99574746F142}" type="parTrans" cxnId="{67277805-675B-4096-AAFF-E7A3533C92BF}">
      <dgm:prSet/>
      <dgm:spPr/>
      <dgm:t>
        <a:bodyPr/>
        <a:lstStyle/>
        <a:p>
          <a:endParaRPr lang="en-US"/>
        </a:p>
      </dgm:t>
    </dgm:pt>
    <dgm:pt modelId="{32708ADB-DB22-4329-9A6A-281D4268BCBC}" type="sibTrans" cxnId="{67277805-675B-4096-AAFF-E7A3533C92BF}">
      <dgm:prSet/>
      <dgm:spPr/>
      <dgm:t>
        <a:bodyPr/>
        <a:lstStyle/>
        <a:p>
          <a:endParaRPr lang="en-US"/>
        </a:p>
      </dgm:t>
    </dgm:pt>
    <dgm:pt modelId="{F7BB1F74-A1DC-491C-8121-2823D37514D5}">
      <dgm:prSet phldrT="[Text]">
        <dgm:style>
          <a:lnRef idx="1">
            <a:schemeClr val="dk1"/>
          </a:lnRef>
          <a:fillRef idx="2">
            <a:schemeClr val="dk1"/>
          </a:fillRef>
          <a:effectRef idx="1">
            <a:schemeClr val="dk1"/>
          </a:effectRef>
          <a:fontRef idx="minor">
            <a:schemeClr val="dk1"/>
          </a:fontRef>
        </dgm:style>
      </dgm:prSet>
      <dgm:spPr/>
      <dgm:t>
        <a:bodyPr/>
        <a:lstStyle/>
        <a:p>
          <a:r>
            <a:rPr lang="en-US" dirty="0" smtClean="0"/>
            <a:t>Decision support</a:t>
          </a:r>
          <a:endParaRPr lang="en-US" dirty="0"/>
        </a:p>
      </dgm:t>
    </dgm:pt>
    <dgm:pt modelId="{E7625D12-944E-4DDF-BD00-B0B453C61C67}" type="parTrans" cxnId="{2697AEAD-7AA1-4E6F-968B-F2804FA50367}">
      <dgm:prSet/>
      <dgm:spPr/>
      <dgm:t>
        <a:bodyPr/>
        <a:lstStyle/>
        <a:p>
          <a:endParaRPr lang="en-US"/>
        </a:p>
      </dgm:t>
    </dgm:pt>
    <dgm:pt modelId="{E0E99AE8-F839-4B08-B796-D5170B6FB615}" type="sibTrans" cxnId="{2697AEAD-7AA1-4E6F-968B-F2804FA50367}">
      <dgm:prSet/>
      <dgm:spPr/>
      <dgm:t>
        <a:bodyPr/>
        <a:lstStyle/>
        <a:p>
          <a:endParaRPr lang="en-US"/>
        </a:p>
      </dgm:t>
    </dgm:pt>
    <dgm:pt modelId="{56BDA2DE-89DE-412B-8868-9FA7A016EEA2}" type="pres">
      <dgm:prSet presAssocID="{8830E0C3-AE8C-45AF-B00F-DFB98D1BC539}" presName="diagram" presStyleCnt="0">
        <dgm:presLayoutVars>
          <dgm:dir/>
          <dgm:resizeHandles val="exact"/>
        </dgm:presLayoutVars>
      </dgm:prSet>
      <dgm:spPr/>
      <dgm:t>
        <a:bodyPr/>
        <a:lstStyle/>
        <a:p>
          <a:endParaRPr lang="en-US"/>
        </a:p>
      </dgm:t>
    </dgm:pt>
    <dgm:pt modelId="{D76E651A-D07F-4462-86CF-5EAA4B9EC802}" type="pres">
      <dgm:prSet presAssocID="{5942EEE7-6ED0-4E74-9D4B-FF84AA2B01AF}" presName="node" presStyleLbl="node1" presStyleIdx="0" presStyleCnt="4">
        <dgm:presLayoutVars>
          <dgm:bulletEnabled val="1"/>
        </dgm:presLayoutVars>
      </dgm:prSet>
      <dgm:spPr/>
      <dgm:t>
        <a:bodyPr/>
        <a:lstStyle/>
        <a:p>
          <a:endParaRPr lang="en-US"/>
        </a:p>
      </dgm:t>
    </dgm:pt>
    <dgm:pt modelId="{2A6E4AAF-4528-4E30-9959-EEA597DF350B}" type="pres">
      <dgm:prSet presAssocID="{BC725E66-4940-4046-BF67-ED82FD001E21}" presName="sibTrans" presStyleCnt="0"/>
      <dgm:spPr/>
    </dgm:pt>
    <dgm:pt modelId="{094F4285-FD03-4CC3-8DF3-3CB03D05209A}" type="pres">
      <dgm:prSet presAssocID="{5E80C357-8DAB-4416-83E5-02ECB3A72277}" presName="node" presStyleLbl="node1" presStyleIdx="1" presStyleCnt="4">
        <dgm:presLayoutVars>
          <dgm:bulletEnabled val="1"/>
        </dgm:presLayoutVars>
      </dgm:prSet>
      <dgm:spPr/>
      <dgm:t>
        <a:bodyPr/>
        <a:lstStyle/>
        <a:p>
          <a:endParaRPr lang="en-US"/>
        </a:p>
      </dgm:t>
    </dgm:pt>
    <dgm:pt modelId="{72487B7F-633F-4404-A519-B571312E251B}" type="pres">
      <dgm:prSet presAssocID="{D2479B1C-5A18-48D4-ACF7-AA4681CDA26A}" presName="sibTrans" presStyleCnt="0"/>
      <dgm:spPr/>
    </dgm:pt>
    <dgm:pt modelId="{579B5DF2-EA31-4C09-AA38-8E2509EDC279}" type="pres">
      <dgm:prSet presAssocID="{450C19C1-396A-4363-A766-03BA34FCE1D4}" presName="node" presStyleLbl="node1" presStyleIdx="2" presStyleCnt="4">
        <dgm:presLayoutVars>
          <dgm:bulletEnabled val="1"/>
        </dgm:presLayoutVars>
      </dgm:prSet>
      <dgm:spPr/>
      <dgm:t>
        <a:bodyPr/>
        <a:lstStyle/>
        <a:p>
          <a:endParaRPr lang="en-US"/>
        </a:p>
      </dgm:t>
    </dgm:pt>
    <dgm:pt modelId="{6B643FD5-FCE6-4590-BCFC-053429469CA5}" type="pres">
      <dgm:prSet presAssocID="{32708ADB-DB22-4329-9A6A-281D4268BCBC}" presName="sibTrans" presStyleCnt="0"/>
      <dgm:spPr/>
    </dgm:pt>
    <dgm:pt modelId="{F5F49D1C-B874-4A70-BEC2-9E1CC1056CA6}" type="pres">
      <dgm:prSet presAssocID="{F7BB1F74-A1DC-491C-8121-2823D37514D5}" presName="node" presStyleLbl="node1" presStyleIdx="3" presStyleCnt="4">
        <dgm:presLayoutVars>
          <dgm:bulletEnabled val="1"/>
        </dgm:presLayoutVars>
      </dgm:prSet>
      <dgm:spPr/>
      <dgm:t>
        <a:bodyPr/>
        <a:lstStyle/>
        <a:p>
          <a:endParaRPr lang="en-US"/>
        </a:p>
      </dgm:t>
    </dgm:pt>
  </dgm:ptLst>
  <dgm:cxnLst>
    <dgm:cxn modelId="{8DA0EC5E-8858-4476-B0B6-D18F4B1F04F9}" srcId="{8830E0C3-AE8C-45AF-B00F-DFB98D1BC539}" destId="{5942EEE7-6ED0-4E74-9D4B-FF84AA2B01AF}" srcOrd="0" destOrd="0" parTransId="{B0C68AB5-9F57-4831-81B0-644881404529}" sibTransId="{BC725E66-4940-4046-BF67-ED82FD001E21}"/>
    <dgm:cxn modelId="{67277805-675B-4096-AAFF-E7A3533C92BF}" srcId="{8830E0C3-AE8C-45AF-B00F-DFB98D1BC539}" destId="{450C19C1-396A-4363-A766-03BA34FCE1D4}" srcOrd="2" destOrd="0" parTransId="{879E6EAF-BADE-4771-BEB5-99574746F142}" sibTransId="{32708ADB-DB22-4329-9A6A-281D4268BCBC}"/>
    <dgm:cxn modelId="{EF3535B6-AF21-417C-95AF-5AB8A58BE6FE}" type="presOf" srcId="{5942EEE7-6ED0-4E74-9D4B-FF84AA2B01AF}" destId="{D76E651A-D07F-4462-86CF-5EAA4B9EC802}" srcOrd="0" destOrd="0" presId="urn:microsoft.com/office/officeart/2005/8/layout/default"/>
    <dgm:cxn modelId="{D63859C4-DAC7-4A06-B18E-029E51F2451D}" type="presOf" srcId="{5E80C357-8DAB-4416-83E5-02ECB3A72277}" destId="{094F4285-FD03-4CC3-8DF3-3CB03D05209A}" srcOrd="0" destOrd="0" presId="urn:microsoft.com/office/officeart/2005/8/layout/default"/>
    <dgm:cxn modelId="{5D73AF51-DFFE-4A2D-97D1-36DFD1364D4A}" srcId="{8830E0C3-AE8C-45AF-B00F-DFB98D1BC539}" destId="{5E80C357-8DAB-4416-83E5-02ECB3A72277}" srcOrd="1" destOrd="0" parTransId="{D237D78E-4094-44C8-8D9E-938E89428721}" sibTransId="{D2479B1C-5A18-48D4-ACF7-AA4681CDA26A}"/>
    <dgm:cxn modelId="{88EFCFD9-7283-418A-966B-25251D37976D}" type="presOf" srcId="{F7BB1F74-A1DC-491C-8121-2823D37514D5}" destId="{F5F49D1C-B874-4A70-BEC2-9E1CC1056CA6}" srcOrd="0" destOrd="0" presId="urn:microsoft.com/office/officeart/2005/8/layout/default"/>
    <dgm:cxn modelId="{F6A74696-5AA6-4334-BEFF-8A2C0F61E516}" type="presOf" srcId="{8830E0C3-AE8C-45AF-B00F-DFB98D1BC539}" destId="{56BDA2DE-89DE-412B-8868-9FA7A016EEA2}" srcOrd="0" destOrd="0" presId="urn:microsoft.com/office/officeart/2005/8/layout/default"/>
    <dgm:cxn modelId="{2697AEAD-7AA1-4E6F-968B-F2804FA50367}" srcId="{8830E0C3-AE8C-45AF-B00F-DFB98D1BC539}" destId="{F7BB1F74-A1DC-491C-8121-2823D37514D5}" srcOrd="3" destOrd="0" parTransId="{E7625D12-944E-4DDF-BD00-B0B453C61C67}" sibTransId="{E0E99AE8-F839-4B08-B796-D5170B6FB615}"/>
    <dgm:cxn modelId="{7FE4FC40-D91A-462D-B499-893786905528}" type="presOf" srcId="{450C19C1-396A-4363-A766-03BA34FCE1D4}" destId="{579B5DF2-EA31-4C09-AA38-8E2509EDC279}" srcOrd="0" destOrd="0" presId="urn:microsoft.com/office/officeart/2005/8/layout/default"/>
    <dgm:cxn modelId="{5A531A67-7B6F-4C46-A3E7-2E8926577C92}" type="presParOf" srcId="{56BDA2DE-89DE-412B-8868-9FA7A016EEA2}" destId="{D76E651A-D07F-4462-86CF-5EAA4B9EC802}" srcOrd="0" destOrd="0" presId="urn:microsoft.com/office/officeart/2005/8/layout/default"/>
    <dgm:cxn modelId="{F902A2DA-AB8B-433D-BE6E-237E8CB3E808}" type="presParOf" srcId="{56BDA2DE-89DE-412B-8868-9FA7A016EEA2}" destId="{2A6E4AAF-4528-4E30-9959-EEA597DF350B}" srcOrd="1" destOrd="0" presId="urn:microsoft.com/office/officeart/2005/8/layout/default"/>
    <dgm:cxn modelId="{11434207-717D-4479-9B68-8A134C90A093}" type="presParOf" srcId="{56BDA2DE-89DE-412B-8868-9FA7A016EEA2}" destId="{094F4285-FD03-4CC3-8DF3-3CB03D05209A}" srcOrd="2" destOrd="0" presId="urn:microsoft.com/office/officeart/2005/8/layout/default"/>
    <dgm:cxn modelId="{943CAFDD-5D87-4737-B412-69545A98B3AE}" type="presParOf" srcId="{56BDA2DE-89DE-412B-8868-9FA7A016EEA2}" destId="{72487B7F-633F-4404-A519-B571312E251B}" srcOrd="3" destOrd="0" presId="urn:microsoft.com/office/officeart/2005/8/layout/default"/>
    <dgm:cxn modelId="{5D635377-04B2-44EF-B3F2-432DFE9A4C11}" type="presParOf" srcId="{56BDA2DE-89DE-412B-8868-9FA7A016EEA2}" destId="{579B5DF2-EA31-4C09-AA38-8E2509EDC279}" srcOrd="4" destOrd="0" presId="urn:microsoft.com/office/officeart/2005/8/layout/default"/>
    <dgm:cxn modelId="{EA58BE90-8C80-474D-A5D1-7D5CBE3605E2}" type="presParOf" srcId="{56BDA2DE-89DE-412B-8868-9FA7A016EEA2}" destId="{6B643FD5-FCE6-4590-BCFC-053429469CA5}" srcOrd="5" destOrd="0" presId="urn:microsoft.com/office/officeart/2005/8/layout/default"/>
    <dgm:cxn modelId="{A7034E6F-0014-412E-B3E3-8E0FA65C334E}" type="presParOf" srcId="{56BDA2DE-89DE-412B-8868-9FA7A016EEA2}" destId="{F5F49D1C-B874-4A70-BEC2-9E1CC1056CA6}" srcOrd="6"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7FB68B3-0967-4F7C-BD5E-BFB361B5E510}">
      <dsp:nvSpPr>
        <dsp:cNvPr id="0" name=""/>
        <dsp:cNvSpPr/>
      </dsp:nvSpPr>
      <dsp:spPr>
        <a:xfrm>
          <a:off x="217424" y="339"/>
          <a:ext cx="2441785" cy="1465071"/>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rial" pitchFamily="34" charset="0"/>
              <a:cs typeface="Arial" pitchFamily="34" charset="0"/>
            </a:rPr>
            <a:t>Will the decision-aid be used in a clinical setting?</a:t>
          </a:r>
          <a:endParaRPr lang="en-US" sz="2000" kern="1200" dirty="0">
            <a:latin typeface="Arial" pitchFamily="34" charset="0"/>
            <a:cs typeface="Arial" pitchFamily="34" charset="0"/>
          </a:endParaRPr>
        </a:p>
      </dsp:txBody>
      <dsp:txXfrm>
        <a:off x="217424" y="339"/>
        <a:ext cx="2441785" cy="1465071"/>
      </dsp:txXfrm>
    </dsp:sp>
    <dsp:sp modelId="{D4F22501-A3AD-4B03-AF5D-3F47AEECC262}">
      <dsp:nvSpPr>
        <dsp:cNvPr id="0" name=""/>
        <dsp:cNvSpPr/>
      </dsp:nvSpPr>
      <dsp:spPr>
        <a:xfrm>
          <a:off x="2903389" y="339"/>
          <a:ext cx="2441785" cy="1465071"/>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rial" pitchFamily="34" charset="0"/>
              <a:cs typeface="Arial" pitchFamily="34" charset="0"/>
            </a:rPr>
            <a:t>Will its advice alter decisions?</a:t>
          </a:r>
          <a:endParaRPr lang="en-US" sz="2000" kern="1200" dirty="0">
            <a:latin typeface="Arial" pitchFamily="34" charset="0"/>
            <a:cs typeface="Arial" pitchFamily="34" charset="0"/>
          </a:endParaRPr>
        </a:p>
      </dsp:txBody>
      <dsp:txXfrm>
        <a:off x="2903389" y="339"/>
        <a:ext cx="2441785" cy="1465071"/>
      </dsp:txXfrm>
    </dsp:sp>
    <dsp:sp modelId="{46C54FA1-DE5C-45D1-AE6B-E7C808885165}">
      <dsp:nvSpPr>
        <dsp:cNvPr id="0" name=""/>
        <dsp:cNvSpPr/>
      </dsp:nvSpPr>
      <dsp:spPr>
        <a:xfrm>
          <a:off x="217424" y="1709589"/>
          <a:ext cx="2441785" cy="1465071"/>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rial" pitchFamily="34" charset="0"/>
              <a:cs typeface="Arial" pitchFamily="34" charset="0"/>
            </a:rPr>
            <a:t>Will altered decisions lead to changed behavior?</a:t>
          </a:r>
          <a:endParaRPr lang="en-US" sz="2000" kern="1200" dirty="0">
            <a:latin typeface="Arial" pitchFamily="34" charset="0"/>
            <a:cs typeface="Arial" pitchFamily="34" charset="0"/>
          </a:endParaRPr>
        </a:p>
      </dsp:txBody>
      <dsp:txXfrm>
        <a:off x="217424" y="1709589"/>
        <a:ext cx="2441785" cy="1465071"/>
      </dsp:txXfrm>
    </dsp:sp>
    <dsp:sp modelId="{03056820-A042-4F09-B030-79DAC5E23DD8}">
      <dsp:nvSpPr>
        <dsp:cNvPr id="0" name=""/>
        <dsp:cNvSpPr/>
      </dsp:nvSpPr>
      <dsp:spPr>
        <a:xfrm>
          <a:off x="2903389" y="1709589"/>
          <a:ext cx="2441785" cy="1465071"/>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rial" pitchFamily="34" charset="0"/>
              <a:cs typeface="Arial" pitchFamily="34" charset="0"/>
            </a:rPr>
            <a:t>Will altered behavior change patient outcomes?</a:t>
          </a:r>
          <a:endParaRPr lang="en-US" sz="2000" kern="1200" dirty="0">
            <a:latin typeface="Arial" pitchFamily="34" charset="0"/>
            <a:cs typeface="Arial" pitchFamily="34" charset="0"/>
          </a:endParaRPr>
        </a:p>
      </dsp:txBody>
      <dsp:txXfrm>
        <a:off x="2903389" y="1709589"/>
        <a:ext cx="2441785" cy="146507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6E651A-D07F-4462-86CF-5EAA4B9EC802}">
      <dsp:nvSpPr>
        <dsp:cNvPr id="0" name=""/>
        <dsp:cNvSpPr/>
      </dsp:nvSpPr>
      <dsp:spPr>
        <a:xfrm>
          <a:off x="562815" y="66"/>
          <a:ext cx="3165127" cy="189907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Administrative</a:t>
          </a:r>
          <a:endParaRPr lang="en-US" sz="3200" kern="1200" dirty="0"/>
        </a:p>
      </dsp:txBody>
      <dsp:txXfrm>
        <a:off x="562815" y="66"/>
        <a:ext cx="3165127" cy="1899076"/>
      </dsp:txXfrm>
    </dsp:sp>
    <dsp:sp modelId="{094F4285-FD03-4CC3-8DF3-3CB03D05209A}">
      <dsp:nvSpPr>
        <dsp:cNvPr id="0" name=""/>
        <dsp:cNvSpPr/>
      </dsp:nvSpPr>
      <dsp:spPr>
        <a:xfrm>
          <a:off x="4044456" y="66"/>
          <a:ext cx="3165127" cy="189907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Managing clinical complexity and details</a:t>
          </a:r>
          <a:endParaRPr lang="en-US" sz="3200" kern="1200" dirty="0"/>
        </a:p>
      </dsp:txBody>
      <dsp:txXfrm>
        <a:off x="4044456" y="66"/>
        <a:ext cx="3165127" cy="1899076"/>
      </dsp:txXfrm>
    </dsp:sp>
    <dsp:sp modelId="{579B5DF2-EA31-4C09-AA38-8E2509EDC279}">
      <dsp:nvSpPr>
        <dsp:cNvPr id="0" name=""/>
        <dsp:cNvSpPr/>
      </dsp:nvSpPr>
      <dsp:spPr>
        <a:xfrm>
          <a:off x="562815" y="2215656"/>
          <a:ext cx="3165127" cy="189907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Cost control</a:t>
          </a:r>
          <a:endParaRPr lang="en-US" sz="3200" kern="1200" dirty="0"/>
        </a:p>
      </dsp:txBody>
      <dsp:txXfrm>
        <a:off x="562815" y="2215656"/>
        <a:ext cx="3165127" cy="1899076"/>
      </dsp:txXfrm>
    </dsp:sp>
    <dsp:sp modelId="{F5F49D1C-B874-4A70-BEC2-9E1CC1056CA6}">
      <dsp:nvSpPr>
        <dsp:cNvPr id="0" name=""/>
        <dsp:cNvSpPr/>
      </dsp:nvSpPr>
      <dsp:spPr>
        <a:xfrm>
          <a:off x="4044456" y="2215656"/>
          <a:ext cx="3165127" cy="1899076"/>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Decision support</a:t>
          </a:r>
          <a:endParaRPr lang="en-US" sz="3200" kern="1200" dirty="0"/>
        </a:p>
      </dsp:txBody>
      <dsp:txXfrm>
        <a:off x="4044456" y="2215656"/>
        <a:ext cx="3165127" cy="189907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90A76D-103F-457B-8BC1-85FD641CFB28}" type="datetimeFigureOut">
              <a:rPr lang="en-US" smtClean="0"/>
              <a:pPr/>
              <a:t>8/3/2010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320B0B-BADC-42CF-A097-9E1D9A1899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Welcome to Decision Support for Quality Improvement. This unit is designed to provide information on clinical decision support as it is used to enhance patient care quality and safety. </a:t>
            </a:r>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83AD499-0AC5-49CD-BF08-C13C74566F25}"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Specific concerns related to integration of workflow that were identified by Moxey’s team included: ease of navigation and use, timing and frequency of prompts, and perception of time. Issues related to presentation included screen layout and difficulties with blinking icons. Concerns related to content includes: relevance (sensitivity – positives correctly identified as positive) versus specificity (negatives correctly identified as negatives), quality of information, type of information, links to supporting information, and local constraints . </a:t>
            </a: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86AFE2-A0F5-49C7-94A3-6BC4EEFD7227}"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Jonathan Handler and his colleagues convened a consensus panel to examine the effect of CPOE and CDSS on reducing certain types of error in an emergency department. This panel developed a series of recommendations for success. Seamless and timely integration of decision support into all aspects of clinical workflow, documentation, provider order entry, and clinical documentation is highly desirable and should be a high priority research topic. Clinically important information resources should be available and accessible from multiple sites.  Reference materials that represent best evidence in the particular clinical area should be immediately accessible and CDSS should be designed specifically for the area in which it will be used. Error and interaction checking, weight- and physiology-based dosing must be supported.</a:t>
            </a:r>
          </a:p>
          <a:p>
            <a:pPr>
              <a:spcBef>
                <a:spcPct val="0"/>
              </a:spcBef>
            </a:pPr>
            <a:endParaRPr lang="en-US" smtClean="0"/>
          </a:p>
          <a:p>
            <a:pPr>
              <a:spcBef>
                <a:spcPct val="0"/>
              </a:spcBef>
            </a:pPr>
            <a:r>
              <a:rPr lang="en-US" smtClean="0"/>
              <a:t>Handler, J. A., Feied, C. F., Coonan, K., Vozenilek, J., Gillam, M., Peacock, P. R., Sinert, R., Smith, M. S. (2004). Computerized physician order entry and online decision support. Academy of Emergency Medicine, 11(11): 1135-1141</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CF3F1B-F38A-4916-ABF8-A5968DC87097}"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Handler’s team also found that CDSS should be non-intrusive. Recurrent interruption by alerts and alarms can lead to error due to alert fatigue, rather than prevent error. Judicious selection of alerts and alarms should be a high priority for CDSS teams. CDSS should allow for institutional modification of decision rules and alerts to fit local needs. To the greatest extent possible, use of automated processes such as bar code scanning for medication administration, should be investigated. To effectively integrate CDSS into physician workflow, it must be readily available and accessible.</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latin typeface="Perpetua" pitchFamily="18" charset="0"/>
              </a:rPr>
              <a:t>Handler et. al., 2004</a:t>
            </a:r>
          </a:p>
          <a:p>
            <a:pPr>
              <a:spcBef>
                <a:spcPct val="0"/>
              </a:spcBef>
            </a:pP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A0B56E-410B-48FD-8D22-2DB3B47683D5}"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Four key functions of electronic clinical decision support systems have been identified. These include Administrative, Managing clinical complexity and details, cost control, and decision support.</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err="1" smtClean="0">
                <a:latin typeface="Perpetua" pitchFamily="18" charset="0"/>
              </a:rPr>
              <a:t>Perreault</a:t>
            </a:r>
            <a:r>
              <a:rPr lang="en-US" dirty="0" smtClean="0">
                <a:latin typeface="Perpetua" pitchFamily="18" charset="0"/>
              </a:rPr>
              <a:t> &amp; Metzger, 1999</a:t>
            </a:r>
          </a:p>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8313F5-BBB1-473D-B05D-8FC52665C7DC}"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has the potential to be helpful to support clinical coding. In addition to assisting with authorization of procedures and referrals, decision support can assist in selection of appropriate diagnostic codes for billing purposes. Coding accuracy, that is, the extent to which the code accurately reflects the underlying patient’s disease, directly affects the quality of billing decisions. Since coding is based on clinical documentation, with the advent of electronic health records, administrators are looking for opportunities to capture accurate billing information from the data documented by clinicians, especially documentation of coded problem lists and data contained in history and progress notes. Teams of researchers, such as Lecornu and colleagues, are investigating use of decision support tools that employ algorithms based on clinical data in the EHR, to display a proposed list of coded diagnoses to guide physicians to make the most appropriate selections. </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A9BDF54-176D-4D41-8625-2A7DEF33D2CC}"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Decision support is used to manage the complexity of the clinical environment, especially in academic medical centers. AMCs have a combined clinical and research mission and very complex business operations. With respect to clinical research, alerts can be established to assist with the recruitment efforts of clinical researchers by identifying eligible research participants based on inclusion and exclusion criteria. Clinical decision support is also used to manage follow-up of multiple referrals and tracking of orders. Clinical guidelines and outcomes related to preventive care and treatment of patients with chronic disease is another area in which investigators are studying the effectiveness of clinical decision support.</a:t>
            </a: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29A0F8-4B0C-43CD-82A4-5B208BD39C47}"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Decision support can be used to help control the costs of care. By monitoring prescribing practices with respect to high cost medication orders, alerts can be generated to suggest lower cost alternatives. When institutions place restrictions on prescribing high cost drugs, decision rules can ensure that indications for use are present. Duplicate or unnecessary laboratory and radiologic testing can be avoided by applying decision rules that warn the prescriber that the test has already been ordered, or that the test is inappropriate for the particular patient.</a:t>
            </a:r>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5E3404A-12B7-4421-91E1-F6A4E6E28636}"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General decision support functions promote use of best practices and facilitate evidence-based population management. For example, rules based logic can scan available patient information and flag patients who are not in compliance with wellness or disease management regimens and alert the provider or the patient that interventions are due. Formulas and algorithms can present relevant patient data and perform complex calculations that the providers used to have to perform by hand. Important patient information can be tracked in disease registries. For example, diabetes disease registries may include pertinent laboratory tests, dates of last foot and eye exams, and due dates for next services. Summary screens, usually the first to appear when the electronic record is opened, displays patient problems, medications, recent laboratory test results, and other pertinent clinical information in a “patient at a glance” display. These serve as reminders for the patient’s care team about chronic issues to factor into decisions  as well as for covering providers who may have gaps in knowledge about the patient. Clinical situations can also be addressed as preassembled order sets for typical clinical scenarios. For example, annual physical examinations for females over age 45 may aid the provider to order the apporpiate preventive tests as needed.</a:t>
            </a:r>
          </a:p>
          <a:p>
            <a:pPr>
              <a:spcBef>
                <a:spcPct val="0"/>
              </a:spcBef>
            </a:pPr>
            <a:endParaRPr lang="en-US" smtClean="0"/>
          </a:p>
          <a:p>
            <a:pPr>
              <a:spcBef>
                <a:spcPct val="0"/>
              </a:spcBef>
            </a:pPr>
            <a:r>
              <a:rPr lang="en-US" smtClean="0"/>
              <a:t>Metzger, J. and Macdonald, K. (2002), Clinical decision support for the independent physician practice. Health Reports, California Health Care Foundation.</a:t>
            </a: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F7D818-4BB2-4108-A354-7A00F06DEFB2}"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 summary, Clinical decision support systems are usually designed to integrate a medical knowledge base, patient data, and an inference engine to generate care-specific advice. Despite the potential usefulness of CDS, its use has not led to widespread adoption. In planning to implement CDS, IT professionals need to know that it will be used by clinicians and that its use will alter clinical decision-making, change behaviors, and improve patient outcomes. Four key functions of CDS are: administrative, managing clinical complexity and details, cost control, and decision support.</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55814F-C03C-4828-A17C-5252E8365A36}" type="slidenum">
              <a:rPr lang="en-US"/>
              <a:pPr fontAlgn="base">
                <a:spcBef>
                  <a:spcPct val="0"/>
                </a:spcBef>
                <a:spcAft>
                  <a:spcPct val="0"/>
                </a:spcAft>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completing unit 6.1, you will be able to define decision support, its importance to meaningful use, and the challenges associated with successful implementation of decision support.</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BD9FE5A-A9CB-4461-8845-7D1B988CD304}"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Clinical decision support systems are typically designed to integrate a medical knowledge base, patient data, and an inference engine to generate care specific advice. These systems are designed to help health care providers to make decisions at the point of care.</a:t>
            </a:r>
          </a:p>
          <a:p>
            <a:pPr>
              <a:spcBef>
                <a:spcPct val="0"/>
              </a:spcBef>
            </a:pPr>
            <a:endParaRPr lang="en-US" dirty="0" smtClean="0"/>
          </a:p>
          <a:p>
            <a:pPr>
              <a:spcBef>
                <a:spcPct val="0"/>
              </a:spcBef>
            </a:pPr>
            <a:r>
              <a:rPr lang="en-US" dirty="0" smtClean="0"/>
              <a:t>Wyatt, J. &amp; </a:t>
            </a:r>
            <a:r>
              <a:rPr lang="en-US" dirty="0" err="1" smtClean="0"/>
              <a:t>Spiegelhalter</a:t>
            </a:r>
            <a:r>
              <a:rPr lang="en-US" dirty="0" smtClean="0"/>
              <a:t>, D. (1991) Field trials of medical decision-aids: potential problems and solutions. Proceedings of the Annual Symposium on Computer Application in Medical Care; 3-7 </a:t>
            </a: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EFEB9C-ACB1-4D3C-9FEC-BD1F29AB6B4C}"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following decision tree that can be found on the internet provides a practical example. Suppose you owned a golf club. You will want to optimize the numbers of staff on the days that most club members will play golf and have lower numbers when there will be less players. You collect data and see that on sunny days, an average of 2 people play golf and 3 don’t play. On overcast days, an average of 4 people play golf. On rainy days, 3 play golf and 2 don’t play. You further observe that whether members play or not on sunny days appears to be the humidity, with members playing in low humidity conditions and deciding not to play in high humidity conditions. Likewise, on rainy days, Members are more likely to play golf when it is not windy.</a:t>
            </a:r>
          </a:p>
          <a:p>
            <a:pPr>
              <a:spcBef>
                <a:spcPct val="0"/>
              </a:spcBef>
            </a:pPr>
            <a:endParaRPr lang="en-US" smtClean="0"/>
          </a:p>
          <a:p>
            <a:pPr>
              <a:spcBef>
                <a:spcPct val="0"/>
              </a:spcBef>
            </a:pPr>
            <a:r>
              <a:rPr lang="en-US" smtClean="0"/>
              <a:t>You decide to dismiss most of the staff on days that are sunny and humid and on rainy days that are windy because almost no one is going to play golf on those days. On days when a lot of people will play golf, you hire extra staff. The decision tree helps you turn a complex data set into a much easier structure. </a:t>
            </a:r>
          </a:p>
          <a:p>
            <a:pPr>
              <a:spcBef>
                <a:spcPct val="0"/>
              </a:spcBef>
            </a:pPr>
            <a:endParaRPr lang="en-US" smtClean="0"/>
          </a:p>
          <a:p>
            <a:pPr>
              <a:spcBef>
                <a:spcPct val="0"/>
              </a:spcBef>
            </a:pPr>
            <a:r>
              <a:rPr lang="en-US" smtClean="0"/>
              <a:t>http://www.answers.com/decision%20tree </a:t>
            </a:r>
          </a:p>
          <a:p>
            <a:pPr>
              <a:spcBef>
                <a:spcPct val="0"/>
              </a:spcBef>
            </a:pPr>
            <a:r>
              <a:rPr lang="en-US" smtClean="0"/>
              <a:t>http://answers.yahoo.com/question/index?qid=20060805040036AAvNDSh </a:t>
            </a:r>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3B6290C-5FC5-41C0-867A-DD1C8C4B1F5E}"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Clinical decision support systems are typically designed to integrate a medical knowledge base, patient data, and an inference engine to generate care specific advice. This is an active process in contrast to passive knowledge systems where the user conducts the search through the system’s knowledge base. Achievement of the intent of clinical decision support systems is measured by asking 4 fundamental questions as listed on this slide. We need to know that the aid will be used and that its use will alter clinical decision-making, change behaviors, and improve patient outcomes.</a:t>
            </a:r>
          </a:p>
          <a:p>
            <a:pPr>
              <a:spcBef>
                <a:spcPct val="0"/>
              </a:spcBef>
            </a:pPr>
            <a:endParaRPr lang="en-US" smtClean="0"/>
          </a:p>
          <a:p>
            <a:pPr>
              <a:spcBef>
                <a:spcPct val="0"/>
              </a:spcBef>
            </a:pPr>
            <a:r>
              <a:rPr lang="en-US" smtClean="0"/>
              <a:t>Wyatt, J. &amp; Spiegelhalter, D. (1991) Field trials of medical decision-aids: potential problems and solutions. Proceedings of the Annual Symposium on Computer Application in Medical Care; 3-7 </a:t>
            </a:r>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034D3-FE32-4425-894B-1497A14EC7C1}"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Clinical Decision Support Systems are included in the proposed phase 1 criteria for meeting meaningful use requirements, as put forth in the HITECH provisions of the American Recovery and Reinvestment Act of 2009. The Federal Register describes decision support as HIT functionality that builds on the foundation of an electronic health record to provide caregivers with general and person-specific information, intelligently filtered and organized, at the appropriate time. For example, for both hospitals and eligible providers, stage 1 criteria include implementing drug-drug, drug-allergy, and drug-formulary checking. In addition, both hospitals and eligible providers must implement 5 clinical decision support rules relevant to the specialty or high priority hospital clinical condition, including diagnostic test ordering.</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sz="1200" dirty="0" smtClean="0"/>
              <a:t>Federal Register: January 13, 2010 (Volume 75, Number 8) Proposed Rules</a:t>
            </a:r>
          </a:p>
          <a:p>
            <a:pPr>
              <a:spcBef>
                <a:spcPct val="0"/>
              </a:spcBef>
            </a:pPr>
            <a:endParaRPr lang="en-US" dirty="0"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FBAA4D-1B44-432F-A978-5F542086C6E8}"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Kuperman and his research team report that clinical decision support systems, when combined with computerized provider order entry, have the potential to improve medication safety and reduce medication-related expenditures. In addition to the obvious benefits of increasing legibility of orders, these systems introduce automation at the time the prescriber places an order. Decision support can also assist in ensure the safety of the order as well as compliance with clinical practice guidelines.</a:t>
            </a:r>
          </a:p>
          <a:p>
            <a:pPr>
              <a:spcBef>
                <a:spcPct val="0"/>
              </a:spcBef>
            </a:pPr>
            <a:endParaRPr lang="en-US" smtClean="0"/>
          </a:p>
          <a:p>
            <a:pPr>
              <a:spcBef>
                <a:spcPct val="0"/>
              </a:spcBef>
            </a:pPr>
            <a:r>
              <a:rPr lang="en-US" smtClean="0"/>
              <a:t>An example is provided by Seidling and colleagues developed a comprehensive algorithm that pulled relevant patient data such as age and renal function and adjusted upper dose limits for these patient characteristics. They have been able to decrease prescription of excessive medication doses using this type of decision support.</a:t>
            </a:r>
          </a:p>
          <a:p>
            <a:pPr>
              <a:spcBef>
                <a:spcPct val="0"/>
              </a:spcBef>
            </a:pPr>
            <a:endParaRPr lang="en-US" smtClean="0"/>
          </a:p>
          <a:p>
            <a:pPr>
              <a:spcBef>
                <a:spcPct val="0"/>
              </a:spcBef>
            </a:pPr>
            <a:endParaRPr lang="en-US" smtClean="0"/>
          </a:p>
          <a:p>
            <a:pPr>
              <a:spcBef>
                <a:spcPct val="0"/>
              </a:spcBef>
            </a:pPr>
            <a:endParaRPr lang="en-US" smtClean="0"/>
          </a:p>
          <a:p>
            <a:pPr>
              <a:spcBef>
                <a:spcPct val="0"/>
              </a:spcBef>
            </a:pPr>
            <a:r>
              <a:rPr lang="en-US" smtClean="0"/>
              <a:t>Kuperman, G. J., Bobb, A., Payne, T. H., Avery, A. J., Gandhi, T. K., Burns, G., Classen, D. C., &amp; Bates, D. W. (2007). Medication-related clinical decision-support in computerized provider order entry systems: a review. Journal of the American Medical Informatics Association, 14(1), 29-40.</a:t>
            </a:r>
          </a:p>
          <a:p>
            <a:pPr>
              <a:spcBef>
                <a:spcPct val="0"/>
              </a:spcBef>
            </a:pPr>
            <a:endParaRPr lang="en-US" smtClean="0"/>
          </a:p>
          <a:p>
            <a:pPr>
              <a:spcBef>
                <a:spcPct val="0"/>
              </a:spcBef>
            </a:pPr>
            <a:endParaRPr lang="en-US" smtClean="0"/>
          </a:p>
          <a:p>
            <a:pPr>
              <a:spcBef>
                <a:spcPct val="0"/>
              </a:spcBef>
            </a:pPr>
            <a:r>
              <a:rPr lang="en-US" smtClean="0"/>
              <a:t>Seidling, H. M., Schmitt, S. P. W., Bruckner, T., Kaltschmidt, J., Pruszydlo, M. G., Senger, C., Bertsche, T., Walter-Sack, I, and Haefeli, W. E. (2010). Patient-specific electronic decision support reduces prescription of excessive doses. Quality and Safety in Health Care; published online April 27, 2010.</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31C5918-E974-4A33-84DE-D93FA566AC64}"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Despite the potential usefulness of decision support systems, there is concern over the lack of widespread clinical acceptance. In the early development of clinical decision support systems, there were three basic assumptions, which strongly influenced the development of these systems. These assumptions have been challenged and are now seen as myths. The first myth is that diagnosis is the dominant decision making issue in medicine. In reality, clinicians usually ask “what can I do for this patient, rather than “what does this patient have?”  The second myth is that clinicians will use knowledge based systems if the programs can be shown to function at the level of experts. We know that there is significant variation in practice, even among experts. The final myth is that clinicians will use stand-alone decision support tools.  We know now that we need to integrate decision support into the context of routine clinical workflow.</a:t>
            </a:r>
          </a:p>
          <a:p>
            <a:pPr>
              <a:spcBef>
                <a:spcPct val="0"/>
              </a:spcBef>
            </a:pPr>
            <a:endParaRPr lang="en-US"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latin typeface="Perpetua" pitchFamily="18" charset="0"/>
              </a:rPr>
              <a:t>Edward (Ted) E. </a:t>
            </a:r>
            <a:r>
              <a:rPr lang="en-US" dirty="0" err="1" smtClean="0">
                <a:latin typeface="Perpetua" pitchFamily="18" charset="0"/>
              </a:rPr>
              <a:t>Shortliffe</a:t>
            </a:r>
            <a:r>
              <a:rPr lang="en-US" dirty="0" smtClean="0">
                <a:latin typeface="Perpetua" pitchFamily="18" charset="0"/>
              </a:rPr>
              <a:t>, Conference on Medical Thinking University College, London, June 23, 2006</a:t>
            </a:r>
          </a:p>
          <a:p>
            <a:pPr>
              <a:spcBef>
                <a:spcPct val="0"/>
              </a:spcBef>
            </a:pPr>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93CC5A-D2CD-4271-94C9-8483DF382A3C}"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Annette </a:t>
            </a:r>
            <a:r>
              <a:rPr lang="en-US" dirty="0" err="1" smtClean="0"/>
              <a:t>Moxey</a:t>
            </a:r>
            <a:r>
              <a:rPr lang="en-US" dirty="0" smtClean="0"/>
              <a:t> and her colleagues conducted a systematic review to examine use and adoption of recommendations generated by CDSS. They validated that provision of support does not guarantee uptake. Organizational factors affecting uptake included conditions related to </a:t>
            </a:r>
            <a:r>
              <a:rPr lang="en-US" dirty="0" err="1" smtClean="0"/>
              <a:t>infrastucture</a:t>
            </a:r>
            <a:r>
              <a:rPr lang="en-US" dirty="0" smtClean="0"/>
              <a:t>, such as access and technical problems, and conditions related to implementation, such as technical support, integration with existing systems, endorsement, roles and responsibilities, liability and privacy, knowledge and training, and current practice and preference. Patient-related factors that had an impact on use of CDSS included: patient characteristics, patient-doctor interactions, and risk and benefits for patients.</a:t>
            </a:r>
          </a:p>
          <a:p>
            <a:pPr>
              <a:spcBef>
                <a:spcPct val="0"/>
              </a:spcBef>
            </a:pPr>
            <a:endParaRPr lang="en-US" dirty="0" smtClean="0"/>
          </a:p>
          <a:p>
            <a:pPr>
              <a:spcBef>
                <a:spcPct val="0"/>
              </a:spcBef>
            </a:pPr>
            <a:r>
              <a:rPr lang="en-US" dirty="0" err="1" smtClean="0"/>
              <a:t>Moxey</a:t>
            </a:r>
            <a:r>
              <a:rPr lang="en-US" dirty="0" smtClean="0"/>
              <a:t>, A., Robertson, J. Newby, D., </a:t>
            </a:r>
            <a:r>
              <a:rPr lang="en-US" dirty="0" err="1" smtClean="0"/>
              <a:t>Hains</a:t>
            </a:r>
            <a:r>
              <a:rPr lang="en-US" dirty="0" smtClean="0"/>
              <a:t>, I., Williamson, M., &amp; Pearson, S. (2010). Computerized clinical decision support for prescribing: provision does not guarantee uptake. Journal of the American Medical Informatics Association, 17:25-33.</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7FBF9E-059D-4414-B46D-7E01C2C7CB2A}"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Component 12/Unit6.1</a:t>
            </a:r>
            <a:endParaRPr lang="en-US"/>
          </a:p>
        </p:txBody>
      </p:sp>
      <p:sp>
        <p:nvSpPr>
          <p:cNvPr id="5" name="Footer Placeholder 4"/>
          <p:cNvSpPr>
            <a:spLocks noGrp="1"/>
          </p:cNvSpPr>
          <p:nvPr>
            <p:ph type="ftr" sz="quarter" idx="11"/>
          </p:nvPr>
        </p:nvSpPr>
        <p:spPr/>
        <p:txBody>
          <a:bodyPr/>
          <a:lstStyle/>
          <a:p>
            <a:r>
              <a:rPr lang="en-US" smtClean="0"/>
              <a:t>CDCG Healthcare Curriculum</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12/Unit6.1</a:t>
            </a:r>
            <a:endParaRPr lang="en-US"/>
          </a:p>
        </p:txBody>
      </p:sp>
      <p:sp>
        <p:nvSpPr>
          <p:cNvPr id="5" name="Footer Placeholder 4"/>
          <p:cNvSpPr>
            <a:spLocks noGrp="1"/>
          </p:cNvSpPr>
          <p:nvPr>
            <p:ph type="ftr" sz="quarter" idx="11"/>
          </p:nvPr>
        </p:nvSpPr>
        <p:spPr/>
        <p:txBody>
          <a:bodyPr/>
          <a:lstStyle/>
          <a:p>
            <a:r>
              <a:rPr lang="en-US" smtClean="0"/>
              <a:t>CDCG Healthcare Curriculum</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12/Unit6.1</a:t>
            </a:r>
            <a:endParaRPr lang="en-US"/>
          </a:p>
        </p:txBody>
      </p:sp>
      <p:sp>
        <p:nvSpPr>
          <p:cNvPr id="5" name="Footer Placeholder 4"/>
          <p:cNvSpPr>
            <a:spLocks noGrp="1"/>
          </p:cNvSpPr>
          <p:nvPr>
            <p:ph type="ftr" sz="quarter" idx="11"/>
          </p:nvPr>
        </p:nvSpPr>
        <p:spPr/>
        <p:txBody>
          <a:bodyPr/>
          <a:lstStyle/>
          <a:p>
            <a:r>
              <a:rPr lang="en-US" smtClean="0"/>
              <a:t>CDCG Healthcare Curriculum</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Component 12/Unit6.1</a:t>
            </a:r>
            <a:endParaRPr lang="en-US"/>
          </a:p>
        </p:txBody>
      </p:sp>
      <p:sp>
        <p:nvSpPr>
          <p:cNvPr id="5" name="Footer Placeholder 4"/>
          <p:cNvSpPr>
            <a:spLocks noGrp="1"/>
          </p:cNvSpPr>
          <p:nvPr>
            <p:ph type="ftr" sz="quarter" idx="11"/>
          </p:nvPr>
        </p:nvSpPr>
        <p:spPr/>
        <p:txBody>
          <a:bodyPr/>
          <a:lstStyle/>
          <a:p>
            <a:r>
              <a:rPr lang="en-US" smtClean="0"/>
              <a:t>CDCG Healthcare Curriculum</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Component 12/Unit6.1</a:t>
            </a:r>
            <a:endParaRPr lang="en-US"/>
          </a:p>
        </p:txBody>
      </p:sp>
      <p:sp>
        <p:nvSpPr>
          <p:cNvPr id="5" name="Footer Placeholder 4"/>
          <p:cNvSpPr>
            <a:spLocks noGrp="1"/>
          </p:cNvSpPr>
          <p:nvPr>
            <p:ph type="ftr" sz="quarter" idx="11"/>
          </p:nvPr>
        </p:nvSpPr>
        <p:spPr/>
        <p:txBody>
          <a:bodyPr/>
          <a:lstStyle/>
          <a:p>
            <a:r>
              <a:rPr lang="en-US" smtClean="0"/>
              <a:t>CDCG Healthcare Curriculum</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Footer Placeholder 5"/>
          <p:cNvSpPr>
            <a:spLocks noGrp="1"/>
          </p:cNvSpPr>
          <p:nvPr>
            <p:ph type="ftr" sz="quarter" idx="11"/>
          </p:nvPr>
        </p:nvSpPr>
        <p:spPr/>
        <p:txBody>
          <a:bodyPr/>
          <a:lstStyle/>
          <a:p>
            <a:r>
              <a:rPr lang="en-US" smtClean="0"/>
              <a:t>CDCG Healthcare Curriculum</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Component 12/Unit6.1</a:t>
            </a:r>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
        <p:nvSpPr>
          <p:cNvPr id="9" name="Slide Number Placeholder 8"/>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Component 12/Unit6.1</a:t>
            </a:r>
            <a:endParaRPr lang="en-US"/>
          </a:p>
        </p:txBody>
      </p:sp>
      <p:sp>
        <p:nvSpPr>
          <p:cNvPr id="4" name="Footer Placeholder 3"/>
          <p:cNvSpPr>
            <a:spLocks noGrp="1"/>
          </p:cNvSpPr>
          <p:nvPr>
            <p:ph type="ftr" sz="quarter" idx="11"/>
          </p:nvPr>
        </p:nvSpPr>
        <p:spPr/>
        <p:txBody>
          <a:bodyPr/>
          <a:lstStyle/>
          <a:p>
            <a:r>
              <a:rPr lang="en-US" smtClean="0"/>
              <a:t>CDCG Healthcare Curriculum</a:t>
            </a:r>
            <a:endParaRPr lang="en-US"/>
          </a:p>
        </p:txBody>
      </p:sp>
      <p:sp>
        <p:nvSpPr>
          <p:cNvPr id="5" name="Slide Number Placeholder 4"/>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Component 12/Unit6.1</a:t>
            </a:r>
            <a:endParaRPr lang="en-US"/>
          </a:p>
        </p:txBody>
      </p:sp>
      <p:sp>
        <p:nvSpPr>
          <p:cNvPr id="3" name="Footer Placeholder 2"/>
          <p:cNvSpPr>
            <a:spLocks noGrp="1"/>
          </p:cNvSpPr>
          <p:nvPr>
            <p:ph type="ftr" sz="quarter" idx="11"/>
          </p:nvPr>
        </p:nvSpPr>
        <p:spPr/>
        <p:txBody>
          <a:bodyPr/>
          <a:lstStyle/>
          <a:p>
            <a:r>
              <a:rPr lang="en-US" smtClean="0"/>
              <a:t>CDCG Healthcare Curriculum</a:t>
            </a:r>
            <a:endParaRPr lang="en-US"/>
          </a:p>
        </p:txBody>
      </p:sp>
      <p:sp>
        <p:nvSpPr>
          <p:cNvPr id="4" name="Slide Number Placeholder 3"/>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Footer Placeholder 5"/>
          <p:cNvSpPr>
            <a:spLocks noGrp="1"/>
          </p:cNvSpPr>
          <p:nvPr>
            <p:ph type="ftr" sz="quarter" idx="11"/>
          </p:nvPr>
        </p:nvSpPr>
        <p:spPr/>
        <p:txBody>
          <a:bodyPr/>
          <a:lstStyle/>
          <a:p>
            <a:r>
              <a:rPr lang="en-US" smtClean="0"/>
              <a:t>CDCG Healthcare Curriculum</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Footer Placeholder 5"/>
          <p:cNvSpPr>
            <a:spLocks noGrp="1"/>
          </p:cNvSpPr>
          <p:nvPr>
            <p:ph type="ftr" sz="quarter" idx="11"/>
          </p:nvPr>
        </p:nvSpPr>
        <p:spPr/>
        <p:txBody>
          <a:bodyPr/>
          <a:lstStyle/>
          <a:p>
            <a:r>
              <a:rPr lang="en-US" smtClean="0"/>
              <a:t>CDCG Healthcare Curriculum</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Component 12/Unit6.1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CDCG Healthcare Curriculum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5F144A-BF6D-497C-B6BE-E61B777EBB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Tahoma" pitchFamily="34" charset="0"/>
          <a:ea typeface="Tahoma" pitchFamily="34" charset="0"/>
          <a:cs typeface="Tahom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audio" Target="../media/audio2.wav"/><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3.xml"/><Relationship Id="rId7" Type="http://schemas.openxmlformats.org/officeDocument/2006/relationships/diagramColors" Target="../diagrams/colors2.xml"/><Relationship Id="rId2" Type="http://schemas.openxmlformats.org/officeDocument/2006/relationships/slideLayout" Target="../slideLayouts/slideLayout2.xml"/><Relationship Id="rId1" Type="http://schemas.openxmlformats.org/officeDocument/2006/relationships/tags" Target="../tags/tag1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8" Type="http://schemas.openxmlformats.org/officeDocument/2006/relationships/tags" Target="../tags/tag10.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notesSlide" Target="../notesSlides/notesSlide4.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slideLayout" Target="../slideLayouts/slideLayout6.xml"/><Relationship Id="rId5" Type="http://schemas.openxmlformats.org/officeDocument/2006/relationships/tags" Target="../tags/tag7.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5.xml"/><Relationship Id="rId7" Type="http://schemas.openxmlformats.org/officeDocument/2006/relationships/diagramColors" Target="../diagrams/colors1.xml"/><Relationship Id="rId2" Type="http://schemas.openxmlformats.org/officeDocument/2006/relationships/slideLayout" Target="../slideLayouts/slideLayout6.xml"/><Relationship Id="rId1" Type="http://schemas.openxmlformats.org/officeDocument/2006/relationships/tags" Target="../tags/tag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p:txBody>
          <a:bodyPr/>
          <a:lstStyle/>
          <a:p>
            <a:r>
              <a:rPr lang="en-US" smtClean="0"/>
              <a:t>Unit 6.1: Clinical decision support system  </a:t>
            </a:r>
          </a:p>
          <a:p>
            <a:r>
              <a:rPr lang="en-US" dirty="0" smtClean="0"/>
              <a:t>(CDSS) basics.</a:t>
            </a:r>
          </a:p>
        </p:txBody>
      </p:sp>
      <p:sp>
        <p:nvSpPr>
          <p:cNvPr id="6147" name="Title 1"/>
          <p:cNvSpPr>
            <a:spLocks noGrp="1"/>
          </p:cNvSpPr>
          <p:nvPr>
            <p:ph type="ctrTitle"/>
          </p:nvPr>
        </p:nvSpPr>
        <p:spPr>
          <a:xfrm>
            <a:off x="457200" y="1506538"/>
            <a:ext cx="8229600" cy="1470025"/>
          </a:xfrm>
        </p:spPr>
        <p:txBody>
          <a:bodyPr/>
          <a:lstStyle/>
          <a:p>
            <a:r>
              <a:rPr dirty="0" smtClean="0"/>
              <a:t>Decision Support for Quality Improvement</a:t>
            </a:r>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1</a:t>
            </a:fld>
            <a:endParaRPr lang="en-US"/>
          </a:p>
        </p:txBody>
      </p:sp>
      <p:sp>
        <p:nvSpPr>
          <p:cNvPr id="7" name="Footer Placeholder 6"/>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1723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Clinical Decision Support Systems</a:t>
            </a:r>
            <a:br>
              <a:rPr lang="en-US" dirty="0" smtClean="0"/>
            </a:br>
            <a:r>
              <a:rPr lang="en-US" dirty="0" smtClean="0"/>
              <a:t> Are They Being Used?</a:t>
            </a:r>
            <a:endParaRPr lang="en-US" dirty="0"/>
          </a:p>
        </p:txBody>
      </p:sp>
      <p:sp>
        <p:nvSpPr>
          <p:cNvPr id="3" name="Content Placeholder 2"/>
          <p:cNvSpPr>
            <a:spLocks noGrp="1"/>
          </p:cNvSpPr>
          <p:nvPr>
            <p:ph sz="quarter" idx="1"/>
          </p:nvPr>
        </p:nvSpPr>
        <p:spPr>
          <a:xfrm>
            <a:off x="762000" y="1600200"/>
            <a:ext cx="7924800" cy="4525963"/>
          </a:xfrm>
        </p:spPr>
        <p:txBody>
          <a:bodyPr>
            <a:noAutofit/>
          </a:bodyPr>
          <a:lstStyle/>
          <a:p>
            <a:pPr marL="274320" indent="-274320" fontAlgn="auto">
              <a:spcBef>
                <a:spcPts val="0"/>
              </a:spcBef>
              <a:spcAft>
                <a:spcPts val="0"/>
              </a:spcAft>
              <a:defRPr/>
            </a:pPr>
            <a:r>
              <a:rPr lang="en-US" sz="2600" dirty="0" smtClean="0"/>
              <a:t>Integration with workflow</a:t>
            </a:r>
          </a:p>
          <a:p>
            <a:pPr marL="548640" lvl="1" fontAlgn="auto">
              <a:spcBef>
                <a:spcPts val="0"/>
              </a:spcBef>
              <a:spcAft>
                <a:spcPts val="0"/>
              </a:spcAft>
              <a:buFont typeface="Arial" pitchFamily="34" charset="0"/>
              <a:buChar char="•"/>
              <a:defRPr/>
            </a:pPr>
            <a:r>
              <a:rPr lang="en-US" sz="2600" dirty="0" smtClean="0"/>
              <a:t>Ease of navigation and use</a:t>
            </a:r>
          </a:p>
          <a:p>
            <a:pPr marL="548640" lvl="1" fontAlgn="auto">
              <a:spcBef>
                <a:spcPts val="0"/>
              </a:spcBef>
              <a:spcAft>
                <a:spcPts val="0"/>
              </a:spcAft>
              <a:buFont typeface="Arial" pitchFamily="34" charset="0"/>
              <a:buChar char="•"/>
              <a:defRPr/>
            </a:pPr>
            <a:r>
              <a:rPr lang="en-US" sz="2600" dirty="0" smtClean="0"/>
              <a:t>Timing and frequency of prompts</a:t>
            </a:r>
          </a:p>
          <a:p>
            <a:pPr marL="548640" lvl="1" fontAlgn="auto">
              <a:spcBef>
                <a:spcPts val="0"/>
              </a:spcBef>
              <a:spcAft>
                <a:spcPts val="0"/>
              </a:spcAft>
              <a:buFont typeface="Arial" pitchFamily="34" charset="0"/>
              <a:buChar char="•"/>
              <a:defRPr/>
            </a:pPr>
            <a:r>
              <a:rPr lang="en-US" sz="2600" dirty="0" smtClean="0"/>
              <a:t>Perception of time</a:t>
            </a:r>
          </a:p>
          <a:p>
            <a:pPr marL="274320" indent="-274320" fontAlgn="auto">
              <a:spcBef>
                <a:spcPts val="0"/>
              </a:spcBef>
              <a:spcAft>
                <a:spcPts val="0"/>
              </a:spcAft>
              <a:defRPr/>
            </a:pPr>
            <a:r>
              <a:rPr lang="en-US" sz="2600" dirty="0" smtClean="0"/>
              <a:t>Presentation</a:t>
            </a:r>
          </a:p>
          <a:p>
            <a:pPr marL="274320" indent="-274320" fontAlgn="auto">
              <a:spcBef>
                <a:spcPts val="0"/>
              </a:spcBef>
              <a:spcAft>
                <a:spcPts val="0"/>
              </a:spcAft>
              <a:defRPr/>
            </a:pPr>
            <a:r>
              <a:rPr lang="en-US" sz="2600" dirty="0" smtClean="0"/>
              <a:t>Content</a:t>
            </a:r>
          </a:p>
          <a:p>
            <a:pPr marL="548640" lvl="1" fontAlgn="auto">
              <a:spcBef>
                <a:spcPts val="0"/>
              </a:spcBef>
              <a:spcAft>
                <a:spcPts val="0"/>
              </a:spcAft>
              <a:buFont typeface="Arial" pitchFamily="34" charset="0"/>
              <a:buChar char="•"/>
              <a:defRPr/>
            </a:pPr>
            <a:r>
              <a:rPr lang="en-US" sz="2600" dirty="0" smtClean="0"/>
              <a:t>Relevance </a:t>
            </a:r>
          </a:p>
          <a:p>
            <a:pPr marL="548640" lvl="1" fontAlgn="auto">
              <a:spcBef>
                <a:spcPts val="0"/>
              </a:spcBef>
              <a:spcAft>
                <a:spcPts val="0"/>
              </a:spcAft>
              <a:buFont typeface="Arial" pitchFamily="34" charset="0"/>
              <a:buChar char="•"/>
              <a:defRPr/>
            </a:pPr>
            <a:r>
              <a:rPr lang="en-US" sz="2600" dirty="0" smtClean="0"/>
              <a:t>Information quality</a:t>
            </a:r>
          </a:p>
          <a:p>
            <a:pPr marL="548640" lvl="1" fontAlgn="auto">
              <a:spcBef>
                <a:spcPts val="0"/>
              </a:spcBef>
              <a:spcAft>
                <a:spcPts val="0"/>
              </a:spcAft>
              <a:buFont typeface="Arial" pitchFamily="34" charset="0"/>
              <a:buChar char="•"/>
              <a:defRPr/>
            </a:pPr>
            <a:r>
              <a:rPr lang="en-US" sz="2600" dirty="0" smtClean="0"/>
              <a:t>Information type</a:t>
            </a:r>
          </a:p>
          <a:p>
            <a:pPr marL="548640" lvl="1" fontAlgn="auto">
              <a:spcBef>
                <a:spcPts val="0"/>
              </a:spcBef>
              <a:spcAft>
                <a:spcPts val="0"/>
              </a:spcAft>
              <a:buFont typeface="Arial" pitchFamily="34" charset="0"/>
              <a:buChar char="•"/>
              <a:defRPr/>
            </a:pPr>
            <a:r>
              <a:rPr lang="en-US" sz="2600" dirty="0" smtClean="0"/>
              <a:t>Links to supportive information</a:t>
            </a:r>
          </a:p>
          <a:p>
            <a:pPr marL="548640" lvl="1" fontAlgn="auto">
              <a:spcBef>
                <a:spcPts val="0"/>
              </a:spcBef>
              <a:spcAft>
                <a:spcPts val="0"/>
              </a:spcAft>
              <a:buFont typeface="Arial" pitchFamily="34" charset="0"/>
              <a:buChar char="•"/>
              <a:defRPr/>
            </a:pPr>
            <a:r>
              <a:rPr lang="en-US" sz="2600" dirty="0" smtClean="0"/>
              <a:t>Local constraints</a:t>
            </a:r>
            <a:endParaRPr lang="en-US" sz="2600" dirty="0"/>
          </a:p>
        </p:txBody>
      </p:sp>
      <p:pic>
        <p:nvPicPr>
          <p:cNvPr id="5" name="~PP1282.WAV">
            <a:hlinkClick r:id="" action="ppaction://media"/>
          </p:cNvPr>
          <p:cNvPicPr>
            <a:picLocks noRot="1" noChangeAspect="1"/>
          </p:cNvPicPr>
          <p:nvPr>
            <a:wavAudioFile r:embed="rId1" name="~PP1282.WAV"/>
          </p:nvPr>
        </p:nvPicPr>
        <p:blipFill>
          <a:blip r:embed="rId4" cstate="print"/>
          <a:srcRect/>
          <a:stretch>
            <a:fillRect/>
          </a:stretch>
        </p:blipFill>
        <p:spPr bwMode="auto">
          <a:xfrm>
            <a:off x="8724900" y="6438900"/>
            <a:ext cx="304800" cy="3048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10</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5534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CDSS and CPOE</a:t>
            </a:r>
            <a:br>
              <a:rPr lang="en-US" dirty="0" smtClean="0"/>
            </a:br>
            <a:r>
              <a:rPr lang="en-US" dirty="0" smtClean="0"/>
              <a:t>Recommendations for Success</a:t>
            </a:r>
            <a:endParaRPr lang="en-US" dirty="0"/>
          </a:p>
        </p:txBody>
      </p:sp>
      <p:sp>
        <p:nvSpPr>
          <p:cNvPr id="16387" name="Content Placeholder 2"/>
          <p:cNvSpPr>
            <a:spLocks noGrp="1"/>
          </p:cNvSpPr>
          <p:nvPr>
            <p:ph sz="quarter" idx="1"/>
          </p:nvPr>
        </p:nvSpPr>
        <p:spPr>
          <a:xfrm>
            <a:off x="914400" y="1600200"/>
            <a:ext cx="7772400" cy="4572000"/>
          </a:xfrm>
        </p:spPr>
        <p:txBody>
          <a:bodyPr>
            <a:normAutofit fontScale="92500" lnSpcReduction="20000"/>
          </a:bodyPr>
          <a:lstStyle/>
          <a:p>
            <a:r>
              <a:rPr lang="en-US" sz="2800" dirty="0" smtClean="0"/>
              <a:t>Seamless integration of CPOE with CDSS into systems and workflow</a:t>
            </a:r>
          </a:p>
          <a:p>
            <a:r>
              <a:rPr lang="en-US" sz="2800" dirty="0" smtClean="0"/>
              <a:t>Access to Internet-based and other online support material</a:t>
            </a:r>
          </a:p>
          <a:p>
            <a:r>
              <a:rPr lang="en-US" sz="2800" dirty="0" smtClean="0"/>
              <a:t>Designing systems specifically for the clinical area</a:t>
            </a:r>
          </a:p>
          <a:p>
            <a:r>
              <a:rPr lang="en-US" sz="2800" dirty="0" smtClean="0"/>
              <a:t>Measuring the impact of CDSS to ensure overall benefit</a:t>
            </a:r>
          </a:p>
          <a:p>
            <a:r>
              <a:rPr lang="en-US" sz="2800" dirty="0" smtClean="0"/>
              <a:t>Ensuring that CPOE systems provide error and interaction checking </a:t>
            </a:r>
          </a:p>
          <a:p>
            <a:r>
              <a:rPr lang="en-US" sz="2800" dirty="0" smtClean="0"/>
              <a:t>Ensuring that CPOE systems facilitate weight- and physiology-based dosing</a:t>
            </a:r>
          </a:p>
        </p:txBody>
      </p:sp>
      <p:pic>
        <p:nvPicPr>
          <p:cNvPr id="7" name="~PP1658.WAV">
            <a:hlinkClick r:id="" action="ppaction://media"/>
          </p:cNvPr>
          <p:cNvPicPr>
            <a:picLocks noRot="1" noChangeAspect="1"/>
          </p:cNvPicPr>
          <p:nvPr>
            <a:wavAudioFile r:embed="rId1" name="~PP1658.WAV"/>
          </p:nvPr>
        </p:nvPicPr>
        <p:blipFill>
          <a:blip r:embed="rId4" cstate="print"/>
          <a:srcRect/>
          <a:stretch>
            <a:fillRect/>
          </a:stretch>
        </p:blipFill>
        <p:spPr bwMode="auto">
          <a:xfrm>
            <a:off x="8724900" y="6438900"/>
            <a:ext cx="304800" cy="3048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r>
              <a:rPr lang="en-US" smtClean="0"/>
              <a:t>Component 12/Unit6.1</a:t>
            </a:r>
            <a:endParaRPr lang="en-US"/>
          </a:p>
        </p:txBody>
      </p:sp>
      <p:sp>
        <p:nvSpPr>
          <p:cNvPr id="8" name="Slide Number Placeholder 7"/>
          <p:cNvSpPr>
            <a:spLocks noGrp="1"/>
          </p:cNvSpPr>
          <p:nvPr>
            <p:ph type="sldNum" sz="quarter" idx="12"/>
          </p:nvPr>
        </p:nvSpPr>
        <p:spPr/>
        <p:txBody>
          <a:bodyPr/>
          <a:lstStyle/>
          <a:p>
            <a:fld id="{615F144A-BF6D-497C-B6BE-E61B777EBBB3}" type="slidenum">
              <a:rPr lang="en-US" smtClean="0"/>
              <a:pPr/>
              <a:t>11</a:t>
            </a:fld>
            <a:endParaRPr lang="en-US"/>
          </a:p>
        </p:txBody>
      </p:sp>
      <p:sp>
        <p:nvSpPr>
          <p:cNvPr id="9" name="Footer Placeholder 8"/>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7528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Clinical Decision Support Systems</a:t>
            </a:r>
            <a:br>
              <a:rPr lang="en-US" dirty="0" smtClean="0"/>
            </a:br>
            <a:r>
              <a:rPr lang="en-US" dirty="0" smtClean="0"/>
              <a:t>Recommendations for Success</a:t>
            </a:r>
            <a:endParaRPr lang="en-US" dirty="0"/>
          </a:p>
        </p:txBody>
      </p:sp>
      <p:sp>
        <p:nvSpPr>
          <p:cNvPr id="17411" name="Content Placeholder 2"/>
          <p:cNvSpPr>
            <a:spLocks noGrp="1"/>
          </p:cNvSpPr>
          <p:nvPr>
            <p:ph sz="quarter" idx="1"/>
          </p:nvPr>
        </p:nvSpPr>
        <p:spPr>
          <a:xfrm>
            <a:off x="609600" y="1600200"/>
            <a:ext cx="8001000" cy="4525963"/>
          </a:xfrm>
        </p:spPr>
        <p:txBody>
          <a:bodyPr>
            <a:normAutofit/>
          </a:bodyPr>
          <a:lstStyle/>
          <a:p>
            <a:r>
              <a:rPr lang="en-US" sz="2600" dirty="0" smtClean="0"/>
              <a:t>Using interruptive alerts discriminately (only for high severity events)</a:t>
            </a:r>
          </a:p>
          <a:p>
            <a:r>
              <a:rPr lang="en-US" sz="2600" dirty="0" smtClean="0"/>
              <a:t>Providing a simple, vendor-independent interface for institutional customization of CPOE alert thresholds</a:t>
            </a:r>
          </a:p>
          <a:p>
            <a:r>
              <a:rPr lang="en-US" sz="2600" dirty="0" smtClean="0"/>
              <a:t>Maximizing the use of automated systems and passive data capture</a:t>
            </a:r>
          </a:p>
          <a:p>
            <a:r>
              <a:rPr lang="en-US" sz="2600" dirty="0" smtClean="0"/>
              <a:t>Ensuring the widespread availability of CPOE and CDSS using secure wireless and portable technologies, where appropriate</a:t>
            </a:r>
          </a:p>
        </p:txBody>
      </p:sp>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12</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607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Decision Support </a:t>
            </a:r>
            <a:br>
              <a:rPr lang="en-US" dirty="0" smtClean="0"/>
            </a:br>
            <a:r>
              <a:rPr lang="en-US" dirty="0" smtClean="0"/>
              <a:t>Key Functions</a:t>
            </a:r>
            <a:endParaRPr lang="en-US" dirty="0"/>
          </a:p>
        </p:txBody>
      </p:sp>
      <p:graphicFrame>
        <p:nvGraphicFramePr>
          <p:cNvPr id="4" name="Content Placeholder 3"/>
          <p:cNvGraphicFramePr>
            <a:graphicFrameLocks noGrp="1"/>
          </p:cNvGraphicFramePr>
          <p:nvPr>
            <p:ph sz="quarter" idx="1"/>
            <p:custDataLst>
              <p:tags r:id="rId1"/>
            </p:custDataLst>
          </p:nvPr>
        </p:nvGraphicFramePr>
        <p:xfrm>
          <a:off x="914400" y="1905000"/>
          <a:ext cx="7772400" cy="4114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Date Placeholder 6"/>
          <p:cNvSpPr>
            <a:spLocks noGrp="1"/>
          </p:cNvSpPr>
          <p:nvPr>
            <p:ph type="dt" sz="half" idx="10"/>
          </p:nvPr>
        </p:nvSpPr>
        <p:spPr/>
        <p:txBody>
          <a:bodyPr/>
          <a:lstStyle/>
          <a:p>
            <a:r>
              <a:rPr lang="en-US" smtClean="0"/>
              <a:t>Component 12/Unit6.1</a:t>
            </a:r>
            <a:endParaRPr lang="en-US"/>
          </a:p>
        </p:txBody>
      </p:sp>
      <p:sp>
        <p:nvSpPr>
          <p:cNvPr id="8" name="Slide Number Placeholder 7"/>
          <p:cNvSpPr>
            <a:spLocks noGrp="1"/>
          </p:cNvSpPr>
          <p:nvPr>
            <p:ph type="sldNum" sz="quarter" idx="12"/>
          </p:nvPr>
        </p:nvSpPr>
        <p:spPr/>
        <p:txBody>
          <a:bodyPr/>
          <a:lstStyle/>
          <a:p>
            <a:fld id="{615F144A-BF6D-497C-B6BE-E61B777EBBB3}" type="slidenum">
              <a:rPr lang="en-US" smtClean="0"/>
              <a:pPr/>
              <a:t>13</a:t>
            </a:fld>
            <a:endParaRPr lang="en-US"/>
          </a:p>
        </p:txBody>
      </p:sp>
      <p:sp>
        <p:nvSpPr>
          <p:cNvPr id="9" name="Footer Placeholder 8"/>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2103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Decision Support</a:t>
            </a:r>
            <a:br>
              <a:rPr lang="en-US" dirty="0" smtClean="0"/>
            </a:br>
            <a:r>
              <a:rPr lang="en-US" dirty="0" smtClean="0"/>
              <a:t>Administrative Function</a:t>
            </a:r>
            <a:endParaRPr lang="en-US" dirty="0"/>
          </a:p>
        </p:txBody>
      </p:sp>
      <p:sp>
        <p:nvSpPr>
          <p:cNvPr id="19459" name="Content Placeholder 2"/>
          <p:cNvSpPr>
            <a:spLocks noGrp="1"/>
          </p:cNvSpPr>
          <p:nvPr>
            <p:ph sz="quarter" idx="1"/>
          </p:nvPr>
        </p:nvSpPr>
        <p:spPr>
          <a:xfrm>
            <a:off x="685800" y="1752600"/>
            <a:ext cx="8001000" cy="4373563"/>
          </a:xfrm>
        </p:spPr>
        <p:txBody>
          <a:bodyPr/>
          <a:lstStyle/>
          <a:p>
            <a:r>
              <a:rPr lang="en-US" dirty="0" smtClean="0"/>
              <a:t>Supports clinical coding and documentation</a:t>
            </a:r>
          </a:p>
          <a:p>
            <a:r>
              <a:rPr lang="en-US" u="sng" dirty="0" smtClean="0"/>
              <a:t>Example</a:t>
            </a:r>
            <a:r>
              <a:rPr lang="en-US" dirty="0" smtClean="0"/>
              <a:t>: authorization of procedures and referrals</a:t>
            </a:r>
          </a:p>
        </p:txBody>
      </p:sp>
      <p:sp>
        <p:nvSpPr>
          <p:cNvPr id="4" name="TextBox 3"/>
          <p:cNvSpPr txBox="1"/>
          <p:nvPr>
            <p:custDataLst>
              <p:tags r:id="rId1"/>
            </p:custDataLst>
          </p:nvPr>
        </p:nvSpPr>
        <p:spPr>
          <a:xfrm>
            <a:off x="1600200" y="4343400"/>
            <a:ext cx="6324600" cy="144655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algn="ctr">
              <a:defRPr/>
            </a:pPr>
            <a:r>
              <a:rPr lang="en-US" sz="2200" dirty="0" smtClean="0">
                <a:latin typeface="Arial" pitchFamily="34" charset="0"/>
                <a:cs typeface="Arial" pitchFamily="34" charset="0"/>
              </a:rPr>
              <a:t>“Choosing diagnosis codes is a non-intuitive operation for the practitioner. Mistakes are frequent with severe consequences on healthcare evaluation and funding”</a:t>
            </a:r>
          </a:p>
        </p:txBody>
      </p:sp>
      <p:sp>
        <p:nvSpPr>
          <p:cNvPr id="7" name="Date Placeholder 6"/>
          <p:cNvSpPr>
            <a:spLocks noGrp="1"/>
          </p:cNvSpPr>
          <p:nvPr>
            <p:ph type="dt" sz="half" idx="10"/>
          </p:nvPr>
        </p:nvSpPr>
        <p:spPr/>
        <p:txBody>
          <a:bodyPr/>
          <a:lstStyle/>
          <a:p>
            <a:r>
              <a:rPr lang="en-US" smtClean="0"/>
              <a:t>Component 12/Unit6.1</a:t>
            </a:r>
            <a:endParaRPr lang="en-US"/>
          </a:p>
        </p:txBody>
      </p:sp>
      <p:sp>
        <p:nvSpPr>
          <p:cNvPr id="8" name="Slide Number Placeholder 7"/>
          <p:cNvSpPr>
            <a:spLocks noGrp="1"/>
          </p:cNvSpPr>
          <p:nvPr>
            <p:ph type="sldNum" sz="quarter" idx="12"/>
          </p:nvPr>
        </p:nvSpPr>
        <p:spPr/>
        <p:txBody>
          <a:bodyPr/>
          <a:lstStyle/>
          <a:p>
            <a:fld id="{615F144A-BF6D-497C-B6BE-E61B777EBBB3}" type="slidenum">
              <a:rPr lang="en-US" smtClean="0"/>
              <a:pPr/>
              <a:t>14</a:t>
            </a:fld>
            <a:endParaRPr lang="en-US"/>
          </a:p>
        </p:txBody>
      </p:sp>
      <p:sp>
        <p:nvSpPr>
          <p:cNvPr id="9" name="Footer Placeholder 8"/>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8398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Decision Support</a:t>
            </a:r>
            <a:br>
              <a:rPr lang="en-US" dirty="0" smtClean="0"/>
            </a:br>
            <a:r>
              <a:rPr lang="en-US" dirty="0" smtClean="0"/>
              <a:t>Complexity Management Function</a:t>
            </a:r>
            <a:endParaRPr lang="en-US" dirty="0"/>
          </a:p>
        </p:txBody>
      </p:sp>
      <p:sp>
        <p:nvSpPr>
          <p:cNvPr id="20483" name="Content Placeholder 2"/>
          <p:cNvSpPr>
            <a:spLocks noGrp="1"/>
          </p:cNvSpPr>
          <p:nvPr>
            <p:ph sz="quarter" idx="1"/>
          </p:nvPr>
        </p:nvSpPr>
        <p:spPr>
          <a:xfrm>
            <a:off x="685800" y="1676400"/>
            <a:ext cx="8001000" cy="4449763"/>
          </a:xfrm>
        </p:spPr>
        <p:txBody>
          <a:bodyPr/>
          <a:lstStyle/>
          <a:p>
            <a:r>
              <a:rPr lang="en-US" dirty="0" smtClean="0"/>
              <a:t>Assists with the details of managing clinical complexity</a:t>
            </a:r>
          </a:p>
          <a:p>
            <a:r>
              <a:rPr lang="en-US" u="sng" dirty="0" smtClean="0"/>
              <a:t>Examples</a:t>
            </a:r>
            <a:r>
              <a:rPr lang="en-US" dirty="0" smtClean="0"/>
              <a:t>: </a:t>
            </a:r>
          </a:p>
          <a:p>
            <a:pPr lvl="1"/>
            <a:r>
              <a:rPr lang="en-US" dirty="0" smtClean="0"/>
              <a:t>Keeping patients on research and chemotherapy protocols</a:t>
            </a:r>
          </a:p>
          <a:p>
            <a:pPr lvl="1"/>
            <a:r>
              <a:rPr lang="en-US" dirty="0" smtClean="0"/>
              <a:t>Tracking orders</a:t>
            </a:r>
          </a:p>
          <a:p>
            <a:pPr lvl="1"/>
            <a:r>
              <a:rPr lang="en-US" dirty="0" smtClean="0"/>
              <a:t>Referral follow-up</a:t>
            </a:r>
          </a:p>
          <a:p>
            <a:pPr lvl="1"/>
            <a:r>
              <a:rPr lang="en-US" dirty="0" smtClean="0"/>
              <a:t>Preventive care</a:t>
            </a:r>
          </a:p>
        </p:txBody>
      </p:sp>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15</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5766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Decision Support</a:t>
            </a:r>
            <a:br>
              <a:rPr lang="en-US" dirty="0" smtClean="0"/>
            </a:br>
            <a:r>
              <a:rPr lang="en-US" dirty="0" smtClean="0"/>
              <a:t>Cost Control Function</a:t>
            </a:r>
            <a:endParaRPr lang="en-US" dirty="0"/>
          </a:p>
        </p:txBody>
      </p:sp>
      <p:sp>
        <p:nvSpPr>
          <p:cNvPr id="21507" name="Content Placeholder 2"/>
          <p:cNvSpPr>
            <a:spLocks noGrp="1"/>
          </p:cNvSpPr>
          <p:nvPr>
            <p:ph sz="quarter" idx="1"/>
          </p:nvPr>
        </p:nvSpPr>
        <p:spPr>
          <a:xfrm>
            <a:off x="838200" y="1676400"/>
            <a:ext cx="7848600" cy="4449763"/>
          </a:xfrm>
        </p:spPr>
        <p:txBody>
          <a:bodyPr/>
          <a:lstStyle/>
          <a:p>
            <a:r>
              <a:rPr lang="en-US" dirty="0" smtClean="0"/>
              <a:t>Supports control of costs</a:t>
            </a:r>
          </a:p>
          <a:p>
            <a:r>
              <a:rPr lang="en-US" u="sng" dirty="0" smtClean="0"/>
              <a:t>Examples</a:t>
            </a:r>
            <a:r>
              <a:rPr lang="en-US" dirty="0" smtClean="0"/>
              <a:t>: </a:t>
            </a:r>
          </a:p>
          <a:p>
            <a:pPr lvl="1"/>
            <a:r>
              <a:rPr lang="en-US" dirty="0" smtClean="0"/>
              <a:t>Monitoring medication orders</a:t>
            </a:r>
          </a:p>
          <a:p>
            <a:pPr lvl="1"/>
            <a:r>
              <a:rPr lang="en-US" dirty="0" smtClean="0"/>
              <a:t>Avoiding duplicate or unnecessary tests</a:t>
            </a:r>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16</a:t>
            </a:fld>
            <a:endParaRPr lang="en-US"/>
          </a:p>
        </p:txBody>
      </p:sp>
      <p:sp>
        <p:nvSpPr>
          <p:cNvPr id="7" name="Footer Placeholder 6"/>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45861"/>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Decision Support</a:t>
            </a:r>
            <a:br>
              <a:rPr lang="en-US" dirty="0" smtClean="0"/>
            </a:br>
            <a:r>
              <a:rPr lang="en-US" dirty="0" smtClean="0"/>
              <a:t>Decision Support Function</a:t>
            </a:r>
            <a:endParaRPr lang="en-US" dirty="0"/>
          </a:p>
        </p:txBody>
      </p:sp>
      <p:sp>
        <p:nvSpPr>
          <p:cNvPr id="22531" name="Content Placeholder 2"/>
          <p:cNvSpPr>
            <a:spLocks noGrp="1"/>
          </p:cNvSpPr>
          <p:nvPr>
            <p:ph sz="quarter" idx="1"/>
          </p:nvPr>
        </p:nvSpPr>
        <p:spPr/>
        <p:txBody>
          <a:bodyPr>
            <a:normAutofit fontScale="92500" lnSpcReduction="10000"/>
          </a:bodyPr>
          <a:lstStyle/>
          <a:p>
            <a:r>
              <a:rPr lang="en-US" smtClean="0"/>
              <a:t>Supports clinical diagnosis and treatment plan processes and promotes use of best practices</a:t>
            </a:r>
          </a:p>
          <a:p>
            <a:r>
              <a:rPr lang="en-US" u="sng" smtClean="0"/>
              <a:t>Examples</a:t>
            </a:r>
            <a:r>
              <a:rPr lang="en-US" smtClean="0"/>
              <a:t>:</a:t>
            </a:r>
          </a:p>
          <a:p>
            <a:pPr lvl="1"/>
            <a:r>
              <a:rPr lang="en-US" smtClean="0"/>
              <a:t>Condition-specific clinical practice guidelines</a:t>
            </a:r>
          </a:p>
          <a:p>
            <a:pPr lvl="1"/>
            <a:r>
              <a:rPr lang="en-US" smtClean="0"/>
              <a:t>Population-based management</a:t>
            </a:r>
          </a:p>
          <a:p>
            <a:pPr lvl="1"/>
            <a:r>
              <a:rPr lang="en-US" smtClean="0"/>
              <a:t>Clinical calculation</a:t>
            </a:r>
          </a:p>
          <a:p>
            <a:pPr lvl="1"/>
            <a:r>
              <a:rPr lang="en-US" smtClean="0"/>
              <a:t>Disease registries and patient tracking tools</a:t>
            </a:r>
          </a:p>
          <a:p>
            <a:pPr lvl="1"/>
            <a:r>
              <a:rPr lang="en-US" smtClean="0"/>
              <a:t>Summary screens</a:t>
            </a:r>
          </a:p>
          <a:p>
            <a:pPr lvl="1"/>
            <a:r>
              <a:rPr lang="en-US" smtClean="0"/>
              <a:t>Order sets</a:t>
            </a:r>
          </a:p>
        </p:txBody>
      </p:sp>
      <p:sp>
        <p:nvSpPr>
          <p:cNvPr id="7" name="Date Placeholder 6"/>
          <p:cNvSpPr>
            <a:spLocks noGrp="1"/>
          </p:cNvSpPr>
          <p:nvPr>
            <p:ph type="dt" sz="half" idx="10"/>
          </p:nvPr>
        </p:nvSpPr>
        <p:spPr/>
        <p:txBody>
          <a:bodyPr/>
          <a:lstStyle/>
          <a:p>
            <a:r>
              <a:rPr lang="en-US" smtClean="0"/>
              <a:t>Component 12/Unit6.1</a:t>
            </a:r>
            <a:endParaRPr lang="en-US"/>
          </a:p>
        </p:txBody>
      </p:sp>
      <p:sp>
        <p:nvSpPr>
          <p:cNvPr id="8" name="Slide Number Placeholder 7"/>
          <p:cNvSpPr>
            <a:spLocks noGrp="1"/>
          </p:cNvSpPr>
          <p:nvPr>
            <p:ph type="sldNum" sz="quarter" idx="12"/>
          </p:nvPr>
        </p:nvSpPr>
        <p:spPr/>
        <p:txBody>
          <a:bodyPr/>
          <a:lstStyle/>
          <a:p>
            <a:fld id="{615F144A-BF6D-497C-B6BE-E61B777EBBB3}" type="slidenum">
              <a:rPr lang="en-US" smtClean="0"/>
              <a:pPr/>
              <a:t>17</a:t>
            </a:fld>
            <a:endParaRPr lang="en-US"/>
          </a:p>
        </p:txBody>
      </p:sp>
      <p:sp>
        <p:nvSpPr>
          <p:cNvPr id="9" name="Footer Placeholder 8"/>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11155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Summary</a:t>
            </a:r>
          </a:p>
        </p:txBody>
      </p:sp>
      <p:sp>
        <p:nvSpPr>
          <p:cNvPr id="3" name="Content Placeholder 2"/>
          <p:cNvSpPr>
            <a:spLocks noGrp="1"/>
          </p:cNvSpPr>
          <p:nvPr>
            <p:ph sz="quarter" idx="1"/>
          </p:nvPr>
        </p:nvSpPr>
        <p:spPr/>
        <p:txBody>
          <a:bodyPr>
            <a:normAutofit fontScale="85000" lnSpcReduction="20000"/>
          </a:bodyPr>
          <a:lstStyle/>
          <a:p>
            <a:pPr marL="274320" indent="-274320" fontAlgn="auto">
              <a:spcBef>
                <a:spcPts val="580"/>
              </a:spcBef>
              <a:spcAft>
                <a:spcPts val="0"/>
              </a:spcAft>
              <a:defRPr/>
            </a:pPr>
            <a:r>
              <a:rPr lang="en-US" sz="3100" dirty="0" smtClean="0"/>
              <a:t>Clinical decision support systems (CDSS) integrate a medical knowledge base, patient data, and an inference engine to generate care-specific advice. </a:t>
            </a:r>
          </a:p>
          <a:p>
            <a:pPr marL="274320" indent="-274320" fontAlgn="auto">
              <a:spcBef>
                <a:spcPts val="580"/>
              </a:spcBef>
              <a:spcAft>
                <a:spcPts val="0"/>
              </a:spcAft>
              <a:defRPr/>
            </a:pPr>
            <a:r>
              <a:rPr lang="en-US" sz="3100" dirty="0" smtClean="0"/>
              <a:t>Despite potential usefulness, there has not been widespread clinician acceptance of CDSS</a:t>
            </a:r>
          </a:p>
          <a:p>
            <a:pPr marL="274320" indent="-274320" fontAlgn="auto">
              <a:spcBef>
                <a:spcPts val="580"/>
              </a:spcBef>
              <a:spcAft>
                <a:spcPts val="0"/>
              </a:spcAft>
              <a:defRPr/>
            </a:pPr>
            <a:r>
              <a:rPr lang="en-US" sz="3100" dirty="0" smtClean="0"/>
              <a:t>In planning to implement CDSS, IT professionals need to know that it will be used by clinicians and that its use will alter clinical decision-making, change behaviors, and improve patient outcomes.</a:t>
            </a:r>
          </a:p>
          <a:p>
            <a:pPr marL="274320" indent="-274320" fontAlgn="auto">
              <a:spcBef>
                <a:spcPts val="580"/>
              </a:spcBef>
              <a:spcAft>
                <a:spcPts val="0"/>
              </a:spcAft>
              <a:defRPr/>
            </a:pPr>
            <a:r>
              <a:rPr lang="en-US" sz="3100" dirty="0" smtClean="0"/>
              <a:t>Four key functions of CDSS are: administrative, managing clinical complexity and details, cost control, and decision support.</a:t>
            </a:r>
          </a:p>
          <a:p>
            <a:pPr marL="274320" indent="-274320" fontAlgn="auto">
              <a:spcBef>
                <a:spcPts val="580"/>
              </a:spcBef>
              <a:spcAft>
                <a:spcPts val="0"/>
              </a:spcAft>
              <a:buFont typeface="Wingdings 2"/>
              <a:buChar char=""/>
              <a:defRPr/>
            </a:pPr>
            <a:endParaRPr lang="en-US" dirty="0"/>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18</a:t>
            </a:fld>
            <a:endParaRPr lang="en-US"/>
          </a:p>
        </p:txBody>
      </p:sp>
      <p:sp>
        <p:nvSpPr>
          <p:cNvPr id="7" name="Footer Placeholder 6"/>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524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p:txBody>
          <a:bodyPr/>
          <a:lstStyle/>
          <a:p>
            <a:r>
              <a:rPr lang="en-US" smtClean="0"/>
              <a:t>Objective</a:t>
            </a:r>
          </a:p>
        </p:txBody>
      </p:sp>
      <p:sp>
        <p:nvSpPr>
          <p:cNvPr id="7171" name="Content Placeholder 5"/>
          <p:cNvSpPr>
            <a:spLocks noGrp="1"/>
          </p:cNvSpPr>
          <p:nvPr>
            <p:ph sz="quarter" idx="1"/>
          </p:nvPr>
        </p:nvSpPr>
        <p:spPr/>
        <p:txBody>
          <a:bodyPr/>
          <a:lstStyle/>
          <a:p>
            <a:r>
              <a:rPr lang="en-US" smtClean="0"/>
              <a:t>Define decision support, its importance, and why it is difficult to implement</a:t>
            </a:r>
          </a:p>
        </p:txBody>
      </p:sp>
      <p:sp>
        <p:nvSpPr>
          <p:cNvPr id="5" name="Date Placeholder 4"/>
          <p:cNvSpPr>
            <a:spLocks noGrp="1"/>
          </p:cNvSpPr>
          <p:nvPr>
            <p:ph type="dt" sz="half" idx="10"/>
          </p:nvPr>
        </p:nvSpPr>
        <p:spPr/>
        <p:txBody>
          <a:bodyPr/>
          <a:lstStyle/>
          <a:p>
            <a:r>
              <a:rPr lang="en-US" smtClean="0"/>
              <a:t>Component 12/Unit6.1</a:t>
            </a:r>
            <a:endParaRPr lang="en-US"/>
          </a:p>
        </p:txBody>
      </p:sp>
      <p:sp>
        <p:nvSpPr>
          <p:cNvPr id="6" name="Slide Number Placeholder 5"/>
          <p:cNvSpPr>
            <a:spLocks noGrp="1"/>
          </p:cNvSpPr>
          <p:nvPr>
            <p:ph type="sldNum" sz="quarter" idx="12"/>
          </p:nvPr>
        </p:nvSpPr>
        <p:spPr/>
        <p:txBody>
          <a:bodyPr/>
          <a:lstStyle/>
          <a:p>
            <a:fld id="{615F144A-BF6D-497C-B6BE-E61B777EBBB3}" type="slidenum">
              <a:rPr lang="en-US" smtClean="0"/>
              <a:pPr/>
              <a:t>2</a:t>
            </a:fld>
            <a:endParaRPr lang="en-US"/>
          </a:p>
        </p:txBody>
      </p:sp>
      <p:sp>
        <p:nvSpPr>
          <p:cNvPr id="7" name="Footer Placeholder 6"/>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1834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r>
              <a:rPr lang="en-US" smtClean="0"/>
              <a:t>Clinical Decision Support Systems</a:t>
            </a:r>
          </a:p>
        </p:txBody>
      </p:sp>
      <p:sp>
        <p:nvSpPr>
          <p:cNvPr id="3" name="TextBox 2"/>
          <p:cNvSpPr txBox="1"/>
          <p:nvPr>
            <p:custDataLst>
              <p:tags r:id="rId1"/>
            </p:custDataLst>
          </p:nvPr>
        </p:nvSpPr>
        <p:spPr>
          <a:xfrm>
            <a:off x="1524000" y="2076271"/>
            <a:ext cx="5867400" cy="206210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en-US" sz="3200" u="sng" dirty="0"/>
              <a:t>Definition</a:t>
            </a:r>
            <a:r>
              <a:rPr lang="en-US" sz="3200" dirty="0"/>
              <a:t>: “…active knowledge systems which use two or more items of patient data to generate case-specific advice</a:t>
            </a:r>
            <a:r>
              <a:rPr lang="en-US" sz="3200" dirty="0" smtClean="0"/>
              <a:t>.”</a:t>
            </a:r>
            <a:endParaRPr lang="en-US" sz="3200" dirty="0"/>
          </a:p>
        </p:txBody>
      </p:sp>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3</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252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p:nvPr/>
        </p:nvCxnSpPr>
        <p:spPr>
          <a:xfrm rot="16200000" flipH="1">
            <a:off x="6781800" y="4191000"/>
            <a:ext cx="1066800" cy="12192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5638800" y="4267200"/>
            <a:ext cx="1066800" cy="10668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7" idx="4"/>
            <a:endCxn id="15" idx="0"/>
          </p:cNvCxnSpPr>
          <p:nvPr/>
        </p:nvCxnSpPr>
        <p:spPr>
          <a:xfrm rot="16200000" flipH="1">
            <a:off x="2324100" y="4191000"/>
            <a:ext cx="1066800" cy="12192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7" idx="4"/>
            <a:endCxn id="14" idx="0"/>
          </p:cNvCxnSpPr>
          <p:nvPr/>
        </p:nvCxnSpPr>
        <p:spPr>
          <a:xfrm rot="5400000">
            <a:off x="1181100" y="4267200"/>
            <a:ext cx="1066800" cy="10668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0" idx="4"/>
            <a:endCxn id="9" idx="0"/>
          </p:cNvCxnSpPr>
          <p:nvPr/>
        </p:nvCxnSpPr>
        <p:spPr>
          <a:xfrm rot="16200000" flipH="1">
            <a:off x="5067300" y="1828800"/>
            <a:ext cx="990600" cy="22098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0" idx="4"/>
            <a:endCxn id="11" idx="0"/>
          </p:cNvCxnSpPr>
          <p:nvPr/>
        </p:nvCxnSpPr>
        <p:spPr>
          <a:xfrm rot="5400000">
            <a:off x="3924301" y="2971800"/>
            <a:ext cx="1066800" cy="3175"/>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0" idx="4"/>
            <a:endCxn id="7" idx="0"/>
          </p:cNvCxnSpPr>
          <p:nvPr/>
        </p:nvCxnSpPr>
        <p:spPr>
          <a:xfrm rot="5400000">
            <a:off x="2857500" y="1828800"/>
            <a:ext cx="990600" cy="2209800"/>
          </a:xfrm>
          <a:prstGeom prst="straightConnector1">
            <a:avLst/>
          </a:prstGeom>
          <a:ln w="508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9225" name="Title 1"/>
          <p:cNvSpPr>
            <a:spLocks noGrp="1"/>
          </p:cNvSpPr>
          <p:nvPr>
            <p:ph type="title"/>
          </p:nvPr>
        </p:nvSpPr>
        <p:spPr/>
        <p:txBody>
          <a:bodyPr/>
          <a:lstStyle/>
          <a:p>
            <a:r>
              <a:rPr lang="en-US" smtClean="0"/>
              <a:t>A Decision Tree</a:t>
            </a:r>
          </a:p>
        </p:txBody>
      </p:sp>
      <p:sp>
        <p:nvSpPr>
          <p:cNvPr id="4" name="Flowchart: Decision 3"/>
          <p:cNvSpPr/>
          <p:nvPr>
            <p:custDataLst>
              <p:tags r:id="rId1"/>
            </p:custDataLst>
          </p:nvPr>
        </p:nvSpPr>
        <p:spPr>
          <a:xfrm>
            <a:off x="3505200" y="2590800"/>
            <a:ext cx="1905000" cy="457200"/>
          </a:xfrm>
          <a:prstGeom prst="flowChartDecision">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600" dirty="0"/>
              <a:t>Weather?</a:t>
            </a:r>
          </a:p>
        </p:txBody>
      </p:sp>
      <p:sp>
        <p:nvSpPr>
          <p:cNvPr id="7" name="Oval 6"/>
          <p:cNvSpPr/>
          <p:nvPr/>
        </p:nvSpPr>
        <p:spPr>
          <a:xfrm>
            <a:off x="1295400" y="3429000"/>
            <a:ext cx="1905000" cy="838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2</a:t>
            </a:r>
          </a:p>
          <a:p>
            <a:pPr algn="ctr" fontAlgn="auto">
              <a:spcBef>
                <a:spcPts val="0"/>
              </a:spcBef>
              <a:spcAft>
                <a:spcPts val="0"/>
              </a:spcAft>
              <a:defRPr/>
            </a:pPr>
            <a:r>
              <a:rPr lang="en-US" dirty="0"/>
              <a:t>Don’t Play 3</a:t>
            </a:r>
          </a:p>
        </p:txBody>
      </p:sp>
      <p:sp>
        <p:nvSpPr>
          <p:cNvPr id="9" name="Oval 8"/>
          <p:cNvSpPr/>
          <p:nvPr/>
        </p:nvSpPr>
        <p:spPr>
          <a:xfrm>
            <a:off x="5715000" y="3429000"/>
            <a:ext cx="1905000" cy="838200"/>
          </a:xfrm>
          <a:prstGeom prst="ellipse">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3</a:t>
            </a:r>
          </a:p>
          <a:p>
            <a:pPr algn="ctr" fontAlgn="auto">
              <a:spcBef>
                <a:spcPts val="0"/>
              </a:spcBef>
              <a:spcAft>
                <a:spcPts val="0"/>
              </a:spcAft>
              <a:defRPr/>
            </a:pPr>
            <a:r>
              <a:rPr lang="en-US" dirty="0"/>
              <a:t>Don’t Play 2</a:t>
            </a:r>
          </a:p>
        </p:txBody>
      </p:sp>
      <p:sp>
        <p:nvSpPr>
          <p:cNvPr id="10" name="Oval 9"/>
          <p:cNvSpPr/>
          <p:nvPr/>
        </p:nvSpPr>
        <p:spPr>
          <a:xfrm>
            <a:off x="3505200" y="1600200"/>
            <a:ext cx="1905000" cy="838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Play Golf  9</a:t>
            </a:r>
          </a:p>
          <a:p>
            <a:pPr algn="ctr" fontAlgn="auto">
              <a:spcBef>
                <a:spcPts val="0"/>
              </a:spcBef>
              <a:spcAft>
                <a:spcPts val="0"/>
              </a:spcAft>
              <a:defRPr/>
            </a:pPr>
            <a:r>
              <a:rPr lang="en-US" dirty="0"/>
              <a:t>Don’t Play 5</a:t>
            </a:r>
          </a:p>
        </p:txBody>
      </p:sp>
      <p:sp>
        <p:nvSpPr>
          <p:cNvPr id="11" name="Rectangle 10"/>
          <p:cNvSpPr/>
          <p:nvPr/>
        </p:nvSpPr>
        <p:spPr>
          <a:xfrm>
            <a:off x="3733800" y="3505200"/>
            <a:ext cx="1447800" cy="762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4</a:t>
            </a:r>
          </a:p>
          <a:p>
            <a:pPr algn="ctr" fontAlgn="auto">
              <a:spcBef>
                <a:spcPts val="0"/>
              </a:spcBef>
              <a:spcAft>
                <a:spcPts val="0"/>
              </a:spcAft>
              <a:defRPr/>
            </a:pPr>
            <a:r>
              <a:rPr lang="en-US" dirty="0"/>
              <a:t>Don’t Play 0</a:t>
            </a:r>
          </a:p>
        </p:txBody>
      </p:sp>
      <p:sp>
        <p:nvSpPr>
          <p:cNvPr id="12" name="Flowchart: Decision 11"/>
          <p:cNvSpPr/>
          <p:nvPr>
            <p:custDataLst>
              <p:tags r:id="rId2"/>
            </p:custDataLst>
          </p:nvPr>
        </p:nvSpPr>
        <p:spPr>
          <a:xfrm>
            <a:off x="1219200" y="4419600"/>
            <a:ext cx="2133600" cy="457200"/>
          </a:xfrm>
          <a:prstGeom prst="flowChartDecision">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600" dirty="0"/>
              <a:t>Humidity?</a:t>
            </a:r>
          </a:p>
        </p:txBody>
      </p:sp>
      <p:sp>
        <p:nvSpPr>
          <p:cNvPr id="13" name="Flowchart: Decision 12"/>
          <p:cNvSpPr/>
          <p:nvPr>
            <p:custDataLst>
              <p:tags r:id="rId3"/>
            </p:custDataLst>
          </p:nvPr>
        </p:nvSpPr>
        <p:spPr>
          <a:xfrm>
            <a:off x="5562600" y="4419600"/>
            <a:ext cx="2286000" cy="457200"/>
          </a:xfrm>
          <a:prstGeom prst="flowChartDecision">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600" dirty="0"/>
              <a:t>Windy?</a:t>
            </a:r>
          </a:p>
        </p:txBody>
      </p:sp>
      <p:sp>
        <p:nvSpPr>
          <p:cNvPr id="14" name="Rectangle 13"/>
          <p:cNvSpPr/>
          <p:nvPr/>
        </p:nvSpPr>
        <p:spPr>
          <a:xfrm>
            <a:off x="457200" y="5334000"/>
            <a:ext cx="14478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2</a:t>
            </a:r>
          </a:p>
          <a:p>
            <a:pPr algn="ctr" fontAlgn="auto">
              <a:spcBef>
                <a:spcPts val="0"/>
              </a:spcBef>
              <a:spcAft>
                <a:spcPts val="0"/>
              </a:spcAft>
              <a:defRPr/>
            </a:pPr>
            <a:r>
              <a:rPr lang="en-US" dirty="0"/>
              <a:t>Don’t Play 0</a:t>
            </a:r>
          </a:p>
        </p:txBody>
      </p:sp>
      <p:sp>
        <p:nvSpPr>
          <p:cNvPr id="15" name="Rectangle 14"/>
          <p:cNvSpPr/>
          <p:nvPr/>
        </p:nvSpPr>
        <p:spPr>
          <a:xfrm>
            <a:off x="2743200" y="5334000"/>
            <a:ext cx="14478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0</a:t>
            </a:r>
          </a:p>
          <a:p>
            <a:pPr algn="ctr" fontAlgn="auto">
              <a:spcBef>
                <a:spcPts val="0"/>
              </a:spcBef>
              <a:spcAft>
                <a:spcPts val="0"/>
              </a:spcAft>
              <a:defRPr/>
            </a:pPr>
            <a:r>
              <a:rPr lang="en-US" dirty="0"/>
              <a:t>Don’t Play 3</a:t>
            </a:r>
          </a:p>
        </p:txBody>
      </p:sp>
      <p:sp>
        <p:nvSpPr>
          <p:cNvPr id="16" name="Rectangle 15"/>
          <p:cNvSpPr/>
          <p:nvPr/>
        </p:nvSpPr>
        <p:spPr>
          <a:xfrm>
            <a:off x="5029200" y="5334000"/>
            <a:ext cx="14478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0</a:t>
            </a:r>
          </a:p>
          <a:p>
            <a:pPr algn="ctr" fontAlgn="auto">
              <a:spcBef>
                <a:spcPts val="0"/>
              </a:spcBef>
              <a:spcAft>
                <a:spcPts val="0"/>
              </a:spcAft>
              <a:defRPr/>
            </a:pPr>
            <a:r>
              <a:rPr lang="en-US" dirty="0"/>
              <a:t>Don’t Play 2</a:t>
            </a:r>
          </a:p>
        </p:txBody>
      </p:sp>
      <p:sp>
        <p:nvSpPr>
          <p:cNvPr id="17" name="Rectangle 16"/>
          <p:cNvSpPr/>
          <p:nvPr/>
        </p:nvSpPr>
        <p:spPr>
          <a:xfrm>
            <a:off x="7315200" y="5334000"/>
            <a:ext cx="1447800"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r>
              <a:rPr lang="en-US" dirty="0"/>
              <a:t>Play Golf  3</a:t>
            </a:r>
          </a:p>
          <a:p>
            <a:pPr algn="ctr" fontAlgn="auto">
              <a:spcBef>
                <a:spcPts val="0"/>
              </a:spcBef>
              <a:spcAft>
                <a:spcPts val="0"/>
              </a:spcAft>
              <a:defRPr/>
            </a:pPr>
            <a:r>
              <a:rPr lang="en-US" dirty="0"/>
              <a:t>Don’t Play 0</a:t>
            </a:r>
          </a:p>
        </p:txBody>
      </p:sp>
      <p:sp>
        <p:nvSpPr>
          <p:cNvPr id="30" name="TextBox 29"/>
          <p:cNvSpPr txBox="1"/>
          <p:nvPr>
            <p:custDataLst>
              <p:tags r:id="rId4"/>
            </p:custDataLst>
          </p:nvPr>
        </p:nvSpPr>
        <p:spPr>
          <a:xfrm>
            <a:off x="1219200" y="2967038"/>
            <a:ext cx="1143000" cy="461962"/>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400" dirty="0"/>
              <a:t>Sunny</a:t>
            </a:r>
          </a:p>
        </p:txBody>
      </p:sp>
      <p:sp>
        <p:nvSpPr>
          <p:cNvPr id="32" name="TextBox 31"/>
          <p:cNvSpPr txBox="1"/>
          <p:nvPr>
            <p:custDataLst>
              <p:tags r:id="rId5"/>
            </p:custDataLst>
          </p:nvPr>
        </p:nvSpPr>
        <p:spPr>
          <a:xfrm>
            <a:off x="3124200" y="3043238"/>
            <a:ext cx="1371600" cy="461962"/>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400" dirty="0"/>
              <a:t>Overcast</a:t>
            </a:r>
          </a:p>
        </p:txBody>
      </p:sp>
      <p:sp>
        <p:nvSpPr>
          <p:cNvPr id="33" name="TextBox 32"/>
          <p:cNvSpPr txBox="1"/>
          <p:nvPr>
            <p:custDataLst>
              <p:tags r:id="rId6"/>
            </p:custDataLst>
          </p:nvPr>
        </p:nvSpPr>
        <p:spPr>
          <a:xfrm>
            <a:off x="6781800" y="2971800"/>
            <a:ext cx="1143000" cy="461963"/>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400" dirty="0"/>
              <a:t>Rain</a:t>
            </a:r>
          </a:p>
        </p:txBody>
      </p:sp>
      <p:sp>
        <p:nvSpPr>
          <p:cNvPr id="34" name="TextBox 33"/>
          <p:cNvSpPr txBox="1"/>
          <p:nvPr>
            <p:custDataLst>
              <p:tags r:id="rId7"/>
            </p:custDataLst>
          </p:nvPr>
        </p:nvSpPr>
        <p:spPr>
          <a:xfrm>
            <a:off x="152400" y="4876800"/>
            <a:ext cx="1143000" cy="400050"/>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000" dirty="0"/>
              <a:t>&lt; = 70</a:t>
            </a:r>
          </a:p>
        </p:txBody>
      </p:sp>
      <p:sp>
        <p:nvSpPr>
          <p:cNvPr id="35" name="TextBox 34"/>
          <p:cNvSpPr txBox="1"/>
          <p:nvPr>
            <p:custDataLst>
              <p:tags r:id="rId8"/>
            </p:custDataLst>
          </p:nvPr>
        </p:nvSpPr>
        <p:spPr>
          <a:xfrm>
            <a:off x="3124200" y="4876800"/>
            <a:ext cx="1143000" cy="400050"/>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000" dirty="0"/>
              <a:t>&gt; 70</a:t>
            </a:r>
          </a:p>
        </p:txBody>
      </p:sp>
      <p:sp>
        <p:nvSpPr>
          <p:cNvPr id="36" name="TextBox 35"/>
          <p:cNvSpPr txBox="1"/>
          <p:nvPr>
            <p:custDataLst>
              <p:tags r:id="rId9"/>
            </p:custDataLst>
          </p:nvPr>
        </p:nvSpPr>
        <p:spPr>
          <a:xfrm>
            <a:off x="4724400" y="4876800"/>
            <a:ext cx="1143000" cy="400050"/>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000" dirty="0"/>
              <a:t>Yes</a:t>
            </a:r>
          </a:p>
        </p:txBody>
      </p:sp>
      <p:sp>
        <p:nvSpPr>
          <p:cNvPr id="37" name="TextBox 36"/>
          <p:cNvSpPr txBox="1"/>
          <p:nvPr>
            <p:custDataLst>
              <p:tags r:id="rId10"/>
            </p:custDataLst>
          </p:nvPr>
        </p:nvSpPr>
        <p:spPr>
          <a:xfrm>
            <a:off x="7772400" y="4876800"/>
            <a:ext cx="1143000" cy="400050"/>
          </a:xfrm>
          <a:prstGeom prst="rect">
            <a:avLst/>
          </a:prstGeom>
          <a:noFill/>
          <a:ln>
            <a:noFill/>
          </a:ln>
        </p:spPr>
        <p:style>
          <a:lnRef idx="1">
            <a:schemeClr val="dk1"/>
          </a:lnRef>
          <a:fillRef idx="2">
            <a:schemeClr val="dk1"/>
          </a:fillRef>
          <a:effectRef idx="1">
            <a:schemeClr val="dk1"/>
          </a:effectRef>
          <a:fontRef idx="minor">
            <a:schemeClr val="dk1"/>
          </a:fontRef>
        </p:style>
        <p:txBody>
          <a:bodyPr>
            <a:spAutoFit/>
          </a:bodyPr>
          <a:lstStyle/>
          <a:p>
            <a:pPr algn="ctr" fontAlgn="auto">
              <a:spcBef>
                <a:spcPts val="0"/>
              </a:spcBef>
              <a:spcAft>
                <a:spcPts val="0"/>
              </a:spcAft>
              <a:defRPr/>
            </a:pPr>
            <a:r>
              <a:rPr lang="en-US" sz="2000" dirty="0"/>
              <a:t>No</a:t>
            </a:r>
          </a:p>
        </p:txBody>
      </p:sp>
      <p:sp>
        <p:nvSpPr>
          <p:cNvPr id="31" name="Date Placeholder 30"/>
          <p:cNvSpPr>
            <a:spLocks noGrp="1"/>
          </p:cNvSpPr>
          <p:nvPr>
            <p:ph type="dt" sz="half" idx="10"/>
          </p:nvPr>
        </p:nvSpPr>
        <p:spPr/>
        <p:txBody>
          <a:bodyPr/>
          <a:lstStyle/>
          <a:p>
            <a:r>
              <a:rPr lang="en-US" smtClean="0"/>
              <a:t>Component 12/Unit6.1</a:t>
            </a:r>
            <a:endParaRPr lang="en-US"/>
          </a:p>
        </p:txBody>
      </p:sp>
      <p:sp>
        <p:nvSpPr>
          <p:cNvPr id="39" name="Slide Number Placeholder 38"/>
          <p:cNvSpPr>
            <a:spLocks noGrp="1"/>
          </p:cNvSpPr>
          <p:nvPr>
            <p:ph type="sldNum" sz="quarter" idx="12"/>
          </p:nvPr>
        </p:nvSpPr>
        <p:spPr/>
        <p:txBody>
          <a:bodyPr/>
          <a:lstStyle/>
          <a:p>
            <a:fld id="{615F144A-BF6D-497C-B6BE-E61B777EBBB3}" type="slidenum">
              <a:rPr lang="en-US" smtClean="0"/>
              <a:pPr/>
              <a:t>4</a:t>
            </a:fld>
            <a:endParaRPr lang="en-US"/>
          </a:p>
        </p:txBody>
      </p:sp>
      <p:sp>
        <p:nvSpPr>
          <p:cNvPr id="40" name="Footer Placeholder 39"/>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9535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fontScale="90000"/>
          </a:bodyPr>
          <a:lstStyle/>
          <a:p>
            <a:r>
              <a:rPr lang="en-US" smtClean="0"/>
              <a:t>Clinical Decision Support Systems</a:t>
            </a:r>
          </a:p>
        </p:txBody>
      </p:sp>
      <p:graphicFrame>
        <p:nvGraphicFramePr>
          <p:cNvPr id="5" name="Diagram 4"/>
          <p:cNvGraphicFramePr/>
          <p:nvPr>
            <p:custDataLst>
              <p:tags r:id="rId1"/>
            </p:custDataLst>
          </p:nvPr>
        </p:nvGraphicFramePr>
        <p:xfrm>
          <a:off x="1752600" y="2286000"/>
          <a:ext cx="5562600" cy="3175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244" name="TextBox 5"/>
          <p:cNvSpPr txBox="1">
            <a:spLocks noChangeArrowheads="1"/>
          </p:cNvSpPr>
          <p:nvPr/>
        </p:nvSpPr>
        <p:spPr bwMode="auto">
          <a:xfrm>
            <a:off x="1981200" y="1752600"/>
            <a:ext cx="5105400" cy="523875"/>
          </a:xfrm>
          <a:prstGeom prst="rect">
            <a:avLst/>
          </a:prstGeom>
          <a:noFill/>
          <a:ln w="9525">
            <a:noFill/>
            <a:miter lim="800000"/>
            <a:headEnd/>
            <a:tailEnd/>
          </a:ln>
        </p:spPr>
        <p:txBody>
          <a:bodyPr>
            <a:spAutoFit/>
          </a:bodyPr>
          <a:lstStyle/>
          <a:p>
            <a:pPr algn="ctr"/>
            <a:r>
              <a:rPr lang="en-US" sz="2800" u="sng" dirty="0">
                <a:latin typeface="Arial" pitchFamily="34" charset="0"/>
                <a:cs typeface="Arial" pitchFamily="34" charset="0"/>
              </a:rPr>
              <a:t>Four Fundamental Questions:</a:t>
            </a:r>
          </a:p>
        </p:txBody>
      </p:sp>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5</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5234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838200" y="533401"/>
            <a:ext cx="7772400" cy="1066800"/>
          </a:xfrm>
        </p:spPr>
        <p:txBody>
          <a:bodyPr/>
          <a:lstStyle/>
          <a:p>
            <a:pPr algn="ctr"/>
            <a:r>
              <a:rPr lang="en-US" b="0" dirty="0" smtClean="0"/>
              <a:t>Meaningful Use</a:t>
            </a:r>
          </a:p>
        </p:txBody>
      </p:sp>
      <p:sp>
        <p:nvSpPr>
          <p:cNvPr id="3" name="Text Placeholder 2"/>
          <p:cNvSpPr>
            <a:spLocks noGrp="1"/>
          </p:cNvSpPr>
          <p:nvPr>
            <p:ph type="body" idx="1"/>
          </p:nvPr>
        </p:nvSpPr>
        <p:spPr>
          <a:xfrm>
            <a:off x="914400" y="1524000"/>
            <a:ext cx="7391400" cy="3733800"/>
          </a:xfrm>
        </p:spPr>
        <p:txBody>
          <a:bodyPr>
            <a:normAutofit/>
          </a:bodyPr>
          <a:lstStyle/>
          <a:p>
            <a:pPr fontAlgn="auto">
              <a:spcBef>
                <a:spcPts val="580"/>
              </a:spcBef>
              <a:spcAft>
                <a:spcPts val="0"/>
              </a:spcAft>
              <a:buFont typeface="Wingdings 2"/>
              <a:buNone/>
              <a:defRPr/>
            </a:pPr>
            <a:r>
              <a:rPr lang="en-US" sz="2800" dirty="0" smtClean="0">
                <a:solidFill>
                  <a:schemeClr val="tx1">
                    <a:lumMod val="95000"/>
                    <a:lumOff val="5000"/>
                  </a:schemeClr>
                </a:solidFill>
              </a:rPr>
              <a:t>Clinical decision support is described as “health information technology functionality that builds upon the foundation of an EHR to provide persons involved in care processes with general and person-specific information, intelligently filtered and organized, at appropriate times, to enhance health and health care.”</a:t>
            </a:r>
            <a:endParaRPr lang="en-US" dirty="0"/>
          </a:p>
        </p:txBody>
      </p:sp>
      <p:sp>
        <p:nvSpPr>
          <p:cNvPr id="6" name="Date Placeholder 5"/>
          <p:cNvSpPr>
            <a:spLocks noGrp="1"/>
          </p:cNvSpPr>
          <p:nvPr>
            <p:ph type="dt" sz="half" idx="10"/>
          </p:nvPr>
        </p:nvSpPr>
        <p:spPr/>
        <p:txBody>
          <a:bodyPr/>
          <a:lstStyle/>
          <a:p>
            <a:r>
              <a:rPr lang="en-US" smtClean="0"/>
              <a:t>Component 12/Unit6.1</a:t>
            </a:r>
            <a:endParaRPr lang="en-US"/>
          </a:p>
        </p:txBody>
      </p:sp>
      <p:sp>
        <p:nvSpPr>
          <p:cNvPr id="7" name="Slide Number Placeholder 6"/>
          <p:cNvSpPr>
            <a:spLocks noGrp="1"/>
          </p:cNvSpPr>
          <p:nvPr>
            <p:ph type="sldNum" sz="quarter" idx="12"/>
          </p:nvPr>
        </p:nvSpPr>
        <p:spPr/>
        <p:txBody>
          <a:bodyPr/>
          <a:lstStyle/>
          <a:p>
            <a:fld id="{615F144A-BF6D-497C-B6BE-E61B777EBBB3}" type="slidenum">
              <a:rPr lang="en-US" smtClean="0"/>
              <a:pPr/>
              <a:t>6</a:t>
            </a:fld>
            <a:endParaRPr lang="en-US"/>
          </a:p>
        </p:txBody>
      </p:sp>
      <p:sp>
        <p:nvSpPr>
          <p:cNvPr id="8" name="Footer Placeholder 7"/>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8169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Clinical Decision Support Systems</a:t>
            </a:r>
            <a:br>
              <a:rPr lang="en-US" dirty="0" smtClean="0"/>
            </a:br>
            <a:r>
              <a:rPr lang="en-US" dirty="0" smtClean="0"/>
              <a:t>Effects on Medication Safety</a:t>
            </a:r>
            <a:endParaRPr lang="en-US" dirty="0"/>
          </a:p>
        </p:txBody>
      </p:sp>
      <p:sp>
        <p:nvSpPr>
          <p:cNvPr id="12291" name="Content Placeholder 2"/>
          <p:cNvSpPr>
            <a:spLocks noGrp="1"/>
          </p:cNvSpPr>
          <p:nvPr>
            <p:ph sz="quarter" idx="1"/>
          </p:nvPr>
        </p:nvSpPr>
        <p:spPr>
          <a:xfrm>
            <a:off x="533400" y="1828800"/>
            <a:ext cx="8153400" cy="2209800"/>
          </a:xfrm>
        </p:spPr>
        <p:txBody>
          <a:bodyPr>
            <a:normAutofit fontScale="77500" lnSpcReduction="20000"/>
          </a:bodyPr>
          <a:lstStyle/>
          <a:p>
            <a:r>
              <a:rPr lang="en-US" dirty="0" smtClean="0"/>
              <a:t>CDSS combined with CPOE can improve medication safety and reduce medication-related expenditures</a:t>
            </a:r>
          </a:p>
          <a:p>
            <a:pPr lvl="1"/>
            <a:r>
              <a:rPr lang="en-US" dirty="0" smtClean="0"/>
              <a:t>Introduces automation at the time of ordering</a:t>
            </a:r>
          </a:p>
          <a:p>
            <a:pPr lvl="1"/>
            <a:r>
              <a:rPr lang="en-US" dirty="0" smtClean="0"/>
              <a:t>Increases legibility</a:t>
            </a:r>
          </a:p>
          <a:p>
            <a:pPr lvl="1"/>
            <a:r>
              <a:rPr lang="en-US" dirty="0" smtClean="0"/>
              <a:t>Assures that the order is safe and compliant with guidelines</a:t>
            </a:r>
          </a:p>
        </p:txBody>
      </p:sp>
      <p:sp>
        <p:nvSpPr>
          <p:cNvPr id="4" name="TextBox 3"/>
          <p:cNvSpPr txBox="1"/>
          <p:nvPr>
            <p:custDataLst>
              <p:tags r:id="rId1"/>
            </p:custDataLst>
          </p:nvPr>
        </p:nvSpPr>
        <p:spPr>
          <a:xfrm>
            <a:off x="533400" y="4114800"/>
            <a:ext cx="8153400" cy="2123658"/>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fontAlgn="auto">
              <a:spcBef>
                <a:spcPts val="0"/>
              </a:spcBef>
              <a:spcAft>
                <a:spcPts val="0"/>
              </a:spcAft>
              <a:defRPr/>
            </a:pPr>
            <a:r>
              <a:rPr lang="en-US" sz="2200" dirty="0" err="1"/>
              <a:t>Seidling</a:t>
            </a:r>
            <a:r>
              <a:rPr lang="en-US" sz="2200" dirty="0"/>
              <a:t> and colleagues (2010) created a comprehensive software-algorithm that extracted relevant patient information such as age, renal function, and co-medications and adjusted upper dose limits to these patient characteristics. This highly specific algorithm-based CDSS significantly improved electronic prescription quality and reduced prescription of excessive doses.</a:t>
            </a:r>
          </a:p>
        </p:txBody>
      </p:sp>
      <p:sp>
        <p:nvSpPr>
          <p:cNvPr id="8" name="Date Placeholder 7"/>
          <p:cNvSpPr>
            <a:spLocks noGrp="1"/>
          </p:cNvSpPr>
          <p:nvPr>
            <p:ph type="dt" sz="half" idx="10"/>
          </p:nvPr>
        </p:nvSpPr>
        <p:spPr/>
        <p:txBody>
          <a:bodyPr/>
          <a:lstStyle/>
          <a:p>
            <a:r>
              <a:rPr lang="en-US" smtClean="0"/>
              <a:t>Component 12/Unit6.1</a:t>
            </a:r>
            <a:endParaRPr lang="en-US"/>
          </a:p>
        </p:txBody>
      </p:sp>
      <p:sp>
        <p:nvSpPr>
          <p:cNvPr id="9" name="Slide Number Placeholder 8"/>
          <p:cNvSpPr>
            <a:spLocks noGrp="1"/>
          </p:cNvSpPr>
          <p:nvPr>
            <p:ph type="sldNum" sz="quarter" idx="12"/>
          </p:nvPr>
        </p:nvSpPr>
        <p:spPr/>
        <p:txBody>
          <a:bodyPr/>
          <a:lstStyle/>
          <a:p>
            <a:fld id="{615F144A-BF6D-497C-B6BE-E61B777EBBB3}" type="slidenum">
              <a:rPr lang="en-US" smtClean="0"/>
              <a:pPr/>
              <a:t>7</a:t>
            </a:fld>
            <a:endParaRPr lang="en-US"/>
          </a:p>
        </p:txBody>
      </p:sp>
      <p:sp>
        <p:nvSpPr>
          <p:cNvPr id="10" name="Footer Placeholder 9"/>
          <p:cNvSpPr>
            <a:spLocks noGrp="1"/>
          </p:cNvSpPr>
          <p:nvPr>
            <p:ph type="ftr" sz="quarter" idx="11"/>
          </p:nvPr>
        </p:nvSpPr>
        <p:spPr/>
        <p:txBody>
          <a:bodyPr/>
          <a:lstStyle/>
          <a:p>
            <a:r>
              <a:rPr lang="en-US" dirty="0" smtClean="0"/>
              <a:t>CDCG Healthcare Curriculum</a:t>
            </a:r>
            <a:endParaRPr lang="en-US" dirty="0"/>
          </a:p>
        </p:txBody>
      </p:sp>
    </p:spTree>
  </p:cSld>
  <p:clrMapOvr>
    <a:masterClrMapping/>
  </p:clrMapOvr>
  <p:transition advTm="70551"/>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Clinical Decision Support Systems</a:t>
            </a:r>
            <a:br>
              <a:rPr lang="en-US" dirty="0" smtClean="0"/>
            </a:br>
            <a:r>
              <a:rPr lang="en-US" dirty="0" smtClean="0"/>
              <a:t>Are They Being Used?</a:t>
            </a:r>
            <a:endParaRPr lang="en-US" dirty="0"/>
          </a:p>
        </p:txBody>
      </p:sp>
      <p:sp>
        <p:nvSpPr>
          <p:cNvPr id="13315" name="Content Placeholder 2"/>
          <p:cNvSpPr>
            <a:spLocks noGrp="1"/>
          </p:cNvSpPr>
          <p:nvPr>
            <p:ph sz="quarter" idx="1"/>
          </p:nvPr>
        </p:nvSpPr>
        <p:spPr>
          <a:xfrm>
            <a:off x="533400" y="1676400"/>
            <a:ext cx="8153400" cy="4191000"/>
          </a:xfrm>
        </p:spPr>
        <p:txBody>
          <a:bodyPr>
            <a:normAutofit fontScale="92500" lnSpcReduction="10000"/>
          </a:bodyPr>
          <a:lstStyle/>
          <a:p>
            <a:r>
              <a:rPr lang="en-US" sz="2800" dirty="0" smtClean="0"/>
              <a:t>Despite potential usefulness, lack of widespread acceptance</a:t>
            </a:r>
          </a:p>
          <a:p>
            <a:endParaRPr lang="en-US" sz="2800" dirty="0" smtClean="0"/>
          </a:p>
          <a:p>
            <a:r>
              <a:rPr lang="en-US" sz="2800" dirty="0" smtClean="0"/>
              <a:t>“Diagnosis is the dominant decision-making issue in medicine.”</a:t>
            </a:r>
          </a:p>
          <a:p>
            <a:r>
              <a:rPr lang="en-US" sz="2800" dirty="0" smtClean="0"/>
              <a:t>“Clinicians will use knowledge-based systems if the programs can be shown to function at the level of experts.”</a:t>
            </a:r>
          </a:p>
          <a:p>
            <a:r>
              <a:rPr lang="en-US" sz="2800" dirty="0" smtClean="0"/>
              <a:t>“Clinicians will use stand-alone decision-support tools.”</a:t>
            </a:r>
          </a:p>
        </p:txBody>
      </p:sp>
      <p:sp>
        <p:nvSpPr>
          <p:cNvPr id="13317" name="TextBox 4"/>
          <p:cNvSpPr txBox="1">
            <a:spLocks noChangeArrowheads="1"/>
          </p:cNvSpPr>
          <p:nvPr/>
        </p:nvSpPr>
        <p:spPr bwMode="auto">
          <a:xfrm>
            <a:off x="3048000" y="2438400"/>
            <a:ext cx="2895600" cy="523875"/>
          </a:xfrm>
          <a:prstGeom prst="rect">
            <a:avLst/>
          </a:prstGeom>
          <a:noFill/>
          <a:ln w="9525">
            <a:noFill/>
            <a:miter lim="800000"/>
            <a:headEnd/>
            <a:tailEnd/>
          </a:ln>
        </p:spPr>
        <p:txBody>
          <a:bodyPr>
            <a:spAutoFit/>
          </a:bodyPr>
          <a:lstStyle/>
          <a:p>
            <a:pPr algn="ctr"/>
            <a:r>
              <a:rPr lang="en-US" sz="2800" u="sng" dirty="0">
                <a:latin typeface="Arial" pitchFamily="34" charset="0"/>
                <a:cs typeface="Arial" pitchFamily="34" charset="0"/>
              </a:rPr>
              <a:t>Myths</a:t>
            </a:r>
          </a:p>
        </p:txBody>
      </p:sp>
      <p:sp>
        <p:nvSpPr>
          <p:cNvPr id="8" name="Date Placeholder 7"/>
          <p:cNvSpPr>
            <a:spLocks noGrp="1"/>
          </p:cNvSpPr>
          <p:nvPr>
            <p:ph type="dt" sz="half" idx="10"/>
          </p:nvPr>
        </p:nvSpPr>
        <p:spPr/>
        <p:txBody>
          <a:bodyPr/>
          <a:lstStyle/>
          <a:p>
            <a:r>
              <a:rPr lang="en-US" smtClean="0"/>
              <a:t>Component 12/Unit6.1</a:t>
            </a:r>
            <a:endParaRPr lang="en-US"/>
          </a:p>
        </p:txBody>
      </p:sp>
      <p:sp>
        <p:nvSpPr>
          <p:cNvPr id="9" name="Slide Number Placeholder 8"/>
          <p:cNvSpPr>
            <a:spLocks noGrp="1"/>
          </p:cNvSpPr>
          <p:nvPr>
            <p:ph type="sldNum" sz="quarter" idx="12"/>
          </p:nvPr>
        </p:nvSpPr>
        <p:spPr/>
        <p:txBody>
          <a:bodyPr/>
          <a:lstStyle/>
          <a:p>
            <a:fld id="{615F144A-BF6D-497C-B6BE-E61B777EBBB3}" type="slidenum">
              <a:rPr lang="en-US" smtClean="0"/>
              <a:pPr/>
              <a:t>8</a:t>
            </a:fld>
            <a:endParaRPr lang="en-US"/>
          </a:p>
        </p:txBody>
      </p:sp>
      <p:sp>
        <p:nvSpPr>
          <p:cNvPr id="10" name="Footer Placeholder 9"/>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8078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Clinical Decision Support Systems</a:t>
            </a:r>
            <a:br>
              <a:rPr lang="en-US" dirty="0" smtClean="0"/>
            </a:br>
            <a:r>
              <a:rPr lang="en-US" dirty="0" smtClean="0"/>
              <a:t>Are They Being Used?</a:t>
            </a:r>
            <a:endParaRPr lang="en-US" dirty="0"/>
          </a:p>
        </p:txBody>
      </p:sp>
      <p:sp>
        <p:nvSpPr>
          <p:cNvPr id="14339" name="Content Placeholder 2"/>
          <p:cNvSpPr>
            <a:spLocks noGrp="1"/>
          </p:cNvSpPr>
          <p:nvPr>
            <p:ph sz="quarter" idx="1"/>
          </p:nvPr>
        </p:nvSpPr>
        <p:spPr>
          <a:xfrm>
            <a:off x="533400" y="1600200"/>
            <a:ext cx="8153400" cy="4525963"/>
          </a:xfrm>
        </p:spPr>
        <p:txBody>
          <a:bodyPr>
            <a:noAutofit/>
          </a:bodyPr>
          <a:lstStyle/>
          <a:p>
            <a:pPr>
              <a:spcBef>
                <a:spcPts val="0"/>
              </a:spcBef>
            </a:pPr>
            <a:r>
              <a:rPr lang="en-US" sz="2600" dirty="0" smtClean="0"/>
              <a:t>Provision does not guarantee uptake</a:t>
            </a:r>
          </a:p>
          <a:p>
            <a:pPr>
              <a:spcBef>
                <a:spcPts val="0"/>
              </a:spcBef>
            </a:pPr>
            <a:r>
              <a:rPr lang="en-US" sz="2600" dirty="0" smtClean="0"/>
              <a:t>Factors that have an impact on CDSS use</a:t>
            </a:r>
          </a:p>
          <a:p>
            <a:pPr lvl="1">
              <a:spcBef>
                <a:spcPts val="0"/>
              </a:spcBef>
            </a:pPr>
            <a:r>
              <a:rPr lang="en-US" sz="2600" dirty="0" smtClean="0"/>
              <a:t>Availability of hardware</a:t>
            </a:r>
          </a:p>
          <a:p>
            <a:pPr lvl="1">
              <a:spcBef>
                <a:spcPts val="0"/>
              </a:spcBef>
            </a:pPr>
            <a:r>
              <a:rPr lang="en-US" sz="2600" dirty="0" smtClean="0"/>
              <a:t>Technical support and training</a:t>
            </a:r>
          </a:p>
          <a:p>
            <a:pPr lvl="1">
              <a:spcBef>
                <a:spcPts val="0"/>
              </a:spcBef>
            </a:pPr>
            <a:r>
              <a:rPr lang="en-US" sz="2600" dirty="0" smtClean="0"/>
              <a:t>Integration of systems into workflows</a:t>
            </a:r>
          </a:p>
          <a:p>
            <a:pPr lvl="1">
              <a:spcBef>
                <a:spcPts val="0"/>
              </a:spcBef>
            </a:pPr>
            <a:r>
              <a:rPr lang="en-US" sz="2600" dirty="0" smtClean="0"/>
              <a:t>Relevance and timeliness of clinical messages</a:t>
            </a:r>
          </a:p>
          <a:p>
            <a:pPr lvl="1">
              <a:spcBef>
                <a:spcPts val="0"/>
              </a:spcBef>
            </a:pPr>
            <a:r>
              <a:rPr lang="en-US" sz="2600" dirty="0" smtClean="0"/>
              <a:t>Endorsement by colleagues</a:t>
            </a:r>
          </a:p>
          <a:p>
            <a:pPr lvl="1">
              <a:spcBef>
                <a:spcPts val="0"/>
              </a:spcBef>
            </a:pPr>
            <a:r>
              <a:rPr lang="en-US" sz="2600" dirty="0" smtClean="0"/>
              <a:t>Degree of perceived threat to autonomy</a:t>
            </a:r>
          </a:p>
          <a:p>
            <a:pPr lvl="1">
              <a:spcBef>
                <a:spcPts val="0"/>
              </a:spcBef>
            </a:pPr>
            <a:r>
              <a:rPr lang="en-US" sz="2600" dirty="0" smtClean="0"/>
              <a:t>Degree of interference with doctor-patient interactions</a:t>
            </a:r>
          </a:p>
        </p:txBody>
      </p:sp>
      <p:sp>
        <p:nvSpPr>
          <p:cNvPr id="7" name="Date Placeholder 6"/>
          <p:cNvSpPr>
            <a:spLocks noGrp="1"/>
          </p:cNvSpPr>
          <p:nvPr>
            <p:ph type="dt" sz="half" idx="10"/>
          </p:nvPr>
        </p:nvSpPr>
        <p:spPr/>
        <p:txBody>
          <a:bodyPr/>
          <a:lstStyle/>
          <a:p>
            <a:r>
              <a:rPr lang="en-US" smtClean="0"/>
              <a:t>Component 12/Unit6.1</a:t>
            </a:r>
            <a:endParaRPr lang="en-US"/>
          </a:p>
        </p:txBody>
      </p:sp>
      <p:sp>
        <p:nvSpPr>
          <p:cNvPr id="8" name="Slide Number Placeholder 7"/>
          <p:cNvSpPr>
            <a:spLocks noGrp="1"/>
          </p:cNvSpPr>
          <p:nvPr>
            <p:ph type="sldNum" sz="quarter" idx="12"/>
          </p:nvPr>
        </p:nvSpPr>
        <p:spPr/>
        <p:txBody>
          <a:bodyPr/>
          <a:lstStyle/>
          <a:p>
            <a:fld id="{615F144A-BF6D-497C-B6BE-E61B777EBBB3}" type="slidenum">
              <a:rPr lang="en-US" smtClean="0"/>
              <a:pPr/>
              <a:t>9</a:t>
            </a:fld>
            <a:endParaRPr lang="en-US"/>
          </a:p>
        </p:txBody>
      </p:sp>
      <p:sp>
        <p:nvSpPr>
          <p:cNvPr id="9" name="Footer Placeholder 8"/>
          <p:cNvSpPr>
            <a:spLocks noGrp="1"/>
          </p:cNvSpPr>
          <p:nvPr>
            <p:ph type="ftr" sz="quarter" idx="11"/>
          </p:nvPr>
        </p:nvSpPr>
        <p:spPr/>
        <p:txBody>
          <a:bodyPr/>
          <a:lstStyle/>
          <a:p>
            <a:r>
              <a:rPr lang="en-US" smtClean="0"/>
              <a:t>CDCG Healthcare Curriculum</a:t>
            </a:r>
            <a:endParaRPr lang="en-US"/>
          </a:p>
        </p:txBody>
      </p:sp>
    </p:spTree>
  </p:cSld>
  <p:clrMapOvr>
    <a:masterClrMapping/>
  </p:clrMapOvr>
  <p:transition advTm="6889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UIDATA" val="&lt;database version=&quot;7.0&quot;&gt;&lt;object type=&quot;1&quot; unique_id=&quot;10001&quot;&gt;&lt;property id=&quot;20141&quot; value=&quot;QI_Unit_6.1_ppt-audio&quot;/&gt;&lt;property id=&quot;20148&quot; value=&quot;5&quot;/&gt;&lt;property id=&quot;20184&quot; value=&quot;7&quot;/&gt;&lt;property id=&quot;20224&quot; value=&quot;R:\Health Systems and Outcomes\CDCG\Quality_Improvement\Unit6_Decision Support for Quality Improvement\Powerpoints\SWF 6.1&quot;/&gt;&lt;property id=&quot;20250&quot; value=&quot;0&quot;/&gt;&lt;property id=&quot;20251&quot; value=&quot;0&quot;/&gt;&lt;property id=&quot;20259&quot; value=&quot;1&quot;/&gt;&lt;object type=&quot;8&quot; unique_id=&quot;10002&quot;&gt;&lt;/object&gt;&lt;object type=&quot;2&quot; unique_id=&quot;10003&quot;&gt;&lt;object type=&quot;3&quot; unique_id=&quot;10004&quot;&gt;&lt;property id=&quot;20148&quot; value=&quot;5&quot;/&gt;&lt;property id=&quot;20300&quot; value=&quot;Slide 1 - &amp;quot;Decision Support for Quality Improvement&amp;quot;&quot;/&gt;&lt;property id=&quot;20307&quot; value=&quot;257&quot;/&gt;&lt;property id=&quot;20309&quot; value=&quot;-1&quot;/&gt;&lt;/object&gt;&lt;object type=&quot;3&quot; unique_id=&quot;10005&quot;&gt;&lt;property id=&quot;20148&quot; value=&quot;5&quot;/&gt;&lt;property id=&quot;20300&quot; value=&quot;Slide 2 - &amp;quot;Objective&amp;quot;&quot;/&gt;&lt;property id=&quot;20307&quot; value=&quot;258&quot;/&gt;&lt;property id=&quot;20309&quot; value=&quot;-1&quot;/&gt;&lt;/object&gt;&lt;object type=&quot;3&quot; unique_id=&quot;10006&quot;&gt;&lt;property id=&quot;20148&quot; value=&quot;5&quot;/&gt;&lt;property id=&quot;20300&quot; value=&quot;Slide 3 - &amp;quot;Clinical Decision Support Systems&amp;quot;&quot;/&gt;&lt;property id=&quot;20307&quot; value=&quot;259&quot;/&gt;&lt;property id=&quot;20309&quot; value=&quot;-1&quot;/&gt;&lt;/object&gt;&lt;object type=&quot;3&quot; unique_id=&quot;10007&quot;&gt;&lt;property id=&quot;20148&quot; value=&quot;5&quot;/&gt;&lt;property id=&quot;20300&quot; value=&quot;Slide 4 - &amp;quot;A Decision Tree&amp;quot;&quot;/&gt;&lt;property id=&quot;20307&quot; value=&quot;260&quot;/&gt;&lt;property id=&quot;20309&quot; value=&quot;-1&quot;/&gt;&lt;/object&gt;&lt;object type=&quot;3&quot; unique_id=&quot;10008&quot;&gt;&lt;property id=&quot;20148&quot; value=&quot;5&quot;/&gt;&lt;property id=&quot;20300&quot; value=&quot;Slide 5 - &amp;quot;Clinical Decision Support Systems&amp;quot;&quot;/&gt;&lt;property id=&quot;20307&quot; value=&quot;261&quot;/&gt;&lt;property id=&quot;20309&quot; value=&quot;-1&quot;/&gt;&lt;/object&gt;&lt;object type=&quot;3&quot; unique_id=&quot;10009&quot;&gt;&lt;property id=&quot;20148&quot; value=&quot;5&quot;/&gt;&lt;property id=&quot;20300&quot; value=&quot;Slide 6 - &amp;quot;Meaningful Use&amp;quot;&quot;/&gt;&lt;property id=&quot;20307&quot; value=&quot;262&quot;/&gt;&lt;property id=&quot;20309&quot; value=&quot;-1&quot;/&gt;&lt;/object&gt;&lt;object type=&quot;3&quot; unique_id=&quot;10010&quot;&gt;&lt;property id=&quot;20148&quot; value=&quot;5&quot;/&gt;&lt;property id=&quot;20300&quot; value=&quot;Slide 7 - &amp;quot;Clinical Decision Support Systems&amp;#x0D;&amp;#x0A;Effects on Medication Safety&amp;quot;&quot;/&gt;&lt;property id=&quot;20307&quot; value=&quot;263&quot;/&gt;&lt;property id=&quot;20309&quot; value=&quot;-1&quot;/&gt;&lt;/object&gt;&lt;object type=&quot;3&quot; unique_id=&quot;10011&quot;&gt;&lt;property id=&quot;20148&quot; value=&quot;5&quot;/&gt;&lt;property id=&quot;20300&quot; value=&quot;Slide 8 - &amp;quot;Clinical Decision Support Systems&amp;#x0D;&amp;#x0A;Are They Being Used?&amp;quot;&quot;/&gt;&lt;property id=&quot;20307&quot; value=&quot;264&quot;/&gt;&lt;property id=&quot;20309&quot; value=&quot;-1&quot;/&gt;&lt;/object&gt;&lt;object type=&quot;3&quot; unique_id=&quot;10012&quot;&gt;&lt;property id=&quot;20148&quot; value=&quot;5&quot;/&gt;&lt;property id=&quot;20300&quot; value=&quot;Slide 9 - &amp;quot;Clinical Decision Support Systems&amp;#x0D;&amp;#x0A;Are They Being Used?&amp;quot;&quot;/&gt;&lt;property id=&quot;20307&quot; value=&quot;265&quot;/&gt;&lt;property id=&quot;20309&quot; value=&quot;-1&quot;/&gt;&lt;/object&gt;&lt;object type=&quot;3&quot; unique_id=&quot;10013&quot;&gt;&lt;property id=&quot;20148&quot; value=&quot;5&quot;/&gt;&lt;property id=&quot;20300&quot; value=&quot;Slide 10 - &amp;quot;Clinical Decision Support Systems&amp;#x0D;&amp;#x0A; Are They Being Used?&amp;quot;&quot;/&gt;&lt;property id=&quot;20307&quot; value=&quot;266&quot;/&gt;&lt;property id=&quot;20309&quot; value=&quot;-1&quot;/&gt;&lt;/object&gt;&lt;object type=&quot;3&quot; unique_id=&quot;10014&quot;&gt;&lt;property id=&quot;20148&quot; value=&quot;5&quot;/&gt;&lt;property id=&quot;20300&quot; value=&quot;Slide 11 - &amp;quot;CDSS and CPOE&amp;#x0D;&amp;#x0A;Recommendations for Success&amp;quot;&quot;/&gt;&lt;property id=&quot;20307&quot; value=&quot;267&quot;/&gt;&lt;property id=&quot;20309&quot; value=&quot;-1&quot;/&gt;&lt;/object&gt;&lt;object type=&quot;3&quot; unique_id=&quot;10015&quot;&gt;&lt;property id=&quot;20148&quot; value=&quot;5&quot;/&gt;&lt;property id=&quot;20300&quot; value=&quot;Slide 12 - &amp;quot;Clinical Decision Support Systems&amp;#x0D;&amp;#x0A;Recommendations for Success&amp;quot;&quot;/&gt;&lt;property id=&quot;20307&quot; value=&quot;268&quot;/&gt;&lt;property id=&quot;20309&quot; value=&quot;-1&quot;/&gt;&lt;/object&gt;&lt;object type=&quot;3&quot; unique_id=&quot;10016&quot;&gt;&lt;property id=&quot;20148&quot; value=&quot;5&quot;/&gt;&lt;property id=&quot;20300&quot; value=&quot;Slide 13 - &amp;quot;Decision Support &amp;#x0D;&amp;#x0A;Key Functions&amp;quot;&quot;/&gt;&lt;property id=&quot;20307&quot; value=&quot;269&quot;/&gt;&lt;property id=&quot;20309&quot; value=&quot;-1&quot;/&gt;&lt;/object&gt;&lt;object type=&quot;3&quot; unique_id=&quot;10017&quot;&gt;&lt;property id=&quot;20148&quot; value=&quot;5&quot;/&gt;&lt;property id=&quot;20300&quot; value=&quot;Slide 14 - &amp;quot;Decision Support&amp;#x0D;&amp;#x0A;Administrative Function&amp;quot;&quot;/&gt;&lt;property id=&quot;20307&quot; value=&quot;270&quot;/&gt;&lt;property id=&quot;20309&quot; value=&quot;-1&quot;/&gt;&lt;/object&gt;&lt;object type=&quot;3&quot; unique_id=&quot;10018&quot;&gt;&lt;property id=&quot;20148&quot; value=&quot;5&quot;/&gt;&lt;property id=&quot;20300&quot; value=&quot;Slide 15 - &amp;quot;Decision Support&amp;#x0D;&amp;#x0A;Complexity Management Function&amp;quot;&quot;/&gt;&lt;property id=&quot;20307&quot; value=&quot;271&quot;/&gt;&lt;property id=&quot;20309&quot; value=&quot;-1&quot;/&gt;&lt;/object&gt;&lt;object type=&quot;3&quot; unique_id=&quot;10019&quot;&gt;&lt;property id=&quot;20148&quot; value=&quot;5&quot;/&gt;&lt;property id=&quot;20300&quot; value=&quot;Slide 16 - &amp;quot;Decision Support&amp;#x0D;&amp;#x0A;Cost Control Function&amp;quot;&quot;/&gt;&lt;property id=&quot;20307&quot; value=&quot;272&quot;/&gt;&lt;property id=&quot;20309&quot; value=&quot;-1&quot;/&gt;&lt;/object&gt;&lt;object type=&quot;3&quot; unique_id=&quot;10020&quot;&gt;&lt;property id=&quot;20148&quot; value=&quot;5&quot;/&gt;&lt;property id=&quot;20300&quot; value=&quot;Slide 17 - &amp;quot;Decision Support&amp;#x0D;&amp;#x0A;Decision Support Function&amp;quot;&quot;/&gt;&lt;property id=&quot;20307&quot; value=&quot;273&quot;/&gt;&lt;property id=&quot;20309&quot; value=&quot;-1&quot;/&gt;&lt;/object&gt;&lt;object type=&quot;3&quot; unique_id=&quot;10021&quot;&gt;&lt;property id=&quot;20148&quot; value=&quot;5&quot;/&gt;&lt;property id=&quot;20300&quot; value=&quot;Slide 18 - &amp;quot;Summary&amp;quot;&quot;/&gt;&lt;property id=&quot;20307&quot; value=&quot;274&quot;/&gt;&lt;property id=&quot;20309&quot; value=&quot;-1&quot;/&gt;&lt;/object&gt;&lt;/object&gt;&lt;object type=&quot;10&quot; unique_id=&quot;10262&quot;&gt;&lt;object type=&quot;11&quot; unique_id=&quot;10263&quot;&gt;&lt;/object&gt;&lt;/object&gt;&lt;object type=&quot;4&quot; unique_id=&quot;10264&quot;&gt;&lt;/object&gt;&lt;/object&gt;&lt;/database&gt;"/>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INFO" val="&lt;ThreeDShapeInfo&gt;&lt;uuid val=&quot;{00D72C03-AFA2-46E5-A3C0-BDC3B9D884A0}&quot;/&gt;&lt;filename val=&quot;R:\Health Systems and Outcomes\CDCG\Quality_Improvement\Unit6_Decision Support for Quality Improvement\Powerpoints\SWF 6.1\data\asimages\{00D72C03-AFA2-46E5-A3C0-BDC3B9D884A0}.png&quot;/&gt;&lt;hasEffects val=&quot;1&quot;/&gt;&lt;left val=&quot;241.56&quot;/&gt;&lt;top val=&quot;378.72&quot;/&gt;&lt;width val=&quot;100.08&quot;/&gt;&lt;height val=&quot;43.92&quot;/&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2D2BC4F4-6E2D-442C-8697-6F49E6378767}&quot;/&gt;&lt;filename val=&quot;R:\Health Systems and Outcomes\CDCG\Quality_Improvement\Unit6_Decision Support for Quality Improvement\Powerpoints\SWF 6.1\data\asimages\{2D2BC4F4-6E2D-442C-8697-6F49E6378767}.png&quot;/&gt;&lt;hasEffects val=&quot;1&quot;/&gt;&lt;left val=&quot;367.56&quot;/&gt;&lt;top val=&quot;378.72&quot;/&gt;&lt;width val=&quot;100.08&quot;/&gt;&lt;height val=&quot;43.92&quot;/&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2474676-CB8B-4F12-9FC6-0807271933E9}&quot;/&gt;&lt;filename val=&quot;R:\Health Systems and Outcomes\CDCG\Quality_Improvement\Unit6_Decision Support for Quality Improvement\Powerpoints\SWF 6.1\data\asimages\{F2474676-CB8B-4F12-9FC6-0807271933E9}.png&quot;/&gt;&lt;hasEffects val=&quot;1&quot;/&gt;&lt;left val=&quot;607.56&quot;/&gt;&lt;top val=&quot;378.72&quot;/&gt;&lt;width val=&quot;100.08&quot;/&gt;&lt;height val=&quot;43.92&quot;/&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INFO" val="&lt;ThreeDShapeInfo&gt;&lt;uuid val=&quot;{C28486BC-7790-4B46-90AE-4882A69AFB35}&quot;/&gt;&lt;filename val=&quot;R:\Health Systems and Outcomes\CDCG\Quality_Improvement\Unit6_Decision Support for Quality Improvement\Powerpoints\SWF 6.1\data\asimages\{C28486BC-7790-4B46-90AE-4882A69AFB35}.png&quot;/&gt;&lt;hasEffects val=&quot;1&quot;/&gt;&lt;left val=&quot;137.28&quot;/&gt;&lt;top val=&quot;177&quot;/&gt;&lt;width val=&quot;440.64&quot;/&gt;&lt;height val=&quot;260.64&quot;/&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INFO" val="&lt;ThreeDShapeInfo&gt;&lt;uuid val=&quot;{9F7CBA21-548E-4DB2-86D0-D0CBF9882103}&quot;/&gt;&lt;filename val=&quot;R:\Health Systems and Outcomes\CDCG\Quality_Improvement\Unit6_Decision Support for Quality Improvement\Powerpoints\SWF 6.1\data\asimages\{9F7CBA21-548E-4DB2-86D0-D0CBF9882103}.png&quot;/&gt;&lt;hasEffects val=&quot;1&quot;/&gt;&lt;left val=&quot;32.28&quot;/&gt;&lt;top val=&quot;318.72&quot;/&gt;&lt;width val=&quot;658.08&quot;/&gt;&lt;height val=&quot;180.36&quot;/&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062BFEAC-38B1-4C00-A776-FEB4E942D6BD}&quot;/&gt;&lt;filename val=&quot;R:\Health Systems and Outcomes\CDCG\Quality_Improvement\Unit6_Decision Support for Quality Improvement\Powerpoints\SWF 6.1\data\asimages\{062BFEAC-38B1-4C00-A776-FEB4E942D6BD}.png&quot;/&gt;&lt;hasEffects val=&quot;1&quot;/&gt;&lt;left val=&quot;71.28&quot;/&gt;&lt;top val=&quot;147&quot;/&gt;&lt;width val=&quot;614.64&quot;/&gt;&lt;height val=&quot;334.92&quot;/&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INFO" val="&lt;ThreeDShapeInfo&gt;&lt;uuid val=&quot;{CC45D485-E05D-4181-9920-C750101AB168}&quot;/&gt;&lt;filename val=&quot;R:\Health Systems and Outcomes\CDCG\Quality_Improvement\Unit6_Decision Support for Quality Improvement\Powerpoints\SWF 6.1\data\asimages\{CC45D485-E05D-4181-9920-C750101AB168}.png&quot;/&gt;&lt;hasEffects val=&quot;1&quot;/&gt;&lt;left val=&quot;121.56&quot;/&gt;&lt;top val=&quot;337.56&quot;/&gt;&lt;width val=&quot;508.8&quot;/&gt;&lt;height val=&quot;126.36&quot;/&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INFO" val="&lt;ThreeDShapeInfo&gt;&lt;uuid val=&quot;{1E236230-693E-4565-A3CF-464705BAB005}&quot;/&gt;&lt;filename val=&quot;R:\Health Systems and Outcomes\CDCG\Quality_Improvement\Unit6_Decision Support for Quality Improvement\Powerpoints\SWF 6.1\data\asimages\{1E236230-693E-4565-A3CF-464705BAB005}.png&quot;/&gt;&lt;hasEffects val=&quot;1&quot;/&gt;&lt;left val=&quot;103.56&quot;/&gt;&lt;top val=&quot;154.56&quot;/&gt;&lt;width val=&quot;484.8&quot;/&gt;&lt;height val=&quot;178.8&quot;/&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70396FE-7C17-48DF-937D-73E47D5CC735}&quot;/&gt;&lt;filename val=&quot;R:\Health Systems and Outcomes\CDCG\Quality_Improvement\Unit6_Decision Support for Quality Improvement\Powerpoints\SWF 6.1\data\asimages\{270396FE-7C17-48DF-937D-73E47D5CC735}.png&quot;/&gt;&lt;hasEffects val=&quot;1&quot;/&gt;&lt;left val=&quot;271.56&quot;/&gt;&lt;top val=&quot;195.72&quot;/&gt;&lt;width val=&quot;160.8&quot;/&gt;&lt;height val=&quot;52.2&quot;/&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INFO" val="&lt;ThreeDShapeInfo&gt;&lt;uuid val=&quot;{33D06FD6-CC53-4010-A80E-FCF3386DC749}&quot;/&gt;&lt;filename val=&quot;R:\Health Systems and Outcomes\CDCG\Quality_Improvement\Unit6_Decision Support for Quality Improvement\Powerpoints\SWF 6.1\data\asimages\{33D06FD6-CC53-4010-A80E-FCF3386DC749}.png&quot;/&gt;&lt;hasEffects val=&quot;1&quot;/&gt;&lt;left val=&quot;91.56&quot;/&gt;&lt;top val=&quot;345&quot;/&gt;&lt;width val=&quot;178.8&quot;/&gt;&lt;height val=&quot;46.92&quot;/&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INFO" val="&lt;ThreeDShapeInfo&gt;&lt;uuid val=&quot;{17A96C0E-042B-4A77-A2F4-134621F94932}&quot;/&gt;&lt;filename val=&quot;R:\Health Systems and Outcomes\CDCG\Quality_Improvement\Unit6_Decision Support for Quality Improvement\Powerpoints\SWF 6.1\data\asimages\{17A96C0E-042B-4A77-A2F4-134621F94932}.png&quot;/&gt;&lt;hasEffects val=&quot;1&quot;/&gt;&lt;left val=&quot;433.56&quot;/&gt;&lt;top val=&quot;345&quot;/&gt;&lt;width val=&quot;190.8&quot;/&gt;&lt;height val=&quot;46.92&quot;/&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INFO" val="&lt;ThreeDShapeInfo&gt;&lt;uuid val=&quot;{493C9342-D401-484A-9748-AC14499AC03E}&quot;/&gt;&lt;filename val=&quot;R:\Health Systems and Outcomes\CDCG\Quality_Improvement\Unit6_Decision Support for Quality Improvement\Powerpoints\SWF 6.1\data\asimages\{493C9342-D401-484A-9748-AC14499AC03E}.png&quot;/&gt;&lt;hasEffects val=&quot;1&quot;/&gt;&lt;left val=&quot;91.56&quot;/&gt;&lt;top val=&quot;228&quot;/&gt;&lt;width val=&quot;100.08&quot;/&gt;&lt;height val=&quot;49.08&quot;/&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INFO" val="&lt;ThreeDShapeInfo&gt;&lt;uuid val=&quot;{05504D8A-46ED-4487-8B9C-7295E4EED5F8}&quot;/&gt;&lt;filename val=&quot;R:\Health Systems and Outcomes\CDCG\Quality_Improvement\Unit6_Decision Support for Quality Improvement\Powerpoints\SWF 6.1\data\asimages\{05504D8A-46ED-4487-8B9C-7295E4EED5F8}.png&quot;/&gt;&lt;hasEffects val=&quot;1&quot;/&gt;&lt;left val=&quot;238.56&quot;/&gt;&lt;top val=&quot;234&quot;/&gt;&lt;width val=&quot;124.8&quot;/&gt;&lt;height val=&quot;49.08&quot;/&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A463F5-62E1-42D1-B76F-95E43D443B72}&quot;/&gt;&lt;filename val=&quot;R:\Health Systems and Outcomes\CDCG\Quality_Improvement\Unit6_Decision Support for Quality Improvement\Powerpoints\SWF 6.1\data\asimages\{29A463F5-62E1-42D1-B76F-95E43D443B72}.png&quot;/&gt;&lt;hasEffects val=&quot;1&quot;/&gt;&lt;left val=&quot;529.56&quot;/&gt;&lt;top val=&quot;228.72&quot;/&gt;&lt;width val=&quot;100.08&quot;/&gt;&lt;height val=&quot;49.2&quot;/&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INFO" val="&lt;ThreeDShapeInfo&gt;&lt;uuid val=&quot;{D6671EB4-A6C5-4F35-9A53-EA362A99492A}&quot;/&gt;&lt;filename val=&quot;R:\Health Systems and Outcomes\CDCG\Quality_Improvement\Unit6_Decision Support for Quality Improvement\Powerpoints\SWF 6.1\data\asimages\{D6671EB4-A6C5-4F35-9A53-EA362A99492A}.png&quot;/&gt;&lt;hasEffects val=&quot;1&quot;/&gt;&lt;left val=&quot;7.56&quot;/&gt;&lt;top val=&quot;378.72&quot;/&gt;&lt;width val=&quot;100.08&quot;/&gt;&lt;height val=&quot;43.92&quot;/&gt;&lt;/ThreeDShape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3297</Words>
  <Application>Microsoft Office PowerPoint</Application>
  <PresentationFormat>On-screen Show (4:3)</PresentationFormat>
  <Paragraphs>246</Paragraphs>
  <Slides>18</Slides>
  <Notes>18</Notes>
  <HiddenSlides>0</HiddenSlides>
  <MMClips>2</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Decision Support for Quality Improvement</vt:lpstr>
      <vt:lpstr>Objective</vt:lpstr>
      <vt:lpstr>Clinical Decision Support Systems</vt:lpstr>
      <vt:lpstr>A Decision Tree</vt:lpstr>
      <vt:lpstr>Clinical Decision Support Systems</vt:lpstr>
      <vt:lpstr>Meaningful Use</vt:lpstr>
      <vt:lpstr>Clinical Decision Support Systems Effects on Medication Safety</vt:lpstr>
      <vt:lpstr>Clinical Decision Support Systems Are They Being Used?</vt:lpstr>
      <vt:lpstr>Clinical Decision Support Systems Are They Being Used?</vt:lpstr>
      <vt:lpstr>Clinical Decision Support Systems  Are They Being Used?</vt:lpstr>
      <vt:lpstr>CDSS and CPOE Recommendations for Success</vt:lpstr>
      <vt:lpstr>Clinical Decision Support Systems Recommendations for Success</vt:lpstr>
      <vt:lpstr>Decision Support  Key Functions</vt:lpstr>
      <vt:lpstr>Decision Support Administrative Function</vt:lpstr>
      <vt:lpstr>Decision Support Complexity Management Function</vt:lpstr>
      <vt:lpstr>Decision Support Cost Control Function</vt:lpstr>
      <vt:lpstr>Decision Support Decision Support Function</vt:lpstr>
      <vt:lpstr>Summary</vt:lpstr>
    </vt:vector>
  </TitlesOfParts>
  <Company>The Johns Hopkins University School of Nursing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Support for Quality Improvement</dc:title>
  <dc:creator>jhornya1</dc:creator>
  <cp:lastModifiedBy>jhornya1</cp:lastModifiedBy>
  <cp:revision>10</cp:revision>
  <dcterms:created xsi:type="dcterms:W3CDTF">2010-08-03T14:07:50Z</dcterms:created>
  <dcterms:modified xsi:type="dcterms:W3CDTF">2010-08-03T19:34:13Z</dcterms:modified>
</cp:coreProperties>
</file>